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2" r:id="rId4"/>
    <p:sldId id="271" r:id="rId5"/>
    <p:sldId id="263" r:id="rId6"/>
    <p:sldId id="280" r:id="rId7"/>
    <p:sldId id="282" r:id="rId8"/>
    <p:sldId id="262" r:id="rId9"/>
    <p:sldId id="264" r:id="rId10"/>
    <p:sldId id="281" r:id="rId11"/>
    <p:sldId id="279" r:id="rId12"/>
    <p:sldId id="268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5" autoAdjust="0"/>
    <p:restoredTop sz="94660"/>
  </p:normalViewPr>
  <p:slideViewPr>
    <p:cSldViewPr>
      <p:cViewPr varScale="1">
        <p:scale>
          <a:sx n="68" d="100"/>
          <a:sy n="68" d="100"/>
        </p:scale>
        <p:origin x="16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ulan\Downloads\2020-11-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hulan\Downloads\2020-11-sar-t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iiiii\zahirgaa%20sta%20medee\Sar%20uliraliin%20taniltsuulaga\2020\2020.11\2020-11%20sar-ts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lenge-Statistik%201\Desktop\oyunaa\&#1089;&#1072;&#1088;%20&#1091;&#1083;&#1080;&#1088;&#1083;&#1099;&#1085;%20&#1084;&#1101;&#1076;&#1101;&#1101;\11%20&#1089;&#1072;&#1088;\2020-11-oyuna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NKHSOLONGO\Work-2020\Zahirgaanii%20Statistik\10%20sar\2020.10%20Solongo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UNKHSOLONGO\Work-2020\Zahirgaanii%20Statistik\11%20sar\2020.11%20Solongo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72;&#1078;&#1080;&#1083;\driver's\jobs\2020\11%20&#1089;&#1072;&#1088;\2020-&#1086;&#1085;-11-&#1088;-&#1089;&#1072;&#1088;&#1099;&#1085;-&#1084;&#1101;&#1076;&#1101;&#1101;-&#1057;&#1069;&#1051;&#1069;&#1053;&#1043;&#1069;-&#1040;&#1049;&#1052;&#1040;&#104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72;&#1078;&#1080;&#1083;\driver's\jobs\2020\11%20&#1089;&#1072;&#1088;\202011%20batbaatar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ulka\AY\&#1047;&#1057;&#1052;\2020\2020.11A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/>
              <a:t>Төрсөн эх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'[2020-11-sar-tse.xlsx]em-turult'!$L$3:$S$3</c:f>
              <c:strCache>
                <c:ptCount val="8"/>
                <c:pt idx="0">
                  <c:v>2013 I-XI</c:v>
                </c:pt>
                <c:pt idx="1">
                  <c:v>2014 I-XI</c:v>
                </c:pt>
                <c:pt idx="2">
                  <c:v>2015 I-XI</c:v>
                </c:pt>
                <c:pt idx="3">
                  <c:v>2016 I-XI</c:v>
                </c:pt>
                <c:pt idx="4">
                  <c:v>2017 I-XI</c:v>
                </c:pt>
                <c:pt idx="5">
                  <c:v>2018 I-XI</c:v>
                </c:pt>
                <c:pt idx="6">
                  <c:v>2019 I-XI</c:v>
                </c:pt>
                <c:pt idx="7">
                  <c:v>2020 I-XI</c:v>
                </c:pt>
              </c:strCache>
            </c:strRef>
          </c:cat>
          <c:val>
            <c:numRef>
              <c:f>'[2020-11-sar-tse.xlsx]em-turult'!$L$4:$S$4</c:f>
              <c:numCache>
                <c:formatCode>#\ ##0</c:formatCode>
                <c:ptCount val="8"/>
                <c:pt idx="0">
                  <c:v>1799</c:v>
                </c:pt>
                <c:pt idx="1">
                  <c:v>1882</c:v>
                </c:pt>
                <c:pt idx="2">
                  <c:v>1774</c:v>
                </c:pt>
                <c:pt idx="3">
                  <c:v>1704</c:v>
                </c:pt>
                <c:pt idx="4">
                  <c:v>1567</c:v>
                </c:pt>
                <c:pt idx="5">
                  <c:v>1556</c:v>
                </c:pt>
                <c:pt idx="6">
                  <c:v>1616</c:v>
                </c:pt>
                <c:pt idx="7">
                  <c:v>1461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87-42EB-8335-F3041EBEE86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8580592"/>
        <c:axId val="408588040"/>
      </c:lineChart>
      <c:catAx>
        <c:axId val="4085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588040"/>
        <c:crosses val="autoZero"/>
        <c:auto val="1"/>
        <c:lblAlgn val="ctr"/>
        <c:lblOffset val="100"/>
        <c:noMultiLvlLbl val="0"/>
      </c:catAx>
      <c:valAx>
        <c:axId val="408588040"/>
        <c:scaling>
          <c:orientation val="minMax"/>
          <c:min val="1400"/>
        </c:scaling>
        <c:delete val="1"/>
        <c:axPos val="l"/>
        <c:numFmt formatCode="#\ ##0" sourceLinked="1"/>
        <c:majorTickMark val="none"/>
        <c:minorTickMark val="none"/>
        <c:tickLblPos val="nextTo"/>
        <c:crossAx val="40858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603572206490959E-2"/>
          <c:y val="0.30977395733842722"/>
          <c:w val="0.95208015682857761"/>
          <c:h val="0.5425134179144512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555555555555552E-2"/>
                  <c:y val="-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3-44CB-B669-8444F4EA9600}"/>
                </c:ext>
              </c:extLst>
            </c:dLbl>
            <c:dLbl>
              <c:idx val="1"/>
              <c:layout>
                <c:manualLayout>
                  <c:x val="-5.555555555555560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3-44CB-B669-8444F4EA9600}"/>
                </c:ext>
              </c:extLst>
            </c:dLbl>
            <c:dLbl>
              <c:idx val="2"/>
              <c:layout>
                <c:manualLayout>
                  <c:x val="-8.333333333333332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3-44CB-B669-8444F4EA9600}"/>
                </c:ext>
              </c:extLst>
            </c:dLbl>
            <c:dLbl>
              <c:idx val="3"/>
              <c:layout>
                <c:manualLayout>
                  <c:x val="-6.9444496850222193E-2"/>
                  <c:y val="-6.5085716744423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B3-44CB-B669-8444F4EA9600}"/>
                </c:ext>
              </c:extLst>
            </c:dLbl>
            <c:dLbl>
              <c:idx val="4"/>
              <c:layout>
                <c:manualLayout>
                  <c:x val="-4.166666666666676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B3-44CB-B669-8444F4EA9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ND!$A$30:$E$30</c:f>
              <c:strCache>
                <c:ptCount val="5"/>
                <c:pt idx="0">
                  <c:v>2016 I-XI</c:v>
                </c:pt>
                <c:pt idx="1">
                  <c:v>2017 I-XI</c:v>
                </c:pt>
                <c:pt idx="2">
                  <c:v>2018 I-XI</c:v>
                </c:pt>
                <c:pt idx="3">
                  <c:v>2019 I-XI</c:v>
                </c:pt>
                <c:pt idx="4">
                  <c:v>2020 I-XI</c:v>
                </c:pt>
              </c:strCache>
            </c:strRef>
          </c:cat>
          <c:val>
            <c:numRef>
              <c:f>ND!$A$31:$E$31</c:f>
              <c:numCache>
                <c:formatCode>#\ ##0.0</c:formatCode>
                <c:ptCount val="5"/>
                <c:pt idx="0">
                  <c:v>24072.5</c:v>
                </c:pt>
                <c:pt idx="1">
                  <c:v>26111.599999999999</c:v>
                </c:pt>
                <c:pt idx="2">
                  <c:v>31331.200000000001</c:v>
                </c:pt>
                <c:pt idx="3">
                  <c:v>37355.800000000003</c:v>
                </c:pt>
                <c:pt idx="4">
                  <c:v>34993.399999999994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B3-44CB-B669-8444F4EA9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218704"/>
        <c:axId val="496217136"/>
      </c:lineChart>
      <c:catAx>
        <c:axId val="4962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6217136"/>
        <c:crosses val="autoZero"/>
        <c:auto val="1"/>
        <c:lblAlgn val="ctr"/>
        <c:lblOffset val="100"/>
        <c:noMultiLvlLbl val="0"/>
      </c:catAx>
      <c:valAx>
        <c:axId val="49621713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49621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'[2020-11-sar-tse.xlsx]em-nas baralt'!$O$5:$V$5</c:f>
              <c:strCache>
                <c:ptCount val="8"/>
                <c:pt idx="0">
                  <c:v>2013 I-XI</c:v>
                </c:pt>
                <c:pt idx="1">
                  <c:v>2014 I-XI</c:v>
                </c:pt>
                <c:pt idx="2">
                  <c:v>2015 I-XI</c:v>
                </c:pt>
                <c:pt idx="3">
                  <c:v>2016 I-XI</c:v>
                </c:pt>
                <c:pt idx="4">
                  <c:v>2017 I-XI</c:v>
                </c:pt>
                <c:pt idx="5">
                  <c:v>2018 I-XI</c:v>
                </c:pt>
                <c:pt idx="6">
                  <c:v>2019 I-XI</c:v>
                </c:pt>
                <c:pt idx="7">
                  <c:v>2020 I-XI</c:v>
                </c:pt>
              </c:strCache>
            </c:strRef>
          </c:cat>
          <c:val>
            <c:numRef>
              <c:f>'[2020-11-sar-tse.xlsx]em-nas baralt'!$O$6:$V$6</c:f>
              <c:numCache>
                <c:formatCode>General</c:formatCode>
                <c:ptCount val="8"/>
                <c:pt idx="0">
                  <c:v>463</c:v>
                </c:pt>
                <c:pt idx="1">
                  <c:v>442</c:v>
                </c:pt>
                <c:pt idx="2">
                  <c:v>478</c:v>
                </c:pt>
                <c:pt idx="3">
                  <c:v>540</c:v>
                </c:pt>
                <c:pt idx="4">
                  <c:v>447</c:v>
                </c:pt>
                <c:pt idx="5">
                  <c:v>480</c:v>
                </c:pt>
                <c:pt idx="6">
                  <c:v>469</c:v>
                </c:pt>
                <c:pt idx="7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4-4C0B-8E45-DBC2DFE789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8986920"/>
        <c:axId val="488987704"/>
      </c:barChart>
      <c:catAx>
        <c:axId val="488986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8987704"/>
        <c:crosses val="autoZero"/>
        <c:auto val="1"/>
        <c:lblAlgn val="ctr"/>
        <c:lblOffset val="100"/>
        <c:noMultiLvlLbl val="0"/>
      </c:catAx>
      <c:valAx>
        <c:axId val="488987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8986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halamj!$A$17:$A$21</c:f>
              <c:strCache>
                <c:ptCount val="5"/>
                <c:pt idx="0">
                  <c:v>  Дээд</c:v>
                </c:pt>
                <c:pt idx="1">
                  <c:v>  Тусгай дунд</c:v>
                </c:pt>
                <c:pt idx="2">
                  <c:v>  Ерөнхий боловсролтой</c:v>
                </c:pt>
                <c:pt idx="3">
                  <c:v>  Мэргэжилтэй ажилчид </c:v>
                </c:pt>
                <c:pt idx="4">
                  <c:v>  Боловсролгүй</c:v>
                </c:pt>
              </c:strCache>
            </c:strRef>
          </c:cat>
          <c:val>
            <c:numRef>
              <c:f>halamj!$B$17:$B$21</c:f>
              <c:numCache>
                <c:formatCode>General</c:formatCode>
                <c:ptCount val="5"/>
                <c:pt idx="0">
                  <c:v>183</c:v>
                </c:pt>
                <c:pt idx="1">
                  <c:v>36</c:v>
                </c:pt>
                <c:pt idx="2">
                  <c:v>351</c:v>
                </c:pt>
                <c:pt idx="3">
                  <c:v>75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5-49D1-8A05-3A6082226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406846720"/>
        <c:axId val="406847504"/>
      </c:barChart>
      <c:catAx>
        <c:axId val="4068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6847504"/>
        <c:crosses val="autoZero"/>
        <c:auto val="1"/>
        <c:lblAlgn val="ctr"/>
        <c:lblOffset val="100"/>
        <c:noMultiLvlLbl val="0"/>
      </c:catAx>
      <c:valAx>
        <c:axId val="406847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684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905669397249"/>
          <c:y val="0.15524669714340325"/>
          <c:w val="0.59206565275988454"/>
          <c:h val="0.61612915465702434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explosion val="5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E5-49A8-AD2D-E22AEA9261C3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E5-49A8-AD2D-E22AEA9261C3}"/>
              </c:ext>
            </c:extLst>
          </c:dPt>
          <c:dPt>
            <c:idx val="2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E5-49A8-AD2D-E22AEA9261C3}"/>
              </c:ext>
            </c:extLst>
          </c:dPt>
          <c:dPt>
            <c:idx val="3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E5-49A8-AD2D-E22AEA9261C3}"/>
              </c:ext>
            </c:extLst>
          </c:dPt>
          <c:dPt>
            <c:idx val="4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E5-49A8-AD2D-E22AEA9261C3}"/>
              </c:ext>
            </c:extLst>
          </c:dPt>
          <c:dLbls>
            <c:dLbl>
              <c:idx val="0"/>
              <c:layout>
                <c:manualLayout>
                  <c:x val="-2.9887420004279429E-2"/>
                  <c:y val="4.1049413124823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0E0EFB9-B0CF-438A-9F0C-146E4368CC26}" type="CATEGORYNAME">
                      <a:rPr lang="ru-RU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fld id="{6761DA68-494D-4FF7-A6E1-3AE6FB0B2822}" type="VALUE">
                      <a:rPr lang="ru-RU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73678936721303"/>
                      <c:h val="0.217890865551497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E5-49A8-AD2D-E22AEA9261C3}"/>
                </c:ext>
              </c:extLst>
            </c:dLbl>
            <c:dLbl>
              <c:idx val="1"/>
              <c:layout>
                <c:manualLayout>
                  <c:x val="-1.2627217027857934E-2"/>
                  <c:y val="6.39291942870874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BBD4A0B-F4FC-4FF7-82EA-53801317E024}" type="CATEGORYNAME">
                      <a:rPr lang="mn-MN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fld id="{C4A55EFD-D91C-4253-AC0D-0D3FE42876DD}" type="VALUE">
                      <a:rPr lang="mn-MN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mn-MN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77103999627029"/>
                      <c:h val="0.175767774202025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E5-49A8-AD2D-E22AEA9261C3}"/>
                </c:ext>
              </c:extLst>
            </c:dLbl>
            <c:dLbl>
              <c:idx val="2"/>
              <c:layout>
                <c:manualLayout>
                  <c:x val="-1.8124207275379164E-2"/>
                  <c:y val="2.2285727134366995E-2"/>
                </c:manualLayout>
              </c:layout>
              <c:tx>
                <c:rich>
                  <a:bodyPr/>
                  <a:lstStyle/>
                  <a:p>
                    <a:fld id="{4C711417-5DB2-4D04-91F9-7D6E8C00E4E4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, </a:t>
                    </a:r>
                    <a:fld id="{3B83E855-5D7F-449C-9620-E61E1B6C9425}" type="VALUE">
                      <a:rPr lang="ru-RU" baseline="0"/>
                      <a:pPr/>
                      <a:t>[VALUE]</a:t>
                    </a:fld>
                    <a:r>
                      <a:rPr lang="ru-RU" baseline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13192240101518"/>
                      <c:h val="0.242858861447557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E5-49A8-AD2D-E22AEA9261C3}"/>
                </c:ext>
              </c:extLst>
            </c:dLbl>
            <c:dLbl>
              <c:idx val="3"/>
              <c:layout>
                <c:manualLayout>
                  <c:x val="5.5362847086959315E-2"/>
                  <c:y val="-5.5060492059231484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4FF2579-2A13-4AE9-939A-BC1AB051FC6F}" type="CATEGORYNAME">
                      <a:rPr lang="mn-MN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fld id="{2921C3C2-BAAF-43D0-9EA6-011EF2F448CC}" type="VALUE">
                      <a:rPr lang="mn-MN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mn-MN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03835535269668"/>
                      <c:h val="0.231892464531648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5E5-49A8-AD2D-E22AEA9261C3}"/>
                </c:ext>
              </c:extLst>
            </c:dLbl>
            <c:dLbl>
              <c:idx val="4"/>
              <c:layout>
                <c:manualLayout>
                  <c:x val="3.0654068895994785E-2"/>
                  <c:y val="-0.174086553553198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9933456-202F-4F44-93D8-2D8AFD7500AA}" type="CATEGORYNAME">
                      <a:rPr lang="ru-RU"/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baseline="0"/>
                      <a:t>, </a:t>
                    </a:r>
                    <a:fld id="{6A8DE1ED-E071-4E1D-8457-871201FE54E8}" type="VALUE">
                      <a:rPr lang="ru-RU" baseline="0"/>
                      <a:pPr algn="ctr">
                        <a:defRPr sz="1000" b="1" i="0" u="none" strike="noStrike" kern="1200" spc="0" baseline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ru-RU" baseline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70133504028351"/>
                      <c:h val="0.224070906896052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5E5-49A8-AD2D-E22AEA926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'tsagdaa-2'!$R$7:$R$11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'tsagdaa-2'!$S$7:$S$11</c:f>
              <c:numCache>
                <c:formatCode>0.0</c:formatCode>
                <c:ptCount val="5"/>
                <c:pt idx="0">
                  <c:v>11.7</c:v>
                </c:pt>
                <c:pt idx="1">
                  <c:v>8.8000000000000007</c:v>
                </c:pt>
                <c:pt idx="2">
                  <c:v>36.4</c:v>
                </c:pt>
                <c:pt idx="3">
                  <c:v>4.7</c:v>
                </c:pt>
                <c:pt idx="4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5E5-49A8-AD2D-E22AEA9261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27-43FB-89BD-F35C7E53C9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27-43FB-89BD-F35C7E53C9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27-43FB-89BD-F35C7E53C9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27-43FB-89BD-F35C7E53C9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27-43FB-89BD-F35C7E53C9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prezintatsi!$A$55:$A$59</c:f>
              <c:strCache>
                <c:ptCount val="5"/>
                <c:pt idx="0">
                  <c:v> Суудлын вагон</c:v>
                </c:pt>
                <c:pt idx="1">
                  <c:v> Ачааны вагон</c:v>
                </c:pt>
                <c:pt idx="2">
                  <c:v> Зүтгүүрийн вагон</c:v>
                </c:pt>
                <c:pt idx="3">
                  <c:v> Суудлын автомашин</c:v>
                </c:pt>
                <c:pt idx="4">
                  <c:v> Ачааны автомашин</c:v>
                </c:pt>
              </c:strCache>
            </c:strRef>
          </c:cat>
          <c:val>
            <c:numRef>
              <c:f>prezintatsi!$B$55:$B$59</c:f>
              <c:numCache>
                <c:formatCode>0.0%</c:formatCode>
                <c:ptCount val="5"/>
                <c:pt idx="0">
                  <c:v>2E-3</c:v>
                </c:pt>
                <c:pt idx="1">
                  <c:v>0.75</c:v>
                </c:pt>
                <c:pt idx="2">
                  <c:v>2.1000000000000001E-2</c:v>
                </c:pt>
                <c:pt idx="3">
                  <c:v>8.8999999999999996E-2</c:v>
                </c:pt>
                <c:pt idx="4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27-43FB-89BD-F35C7E53C9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/>
              <a:t>Хилээр орсон гарсан иргэд, мян.хүн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983389001162509E-2"/>
          <c:y val="0.10267352734878378"/>
          <c:w val="0.95270851246775579"/>
          <c:h val="0.6373804470559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gaali!$B$27</c:f>
              <c:strCache>
                <c:ptCount val="1"/>
                <c:pt idx="0">
                  <c:v>  Монгол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gaali!$C$26:$G$26</c:f>
              <c:strCache>
                <c:ptCount val="5"/>
                <c:pt idx="0">
                  <c:v>2016 I-XI</c:v>
                </c:pt>
                <c:pt idx="1">
                  <c:v>2017 I-XI</c:v>
                </c:pt>
                <c:pt idx="2">
                  <c:v>2018 I-XI</c:v>
                </c:pt>
                <c:pt idx="3">
                  <c:v>2019 I-XI</c:v>
                </c:pt>
                <c:pt idx="4">
                  <c:v>2020 I-XI</c:v>
                </c:pt>
              </c:strCache>
            </c:strRef>
          </c:cat>
          <c:val>
            <c:numRef>
              <c:f>gaali!$C$27:$G$27</c:f>
              <c:numCache>
                <c:formatCode>#\ ##0.0</c:formatCode>
                <c:ptCount val="5"/>
                <c:pt idx="0">
                  <c:v>1121.0999999999999</c:v>
                </c:pt>
                <c:pt idx="1">
                  <c:v>543.29999999999995</c:v>
                </c:pt>
                <c:pt idx="2">
                  <c:v>545.29999999999995</c:v>
                </c:pt>
                <c:pt idx="3">
                  <c:v>480.4</c:v>
                </c:pt>
                <c:pt idx="4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5A-4A4B-BF3E-FBB4DFEDE142}"/>
            </c:ext>
          </c:extLst>
        </c:ser>
        <c:ser>
          <c:idx val="1"/>
          <c:order val="1"/>
          <c:tx>
            <c:strRef>
              <c:f>gaali!$B$28</c:f>
              <c:strCache>
                <c:ptCount val="1"/>
                <c:pt idx="0">
                  <c:v>  Гадаад</c:v>
                </c:pt>
              </c:strCache>
            </c:strRef>
          </c:tx>
          <c:spPr>
            <a:pattFill prst="diagBrick">
              <a:fgClr>
                <a:schemeClr val="bg2"/>
              </a:fgClr>
              <a:bgClr>
                <a:srgbClr val="C00000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gaali!$C$26:$G$26</c:f>
              <c:strCache>
                <c:ptCount val="5"/>
                <c:pt idx="0">
                  <c:v>2016 I-XI</c:v>
                </c:pt>
                <c:pt idx="1">
                  <c:v>2017 I-XI</c:v>
                </c:pt>
                <c:pt idx="2">
                  <c:v>2018 I-XI</c:v>
                </c:pt>
                <c:pt idx="3">
                  <c:v>2019 I-XI</c:v>
                </c:pt>
                <c:pt idx="4">
                  <c:v>2020 I-XI</c:v>
                </c:pt>
              </c:strCache>
            </c:strRef>
          </c:cat>
          <c:val>
            <c:numRef>
              <c:f>gaali!$C$28:$G$28</c:f>
              <c:numCache>
                <c:formatCode>#\ ##0.0</c:formatCode>
                <c:ptCount val="5"/>
                <c:pt idx="0">
                  <c:v>145.30000000000001</c:v>
                </c:pt>
                <c:pt idx="1">
                  <c:v>113.5</c:v>
                </c:pt>
                <c:pt idx="2">
                  <c:v>142.19999999999999</c:v>
                </c:pt>
                <c:pt idx="3">
                  <c:v>135.69999999999999</c:v>
                </c:pt>
                <c:pt idx="4">
                  <c:v>39.200000000000003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A-4A4B-BF3E-FBB4DFEDE1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0"/>
        <c:axId val="409386744"/>
        <c:axId val="409389880"/>
      </c:barChart>
      <c:catAx>
        <c:axId val="40938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9389880"/>
        <c:crosses val="autoZero"/>
        <c:auto val="1"/>
        <c:lblAlgn val="ctr"/>
        <c:lblOffset val="100"/>
        <c:noMultiLvlLbl val="0"/>
      </c:catAx>
      <c:valAx>
        <c:axId val="40938988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40938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57864198617475"/>
          <c:y val="0.87408951788003231"/>
          <c:w val="0.23084271602765047"/>
          <c:h val="0.10597692730269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6854871362497"/>
          <c:y val="5.1785509757275992E-2"/>
          <c:w val="0.83750130144802681"/>
          <c:h val="0.766886215798848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'[2020-он-11-р-сарын-мэдээ-СЭЛЭНГЭ-АЙМАГ.xlsx]Sheet1'!$B$62</c:f>
              <c:strCache>
                <c:ptCount val="1"/>
                <c:pt idx="0">
                  <c:v>Төсвийн орлогын гүйцэтгэл</c:v>
                </c:pt>
              </c:strCache>
            </c:strRef>
          </c:tx>
          <c:spPr>
            <a:pattFill prst="dkVert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'[2020-он-11-р-сарын-мэдээ-СЭЛЭНГЭ-АЙМАГ.xlsx]Sheet1'!$C$61:$F$61</c:f>
              <c:strCache>
                <c:ptCount val="4"/>
                <c:pt idx="0">
                  <c:v>2017 I-XI</c:v>
                </c:pt>
                <c:pt idx="1">
                  <c:v>2018 I-XI</c:v>
                </c:pt>
                <c:pt idx="2">
                  <c:v>2019 I-XI</c:v>
                </c:pt>
                <c:pt idx="3">
                  <c:v>2020 I-XI</c:v>
                </c:pt>
              </c:strCache>
            </c:strRef>
          </c:cat>
          <c:val>
            <c:numRef>
              <c:f>'[2020-он-11-р-сарын-мэдээ-СЭЛЭНГЭ-АЙМАГ.xlsx]Sheet1'!$C$62:$F$62</c:f>
              <c:numCache>
                <c:formatCode>#\ ##0.0</c:formatCode>
                <c:ptCount val="4"/>
                <c:pt idx="0">
                  <c:v>20510.599999999999</c:v>
                </c:pt>
                <c:pt idx="1">
                  <c:v>16042</c:v>
                </c:pt>
                <c:pt idx="2">
                  <c:v>18352</c:v>
                </c:pt>
                <c:pt idx="3">
                  <c:v>25590.6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AD-4C0F-AB33-B36AC4B04DB0}"/>
            </c:ext>
          </c:extLst>
        </c:ser>
        <c:ser>
          <c:idx val="1"/>
          <c:order val="1"/>
          <c:tx>
            <c:strRef>
              <c:f>'[2020-он-11-р-сарын-мэдээ-СЭЛЭНГЭ-АЙМАГ.xlsx]Sheet1'!$B$63</c:f>
              <c:strCache>
                <c:ptCount val="1"/>
                <c:pt idx="0">
                  <c:v>Төсвийн зарлагын гүйцэтгэл</c:v>
                </c:pt>
              </c:strCache>
            </c:strRef>
          </c:tx>
          <c:spPr>
            <a:pattFill prst="dk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'[2020-он-11-р-сарын-мэдээ-СЭЛЭНГЭ-АЙМАГ.xlsx]Sheet1'!$C$61:$F$61</c:f>
              <c:strCache>
                <c:ptCount val="4"/>
                <c:pt idx="0">
                  <c:v>2017 I-XI</c:v>
                </c:pt>
                <c:pt idx="1">
                  <c:v>2018 I-XI</c:v>
                </c:pt>
                <c:pt idx="2">
                  <c:v>2019 I-XI</c:v>
                </c:pt>
                <c:pt idx="3">
                  <c:v>2020 I-XI</c:v>
                </c:pt>
              </c:strCache>
            </c:strRef>
          </c:cat>
          <c:val>
            <c:numRef>
              <c:f>'[2020-он-11-р-сарын-мэдээ-СЭЛЭНГЭ-АЙМАГ.xlsx]Sheet1'!$C$63:$F$63</c:f>
              <c:numCache>
                <c:formatCode>#\ ##0.0</c:formatCode>
                <c:ptCount val="4"/>
                <c:pt idx="0">
                  <c:v>65549.600000000006</c:v>
                </c:pt>
                <c:pt idx="1">
                  <c:v>66847.7</c:v>
                </c:pt>
                <c:pt idx="2">
                  <c:v>79569.2</c:v>
                </c:pt>
                <c:pt idx="3">
                  <c:v>77849.600000000006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AD-4C0F-AB33-B36AC4B04D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9391448"/>
        <c:axId val="409398896"/>
      </c:barChart>
      <c:catAx>
        <c:axId val="409391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9398896"/>
        <c:crosses val="autoZero"/>
        <c:auto val="1"/>
        <c:lblAlgn val="ctr"/>
        <c:lblOffset val="100"/>
        <c:noMultiLvlLbl val="0"/>
      </c:catAx>
      <c:valAx>
        <c:axId val="40939889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40939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278338753774251"/>
          <c:y val="0.86127382380161854"/>
          <c:w val="0.71402183921762097"/>
          <c:h val="0.11087744240303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/>
              <a:t>Зээлийн өрийн үлдэгдэл /тэрбум.төг/</a:t>
            </a:r>
          </a:p>
        </c:rich>
      </c:tx>
      <c:layout>
        <c:manualLayout>
          <c:xMode val="edge"/>
          <c:yMode val="edge"/>
          <c:x val="0.295292864749733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958063546193595E-2"/>
          <c:y val="0.24337120948509086"/>
          <c:w val="0.95314164004259849"/>
          <c:h val="0.41282686098597488"/>
        </c:manualLayout>
      </c:layout>
      <c:lineChart>
        <c:grouping val="standard"/>
        <c:varyColors val="0"/>
        <c:ser>
          <c:idx val="0"/>
          <c:order val="0"/>
          <c:tx>
            <c:strRef>
              <c:f>Банк!$J$8</c:f>
              <c:strCache>
                <c:ptCount val="1"/>
                <c:pt idx="0">
                  <c:v>Зээлийн өрийн үлдэгдэл /тэрбум.төг/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897763578274772E-2"/>
                  <c:y val="-7.6388888888888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A3-4119-8CAF-098C1E779AAA}"/>
                </c:ext>
              </c:extLst>
            </c:dLbl>
            <c:dLbl>
              <c:idx val="1"/>
              <c:layout>
                <c:manualLayout>
                  <c:x val="-6.6027689030883935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A3-4119-8CAF-098C1E779AAA}"/>
                </c:ext>
              </c:extLst>
            </c:dLbl>
            <c:dLbl>
              <c:idx val="2"/>
              <c:layout>
                <c:manualLayout>
                  <c:x val="-1.0649627263045794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A3-4119-8CAF-098C1E779AAA}"/>
                </c:ext>
              </c:extLst>
            </c:dLbl>
            <c:dLbl>
              <c:idx val="3"/>
              <c:layout>
                <c:manualLayout>
                  <c:x val="-7.6677316293929751E-2"/>
                  <c:y val="-2.08333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A3-4119-8CAF-098C1E779AAA}"/>
                </c:ext>
              </c:extLst>
            </c:dLbl>
            <c:dLbl>
              <c:idx val="4"/>
              <c:layout>
                <c:manualLayout>
                  <c:x val="-4.0468583599574053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A3-4119-8CAF-098C1E779AAA}"/>
                </c:ext>
              </c:extLst>
            </c:dLbl>
            <c:dLbl>
              <c:idx val="5"/>
              <c:layout>
                <c:manualLayout>
                  <c:x val="-3.620873269435569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A3-4119-8CAF-098C1E779AAA}"/>
                </c:ext>
              </c:extLst>
            </c:dLbl>
            <c:dLbl>
              <c:idx val="6"/>
              <c:layout>
                <c:manualLayout>
                  <c:x val="-1.4909478168264111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A3-4119-8CAF-098C1E779AAA}"/>
                </c:ext>
              </c:extLst>
            </c:dLbl>
            <c:dLbl>
              <c:idx val="7"/>
              <c:layout>
                <c:manualLayout>
                  <c:x val="-2.5559105431309983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A3-4119-8CAF-098C1E779AAA}"/>
                </c:ext>
              </c:extLst>
            </c:dLbl>
            <c:dLbl>
              <c:idx val="8"/>
              <c:layout>
                <c:manualLayout>
                  <c:x val="-2.3429179978700747E-2"/>
                  <c:y val="4.86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A3-4119-8CAF-098C1E779AAA}"/>
                </c:ext>
              </c:extLst>
            </c:dLbl>
            <c:dLbl>
              <c:idx val="9"/>
              <c:layout>
                <c:manualLayout>
                  <c:x val="-2.3429179978700903E-2"/>
                  <c:y val="-6.249999999999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A3-4119-8CAF-098C1E779AAA}"/>
                </c:ext>
              </c:extLst>
            </c:dLbl>
            <c:dLbl>
              <c:idx val="10"/>
              <c:layout>
                <c:manualLayout>
                  <c:x val="-3.1948881789137538E-2"/>
                  <c:y val="6.249999999999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A3-4119-8CAF-098C1E779AAA}"/>
                </c:ext>
              </c:extLst>
            </c:dLbl>
            <c:dLbl>
              <c:idx val="11"/>
              <c:layout>
                <c:manualLayout>
                  <c:x val="-2.3429179978700747E-2"/>
                  <c:y val="-6.2500000000000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A3-4119-8CAF-098C1E779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Банк!$K$7:$W$7</c:f>
              <c:strCache>
                <c:ptCount val="13"/>
                <c:pt idx="0">
                  <c:v>2019-XI</c:v>
                </c:pt>
                <c:pt idx="1">
                  <c:v>2019-XII</c:v>
                </c:pt>
                <c:pt idx="2">
                  <c:v>2020-I</c:v>
                </c:pt>
                <c:pt idx="3">
                  <c:v>2020-II</c:v>
                </c:pt>
                <c:pt idx="4">
                  <c:v>2020-III</c:v>
                </c:pt>
                <c:pt idx="5">
                  <c:v>2020-IV</c:v>
                </c:pt>
                <c:pt idx="6">
                  <c:v>2020-V</c:v>
                </c:pt>
                <c:pt idx="7">
                  <c:v>2020-VI</c:v>
                </c:pt>
                <c:pt idx="8">
                  <c:v>2020-VII</c:v>
                </c:pt>
                <c:pt idx="9">
                  <c:v>2020-VIII</c:v>
                </c:pt>
                <c:pt idx="10">
                  <c:v>2020-IX</c:v>
                </c:pt>
                <c:pt idx="11">
                  <c:v>2020-X</c:v>
                </c:pt>
                <c:pt idx="12">
                  <c:v>2020-XI</c:v>
                </c:pt>
              </c:strCache>
            </c:strRef>
          </c:cat>
          <c:val>
            <c:numRef>
              <c:f>Банк!$K$8:$W$8</c:f>
              <c:numCache>
                <c:formatCode>General</c:formatCode>
                <c:ptCount val="13"/>
                <c:pt idx="0">
                  <c:v>304.5</c:v>
                </c:pt>
                <c:pt idx="1">
                  <c:v>301.7</c:v>
                </c:pt>
                <c:pt idx="2">
                  <c:v>301.60000000000002</c:v>
                </c:pt>
                <c:pt idx="3">
                  <c:v>264.5</c:v>
                </c:pt>
                <c:pt idx="4" formatCode="0.0">
                  <c:v>264.10000000000002</c:v>
                </c:pt>
                <c:pt idx="5">
                  <c:v>269.10000000000002</c:v>
                </c:pt>
                <c:pt idx="6">
                  <c:v>272.10000000000002</c:v>
                </c:pt>
                <c:pt idx="7">
                  <c:v>273.60000000000002</c:v>
                </c:pt>
                <c:pt idx="8" formatCode="0.0">
                  <c:v>272</c:v>
                </c:pt>
                <c:pt idx="9">
                  <c:v>274.7</c:v>
                </c:pt>
                <c:pt idx="10">
                  <c:v>276.39999999999998</c:v>
                </c:pt>
                <c:pt idx="11">
                  <c:v>276.60000000000002</c:v>
                </c:pt>
                <c:pt idx="12">
                  <c:v>269.60000000000002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A3-4119-8CAF-098C1E779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8578240"/>
        <c:axId val="408579024"/>
      </c:lineChart>
      <c:catAx>
        <c:axId val="40857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5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579024"/>
        <c:crosses val="autoZero"/>
        <c:auto val="1"/>
        <c:lblAlgn val="ctr"/>
        <c:lblOffset val="100"/>
        <c:noMultiLvlLbl val="0"/>
      </c:catAx>
      <c:valAx>
        <c:axId val="408579024"/>
        <c:scaling>
          <c:orientation val="minMax"/>
          <c:max val="306"/>
          <c:min val="260"/>
        </c:scaling>
        <c:delete val="1"/>
        <c:axPos val="l"/>
        <c:numFmt formatCode="General" sourceLinked="1"/>
        <c:majorTickMark val="none"/>
        <c:minorTickMark val="none"/>
        <c:tickLblPos val="nextTo"/>
        <c:crossAx val="40857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/>
              <a:t>Аж үйлдвэрийн бүтээгдэхүүн үйлдвэрлэлт, борлуулалт </a:t>
            </a:r>
            <a:r>
              <a:rPr lang="en-US" b="1"/>
              <a:t>(</a:t>
            </a:r>
            <a:r>
              <a:rPr lang="mn-MN" b="1"/>
              <a:t>тэрбум төг</a:t>
            </a:r>
            <a:r>
              <a:rPr lang="en-US" b="1"/>
              <a:t>)</a:t>
            </a:r>
          </a:p>
        </c:rich>
      </c:tx>
      <c:layout>
        <c:manualLayout>
          <c:xMode val="edge"/>
          <c:yMode val="edge"/>
          <c:x val="0.16897826666421192"/>
          <c:y val="3.2908268202385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638651930841159E-3"/>
          <c:y val="0.18720358818256036"/>
          <c:w val="0.95679920785147343"/>
          <c:h val="0.58560481035905765"/>
        </c:manualLayout>
      </c:layout>
      <c:lineChart>
        <c:grouping val="standard"/>
        <c:varyColors val="0"/>
        <c:ser>
          <c:idx val="0"/>
          <c:order val="0"/>
          <c:tx>
            <c:strRef>
              <c:f>'aj uildver'!$A$72</c:f>
              <c:strCache>
                <c:ptCount val="1"/>
                <c:pt idx="0">
                  <c:v>Борлуулалт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853571200456853E-2"/>
                  <c:y val="4.0867964421113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6-4565-ABAF-FCAEBA0DD396}"/>
                </c:ext>
              </c:extLst>
            </c:dLbl>
            <c:dLbl>
              <c:idx val="1"/>
              <c:layout>
                <c:manualLayout>
                  <c:x val="-3.6561490408229605E-2"/>
                  <c:y val="5.7905125341896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26-4565-ABAF-FCAEBA0DD396}"/>
                </c:ext>
              </c:extLst>
            </c:dLbl>
            <c:dLbl>
              <c:idx val="2"/>
              <c:layout>
                <c:manualLayout>
                  <c:x val="-4.6143652490201456E-2"/>
                  <c:y val="4.4196369209916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26-4565-ABAF-FCAEBA0DD396}"/>
                </c:ext>
              </c:extLst>
            </c:dLbl>
            <c:dLbl>
              <c:idx val="3"/>
              <c:layout>
                <c:manualLayout>
                  <c:x val="-4.8768792867415499E-2"/>
                  <c:y val="4.87359291514096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26-4565-ABAF-FCAEBA0DD396}"/>
                </c:ext>
              </c:extLst>
            </c:dLbl>
            <c:dLbl>
              <c:idx val="4"/>
              <c:layout>
                <c:manualLayout>
                  <c:x val="-3.2286964129483814E-2"/>
                  <c:y val="3.0942717211894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26-4565-ABAF-FCAEBA0DD396}"/>
                </c:ext>
              </c:extLst>
            </c:dLbl>
            <c:dLbl>
              <c:idx val="5"/>
              <c:layout>
                <c:manualLayout>
                  <c:x val="-3.5807524059492564E-2"/>
                  <c:y val="-4.2505817571772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26-4565-ABAF-FCAEBA0DD396}"/>
                </c:ext>
              </c:extLst>
            </c:dLbl>
            <c:dLbl>
              <c:idx val="6"/>
              <c:layout>
                <c:manualLayout>
                  <c:x val="-5.0574459209267793E-2"/>
                  <c:y val="-2.5428331875182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26-4565-ABAF-FCAEBA0DD396}"/>
                </c:ext>
              </c:extLst>
            </c:dLbl>
            <c:dLbl>
              <c:idx val="7"/>
              <c:layout>
                <c:manualLayout>
                  <c:x val="-3.3791987079465312E-2"/>
                  <c:y val="-5.639455996294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26-4565-ABAF-FCAEBA0DD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 uildver'!$B$71:$K$71</c:f>
              <c:strCache>
                <c:ptCount val="10"/>
                <c:pt idx="0">
                  <c:v>2011 I-XI</c:v>
                </c:pt>
                <c:pt idx="1">
                  <c:v>2012 I-XI</c:v>
                </c:pt>
                <c:pt idx="2">
                  <c:v>2013 I-XI</c:v>
                </c:pt>
                <c:pt idx="3">
                  <c:v>2014 I-XI</c:v>
                </c:pt>
                <c:pt idx="4">
                  <c:v>2015 I-XI</c:v>
                </c:pt>
                <c:pt idx="5">
                  <c:v>2016 I-XI</c:v>
                </c:pt>
                <c:pt idx="6">
                  <c:v>2017 I-XI</c:v>
                </c:pt>
                <c:pt idx="7">
                  <c:v>2018 I-XI</c:v>
                </c:pt>
                <c:pt idx="8">
                  <c:v>2019 I-XI</c:v>
                </c:pt>
                <c:pt idx="9">
                  <c:v>2020 I-XI</c:v>
                </c:pt>
              </c:strCache>
            </c:strRef>
          </c:cat>
          <c:val>
            <c:numRef>
              <c:f>'aj uildver'!$B$72:$K$72</c:f>
              <c:numCache>
                <c:formatCode>0.0</c:formatCode>
                <c:ptCount val="10"/>
                <c:pt idx="0">
                  <c:v>386.43540000000002</c:v>
                </c:pt>
                <c:pt idx="1">
                  <c:v>460.63499999999999</c:v>
                </c:pt>
                <c:pt idx="2">
                  <c:v>414.22020000000003</c:v>
                </c:pt>
                <c:pt idx="3">
                  <c:v>399.8227</c:v>
                </c:pt>
                <c:pt idx="4">
                  <c:v>304.74029999999999</c:v>
                </c:pt>
                <c:pt idx="5">
                  <c:v>277.8381</c:v>
                </c:pt>
                <c:pt idx="6">
                  <c:v>361.52386560000002</c:v>
                </c:pt>
                <c:pt idx="7">
                  <c:v>355.6</c:v>
                </c:pt>
                <c:pt idx="8" formatCode="######.\ ##">
                  <c:v>468</c:v>
                </c:pt>
                <c:pt idx="9">
                  <c:v>596.1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326-4565-ABAF-FCAEBA0DD396}"/>
            </c:ext>
          </c:extLst>
        </c:ser>
        <c:ser>
          <c:idx val="1"/>
          <c:order val="1"/>
          <c:tx>
            <c:strRef>
              <c:f>'aj uildver'!$A$73</c:f>
              <c:strCache>
                <c:ptCount val="1"/>
                <c:pt idx="0">
                  <c:v>Үйлдвэрлэлт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4494868785257664E-2"/>
                  <c:y val="-4.4036948443467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26-4565-ABAF-FCAEBA0DD396}"/>
                </c:ext>
              </c:extLst>
            </c:dLbl>
            <c:dLbl>
              <c:idx val="2"/>
              <c:layout>
                <c:manualLayout>
                  <c:x val="-5.3632743230186346E-2"/>
                  <c:y val="-3.7099642983270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26-4565-ABAF-FCAEBA0DD396}"/>
                </c:ext>
              </c:extLst>
            </c:dLbl>
            <c:dLbl>
              <c:idx val="4"/>
              <c:layout>
                <c:manualLayout>
                  <c:x val="-1.7764446110902804E-2"/>
                  <c:y val="-2.460426982709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26-4565-ABAF-FCAEBA0DD396}"/>
                </c:ext>
              </c:extLst>
            </c:dLbl>
            <c:dLbl>
              <c:idx val="5"/>
              <c:layout>
                <c:manualLayout>
                  <c:x val="-3.4865079270760872E-2"/>
                  <c:y val="3.7134672658409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26-4565-ABAF-FCAEBA0DD396}"/>
                </c:ext>
              </c:extLst>
            </c:dLbl>
            <c:dLbl>
              <c:idx val="6"/>
              <c:layout>
                <c:manualLayout>
                  <c:x val="-3.6828752616554924E-2"/>
                  <c:y val="3.9386482939632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326-4565-ABAF-FCAEBA0DD396}"/>
                </c:ext>
              </c:extLst>
            </c:dLbl>
            <c:dLbl>
              <c:idx val="7"/>
              <c:layout>
                <c:manualLayout>
                  <c:x val="-1.8758655168103988E-2"/>
                  <c:y val="3.9409651757447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326-4565-ABAF-FCAEBA0DD396}"/>
                </c:ext>
              </c:extLst>
            </c:dLbl>
            <c:dLbl>
              <c:idx val="8"/>
              <c:layout>
                <c:manualLayout>
                  <c:x val="-1.2297872309947999E-2"/>
                  <c:y val="4.9151978335940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26-4565-ABAF-FCAEBA0DD396}"/>
                </c:ext>
              </c:extLst>
            </c:dLbl>
            <c:dLbl>
              <c:idx val="9"/>
              <c:layout>
                <c:manualLayout>
                  <c:x val="-1.3198263742362364E-2"/>
                  <c:y val="-7.831634513238059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326-4565-ABAF-FCAEBA0DD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'aj uildver'!$B$71:$K$71</c:f>
              <c:strCache>
                <c:ptCount val="10"/>
                <c:pt idx="0">
                  <c:v>2011 I-XI</c:v>
                </c:pt>
                <c:pt idx="1">
                  <c:v>2012 I-XI</c:v>
                </c:pt>
                <c:pt idx="2">
                  <c:v>2013 I-XI</c:v>
                </c:pt>
                <c:pt idx="3">
                  <c:v>2014 I-XI</c:v>
                </c:pt>
                <c:pt idx="4">
                  <c:v>2015 I-XI</c:v>
                </c:pt>
                <c:pt idx="5">
                  <c:v>2016 I-XI</c:v>
                </c:pt>
                <c:pt idx="6">
                  <c:v>2017 I-XI</c:v>
                </c:pt>
                <c:pt idx="7">
                  <c:v>2018 I-XI</c:v>
                </c:pt>
                <c:pt idx="8">
                  <c:v>2019 I-XI</c:v>
                </c:pt>
                <c:pt idx="9">
                  <c:v>2020 I-XI</c:v>
                </c:pt>
              </c:strCache>
            </c:strRef>
          </c:cat>
          <c:val>
            <c:numRef>
              <c:f>'aj uildver'!$B$73:$K$73</c:f>
              <c:numCache>
                <c:formatCode>0.0</c:formatCode>
                <c:ptCount val="10"/>
                <c:pt idx="0">
                  <c:v>462.67579999999998</c:v>
                </c:pt>
                <c:pt idx="1">
                  <c:v>513.61289999999997</c:v>
                </c:pt>
                <c:pt idx="2">
                  <c:v>460.04859999999996</c:v>
                </c:pt>
                <c:pt idx="3">
                  <c:v>667.92349999999999</c:v>
                </c:pt>
                <c:pt idx="4">
                  <c:v>374.78</c:v>
                </c:pt>
                <c:pt idx="5">
                  <c:v>276.29609999999997</c:v>
                </c:pt>
                <c:pt idx="6">
                  <c:v>287.06386710000004</c:v>
                </c:pt>
                <c:pt idx="7">
                  <c:v>364.7</c:v>
                </c:pt>
                <c:pt idx="8" formatCode="General">
                  <c:v>449.2</c:v>
                </c:pt>
                <c:pt idx="9">
                  <c:v>551.1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326-4565-ABAF-FCAEBA0DD3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4466080"/>
        <c:axId val="404470000"/>
      </c:lineChart>
      <c:catAx>
        <c:axId val="40446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4470000"/>
        <c:crosses val="autoZero"/>
        <c:auto val="1"/>
        <c:lblAlgn val="ctr"/>
        <c:lblOffset val="100"/>
        <c:noMultiLvlLbl val="0"/>
      </c:catAx>
      <c:valAx>
        <c:axId val="4044700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0446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F0570-D741-401A-AC03-7D59BC856B9D}" type="doc">
      <dgm:prSet loTypeId="urn:microsoft.com/office/officeart/2005/8/layout/arrow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96796C7-8DEE-4F84-A992-9C4595158108}">
      <dgm:prSet phldrT="[Text]" custT="1"/>
      <dgm:spPr/>
      <dgm:t>
        <a:bodyPr/>
        <a:lstStyle/>
        <a:p>
          <a:r>
            <a:rPr lang="en-US" sz="1600" b="1" dirty="0">
              <a:latin typeface="Arial" pitchFamily="34" charset="0"/>
              <a:cs typeface="Arial" pitchFamily="34" charset="0"/>
            </a:rPr>
            <a:t>1 </a:t>
          </a:r>
          <a:r>
            <a:rPr lang="mn-MN" sz="1600" b="1" dirty="0">
              <a:latin typeface="Arial" pitchFamily="34" charset="0"/>
              <a:cs typeface="Arial" pitchFamily="34" charset="0"/>
            </a:rPr>
            <a:t>4</a:t>
          </a:r>
          <a:r>
            <a:rPr lang="en-US" sz="1600" b="1" dirty="0">
              <a:latin typeface="Arial" pitchFamily="34" charset="0"/>
              <a:cs typeface="Arial" pitchFamily="34" charset="0"/>
            </a:rPr>
            <a:t>72</a:t>
          </a:r>
        </a:p>
      </dgm:t>
    </dgm:pt>
    <dgm:pt modelId="{B4ACA02E-6F78-493A-BFFA-29F2A3570379}" type="sibTrans" cxnId="{E391D4EB-703B-41B8-B145-339388DA6597}">
      <dgm:prSet/>
      <dgm:spPr/>
      <dgm:t>
        <a:bodyPr/>
        <a:lstStyle/>
        <a:p>
          <a:endParaRPr lang="en-US"/>
        </a:p>
      </dgm:t>
    </dgm:pt>
    <dgm:pt modelId="{51B409E7-344A-4A00-B673-3CCFCFE89A3E}" type="parTrans" cxnId="{E391D4EB-703B-41B8-B145-339388DA6597}">
      <dgm:prSet/>
      <dgm:spPr/>
      <dgm:t>
        <a:bodyPr/>
        <a:lstStyle/>
        <a:p>
          <a:endParaRPr lang="en-US"/>
        </a:p>
      </dgm:t>
    </dgm:pt>
    <dgm:pt modelId="{DDD27DE0-74CB-4259-BA8D-A13AC4059D4F}" type="pres">
      <dgm:prSet presAssocID="{A57F0570-D741-401A-AC03-7D59BC856B9D}" presName="arrowDiagram" presStyleCnt="0">
        <dgm:presLayoutVars>
          <dgm:chMax val="5"/>
          <dgm:dir/>
          <dgm:resizeHandles val="exact"/>
        </dgm:presLayoutVars>
      </dgm:prSet>
      <dgm:spPr/>
    </dgm:pt>
    <dgm:pt modelId="{AC62D2C4-7AAD-49F7-9F85-5EA8F4AB4182}" type="pres">
      <dgm:prSet presAssocID="{A57F0570-D741-401A-AC03-7D59BC856B9D}" presName="arrow" presStyleLbl="bgShp" presStyleIdx="0" presStyleCnt="1" custAng="3797986" custScaleX="95629" custScaleY="103470" custLinFactNeighborX="19121" custLinFactNeighborY="-15075"/>
      <dgm:spPr/>
    </dgm:pt>
    <dgm:pt modelId="{A3445EC9-533F-4328-9A18-ED900401F8F1}" type="pres">
      <dgm:prSet presAssocID="{A57F0570-D741-401A-AC03-7D59BC856B9D}" presName="arrowDiagram1" presStyleCnt="0">
        <dgm:presLayoutVars>
          <dgm:bulletEnabled val="1"/>
        </dgm:presLayoutVars>
      </dgm:prSet>
      <dgm:spPr/>
    </dgm:pt>
    <dgm:pt modelId="{44BF4363-0A99-482D-8E05-1D3ED3090DA1}" type="pres">
      <dgm:prSet presAssocID="{496796C7-8DEE-4F84-A992-9C4595158108}" presName="bullet1" presStyleLbl="node1" presStyleIdx="0" presStyleCnt="1" custLinFactX="120270" custLinFactY="200000" custLinFactNeighborX="200000" custLinFactNeighborY="221454"/>
      <dgm:spPr/>
    </dgm:pt>
    <dgm:pt modelId="{4B2B9A2F-E9BA-4339-AD0E-F20D5EC67C46}" type="pres">
      <dgm:prSet presAssocID="{496796C7-8DEE-4F84-A992-9C4595158108}" presName="textBox1" presStyleLbl="revTx" presStyleIdx="0" presStyleCnt="1" custScaleX="86486" custScaleY="36722" custLinFactX="2656" custLinFactNeighborX="100000" custLinFactNeighborY="19175">
        <dgm:presLayoutVars>
          <dgm:bulletEnabled val="1"/>
        </dgm:presLayoutVars>
      </dgm:prSet>
      <dgm:spPr/>
    </dgm:pt>
  </dgm:ptLst>
  <dgm:cxnLst>
    <dgm:cxn modelId="{B5BEDE1C-E7D6-406E-BE22-9BC49FE68158}" type="presOf" srcId="{496796C7-8DEE-4F84-A992-9C4595158108}" destId="{4B2B9A2F-E9BA-4339-AD0E-F20D5EC67C46}" srcOrd="0" destOrd="0" presId="urn:microsoft.com/office/officeart/2005/8/layout/arrow2"/>
    <dgm:cxn modelId="{F663EB73-86A1-4C5C-83AA-5375FD327268}" type="presOf" srcId="{A57F0570-D741-401A-AC03-7D59BC856B9D}" destId="{DDD27DE0-74CB-4259-BA8D-A13AC4059D4F}" srcOrd="0" destOrd="0" presId="urn:microsoft.com/office/officeart/2005/8/layout/arrow2"/>
    <dgm:cxn modelId="{E391D4EB-703B-41B8-B145-339388DA6597}" srcId="{A57F0570-D741-401A-AC03-7D59BC856B9D}" destId="{496796C7-8DEE-4F84-A992-9C4595158108}" srcOrd="0" destOrd="0" parTransId="{51B409E7-344A-4A00-B673-3CCFCFE89A3E}" sibTransId="{B4ACA02E-6F78-493A-BFFA-29F2A3570379}"/>
    <dgm:cxn modelId="{7BD1EC23-372C-42AF-8DBB-77B39158E472}" type="presParOf" srcId="{DDD27DE0-74CB-4259-BA8D-A13AC4059D4F}" destId="{AC62D2C4-7AAD-49F7-9F85-5EA8F4AB4182}" srcOrd="0" destOrd="0" presId="urn:microsoft.com/office/officeart/2005/8/layout/arrow2"/>
    <dgm:cxn modelId="{1F4A0F11-5E07-42D5-AF2E-FBE9F2034567}" type="presParOf" srcId="{DDD27DE0-74CB-4259-BA8D-A13AC4059D4F}" destId="{A3445EC9-533F-4328-9A18-ED900401F8F1}" srcOrd="1" destOrd="0" presId="urn:microsoft.com/office/officeart/2005/8/layout/arrow2"/>
    <dgm:cxn modelId="{A884F96A-0EF7-41E5-8295-FCD031E2B6E7}" type="presParOf" srcId="{A3445EC9-533F-4328-9A18-ED900401F8F1}" destId="{44BF4363-0A99-482D-8E05-1D3ED3090DA1}" srcOrd="0" destOrd="0" presId="urn:microsoft.com/office/officeart/2005/8/layout/arrow2"/>
    <dgm:cxn modelId="{6A2FEBD4-1C22-4CF4-8CAE-2AF90A268C5F}" type="presParOf" srcId="{A3445EC9-533F-4328-9A18-ED900401F8F1}" destId="{4B2B9A2F-E9BA-4339-AD0E-F20D5EC67C46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2D2C4-7AAD-49F7-9F85-5EA8F4AB4182}">
      <dsp:nvSpPr>
        <dsp:cNvPr id="0" name=""/>
        <dsp:cNvSpPr/>
      </dsp:nvSpPr>
      <dsp:spPr>
        <a:xfrm rot="3797986">
          <a:off x="535827" y="258358"/>
          <a:ext cx="2404928" cy="16263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F4363-0A99-482D-8E05-1D3ED3090DA1}">
      <dsp:nvSpPr>
        <dsp:cNvPr id="0" name=""/>
        <dsp:cNvSpPr/>
      </dsp:nvSpPr>
      <dsp:spPr>
        <a:xfrm>
          <a:off x="2328753" y="1388708"/>
          <a:ext cx="186099" cy="1860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B9A2F-E9BA-4339-AD0E-F20D5EC67C46}">
      <dsp:nvSpPr>
        <dsp:cNvPr id="0" name=""/>
        <dsp:cNvSpPr/>
      </dsp:nvSpPr>
      <dsp:spPr>
        <a:xfrm>
          <a:off x="1644854" y="1286865"/>
          <a:ext cx="869998" cy="42596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861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itchFamily="34" charset="0"/>
              <a:cs typeface="Arial" pitchFamily="34" charset="0"/>
            </a:rPr>
            <a:t>1 </a:t>
          </a:r>
          <a:r>
            <a:rPr lang="mn-MN" sz="1600" b="1" kern="1200" dirty="0">
              <a:latin typeface="Arial" pitchFamily="34" charset="0"/>
              <a:cs typeface="Arial" pitchFamily="34" charset="0"/>
            </a:rPr>
            <a:t>4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72</a:t>
          </a:r>
        </a:p>
      </dsp:txBody>
      <dsp:txXfrm>
        <a:off x="1665648" y="1307659"/>
        <a:ext cx="828410" cy="38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0D8FF-E4A4-40FE-A545-40DBE7E003AF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00209-133B-4739-9793-CF46FA5BF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00209-133B-4739-9793-CF46FA5BF9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76D04-69F5-4D5B-84F6-AF44C5DD947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39CD4-B7D4-4D9E-A477-9ED8FB85D6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362200"/>
            <a:ext cx="792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19050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АЙМГИЙН, НИЙГЭМ ЭДИЙН ЗАСГИЙН БАЙДАЛ</a:t>
            </a:r>
          </a:p>
          <a:p>
            <a:pPr marL="514350" indent="-514350" algn="ctr"/>
            <a:r>
              <a:rPr lang="mn-MN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I</a:t>
            </a:r>
            <a:r>
              <a:rPr lang="mn-MN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5126" y="524022"/>
            <a:ext cx="655320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ЭДИЙН ЗАСГИЙН ҮЗҮҮЛЭЛТ – Аж үйлдвэр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533399" cy="52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48487"/>
            <a:ext cx="655005" cy="735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4ADBC2-94FD-4721-8E1A-3AC94AEEE30C}"/>
              </a:ext>
            </a:extLst>
          </p:cNvPr>
          <p:cNvSpPr txBox="1"/>
          <p:nvPr/>
        </p:nvSpPr>
        <p:spPr>
          <a:xfrm>
            <a:off x="1143000" y="4601965"/>
            <a:ext cx="73204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оны эхний 11 сарын байдлаар  аж үйлдвэрийн салбарт 551.1 тэрбум төгрөгийн бүтээгдэхүүн үйлдвэрлэж, 596.0 тэрбум төгрөгийн борлуулалт хийгдсэн нь урьд оны мөн үеэс үйлдвэрлэлт 101.9 (22.7%) тэрбум төгрөгөөр, борлуулалт 128.1 (27.4%) тэрбум төгрөгөөр тус тус өссөн байна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858877"/>
              </p:ext>
            </p:extLst>
          </p:nvPr>
        </p:nvGraphicFramePr>
        <p:xfrm>
          <a:off x="1055374" y="1349271"/>
          <a:ext cx="7495674" cy="308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 rot="5400000">
            <a:off x="-1732366" y="3640051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600200" y="457200"/>
            <a:ext cx="7092950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339436"/>
            <a:ext cx="533400" cy="4987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65475" y="1156381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Нийгмийн даатгалын </a:t>
            </a:r>
            <a:r>
              <a:rPr lang="mn-MN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mn-MN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сая.төг</a:t>
            </a:r>
            <a:endParaRPr lang="en-US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" y="605771"/>
            <a:ext cx="655005" cy="735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90B2F-1619-4F50-8C73-3DEBD539884F}"/>
              </a:ext>
            </a:extLst>
          </p:cNvPr>
          <p:cNvSpPr txBox="1"/>
          <p:nvPr/>
        </p:nvSpPr>
        <p:spPr>
          <a:xfrm>
            <a:off x="1143001" y="4847037"/>
            <a:ext cx="7550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 оны 11 дүгээр сарын байдлаар тэтгэврийн даатгалын сангаас 17732 тэтгэвэр авагчдад 75300.7 сая төгрөгийг олгосон нь өмнөх оны мөн үеэс тэтгэвэр авагчид  815 (4.8%) хүнээр өсч, олгосон тэтгэврийн хэмжээ 10609.9 (16.4%) сая төгрөгөөр өссөн байна. 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60794237"/>
              </p:ext>
            </p:extLst>
          </p:nvPr>
        </p:nvGraphicFramePr>
        <p:xfrm>
          <a:off x="1118938" y="1629082"/>
          <a:ext cx="7391834" cy="305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 rot="5400000">
            <a:off x="-1666954" y="3483548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93850" y="762000"/>
            <a:ext cx="7550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МАКРО ЭДИЙН ЗАСГИЙН ҮЗҮҮЛЭЛТ- Хэрэглээний үнийн индекс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51228"/>
            <a:ext cx="533400" cy="4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3" y="639196"/>
            <a:ext cx="655005" cy="73549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64536"/>
              </p:ext>
            </p:extLst>
          </p:nvPr>
        </p:nvGraphicFramePr>
        <p:xfrm>
          <a:off x="990600" y="1600200"/>
          <a:ext cx="7696200" cy="452595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77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Сэлэнгэ аймгийн хэрэглээний үнийн индекс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2020.XI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endParaRPr lang="mn-MN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2019.XI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2020.XI</a:t>
                      </a:r>
                      <a:endParaRPr lang="mn-MN" sz="1000" u="sng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2019.XII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</a:rPr>
                        <a:t>2020.XI</a:t>
                      </a:r>
                      <a:endParaRPr lang="mn-MN" sz="1000" u="sng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2020.X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     АЙМГИЙН ЕРӨНХИЙ ИНДЕКС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101.4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101.0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</a:rPr>
                        <a:t> ХYНСНИЙ БАРАА, СОГТУУРУУЛАХ БУС УНДАА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103.4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102.4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СОГТУУРУУЛАХ УНДАА</a:t>
                      </a:r>
                      <a:r>
                        <a:rPr lang="en-US" sz="1000">
                          <a:effectLst/>
                        </a:rPr>
                        <a:t>, ТАМХИ, МАНСУУРУУЛАХ БОДИС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105.1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104.9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ХУВЦАС, БӨС БАРАА, ГУТАЛ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102.3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102.3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ОРОН СУУЦ, УС, ЦАХИЛГААН, ХИЙН БОЛОН БУСАД ТYЛШ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101.8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101.8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ГЭР АХУЙН ТАВИЛГА, ГЭР АХУЙН БАРАА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102.9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102.6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ЭМ, ТАРИА, ЭМНЭЛГИЙН YЙЛЧИЛГЭЭ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100.1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ТЭЭВЭР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93.6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93.2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ХОЛБООНЫ ХЭРЭГСЭЛ, ШУУДАНГИЙН YЙЛЧИЛГЭЭ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АМРАЛТ, ЧӨЛӨӨТ ЦАГ, СОЁЛЫН БАРАА, YЙЛЧИЛГЭЭ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БОЛОВСРОЛЫН YЙЛЧИЛГЭЭ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ЗОЧИД БУУДАЛ, НИЙТИЙН ХООЛ, ДОТУУР БАЙРНЫ YЙЛЧИЛГЭЭ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БУСАД БАРАА, YЙЛЧИЛГЭЭ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100.0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359" marR="6435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5400000">
            <a:off x="-1666954" y="3483548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5" y="571526"/>
            <a:ext cx="655005" cy="73549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AC7B1F-96B1-4949-A209-7B160B06E30D}"/>
              </a:ext>
            </a:extLst>
          </p:cNvPr>
          <p:cNvSpPr txBox="1">
            <a:spLocks/>
          </p:cNvSpPr>
          <p:nvPr/>
        </p:nvSpPr>
        <p:spPr>
          <a:xfrm>
            <a:off x="2252498" y="1329656"/>
            <a:ext cx="4743450" cy="59176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80CD8E5-8EB9-4E99-A2CE-738E495444CB}"/>
              </a:ext>
            </a:extLst>
          </p:cNvPr>
          <p:cNvSpPr/>
          <p:nvPr/>
        </p:nvSpPr>
        <p:spPr>
          <a:xfrm>
            <a:off x="1082934" y="1969388"/>
            <a:ext cx="2114550" cy="7429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10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3F468B05-3761-4AA3-8708-FFC9A7F1BED6}"/>
              </a:ext>
            </a:extLst>
          </p:cNvPr>
          <p:cNvSpPr/>
          <p:nvPr/>
        </p:nvSpPr>
        <p:spPr>
          <a:xfrm>
            <a:off x="5707117" y="1969388"/>
            <a:ext cx="2400300" cy="8572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105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E06256-0420-4792-8D97-6219938B8C2A}"/>
              </a:ext>
            </a:extLst>
          </p:cNvPr>
          <p:cNvSpPr/>
          <p:nvPr/>
        </p:nvSpPr>
        <p:spPr>
          <a:xfrm>
            <a:off x="3005817" y="2870914"/>
            <a:ext cx="33657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15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15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2245FDD-7D4A-4B04-ABB0-7E3F8E9778B4}"/>
              </a:ext>
            </a:extLst>
          </p:cNvPr>
          <p:cNvSpPr/>
          <p:nvPr/>
        </p:nvSpPr>
        <p:spPr>
          <a:xfrm>
            <a:off x="3875888" y="3372434"/>
            <a:ext cx="2067712" cy="400050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Selenge.nso.mn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3BA4426B-7699-449F-9588-24209E72AB6E}"/>
              </a:ext>
            </a:extLst>
          </p:cNvPr>
          <p:cNvSpPr/>
          <p:nvPr/>
        </p:nvSpPr>
        <p:spPr>
          <a:xfrm>
            <a:off x="1705672" y="4634491"/>
            <a:ext cx="2321473" cy="679001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/>
            <a:r>
              <a:rPr lang="mn-MN" sz="78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Олон улсын худалдааны төв, төрийн үйлчилгээний танхим</a:t>
            </a:r>
            <a:endParaRPr lang="en-US" sz="788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1C3AB7E-21D2-418F-BE02-A567088E19E3}"/>
              </a:ext>
            </a:extLst>
          </p:cNvPr>
          <p:cNvSpPr/>
          <p:nvPr/>
        </p:nvSpPr>
        <p:spPr>
          <a:xfrm>
            <a:off x="6345650" y="3195679"/>
            <a:ext cx="1885950" cy="5143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78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788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CF920D3-6B39-46A8-AF82-35C2030EC08B}"/>
              </a:ext>
            </a:extLst>
          </p:cNvPr>
          <p:cNvSpPr/>
          <p:nvPr/>
        </p:nvSpPr>
        <p:spPr>
          <a:xfrm>
            <a:off x="1425834" y="3153165"/>
            <a:ext cx="1885950" cy="5143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78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Сэлэнгэ Статистик</a:t>
            </a:r>
            <a:endParaRPr lang="en-US" sz="788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FC0D3FC-395E-437B-920D-F6AED783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013" y="3986504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9F45D604-2D09-4A3F-A341-3CB91029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635" y="3986504"/>
            <a:ext cx="10858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loud 29">
            <a:extLst>
              <a:ext uri="{FF2B5EF4-FFF2-40B4-BE49-F238E27FC236}">
                <a16:creationId xmlns:a16="http://schemas.microsoft.com/office/drawing/2014/main" id="{B9A1A07F-F6BD-4926-9C4A-E7222C312721}"/>
              </a:ext>
            </a:extLst>
          </p:cNvPr>
          <p:cNvSpPr/>
          <p:nvPr/>
        </p:nvSpPr>
        <p:spPr>
          <a:xfrm>
            <a:off x="7120424" y="5133367"/>
            <a:ext cx="1885950" cy="5143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78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70362449</a:t>
            </a:r>
          </a:p>
          <a:p>
            <a:pPr algn="ctr"/>
            <a:r>
              <a:rPr lang="mn-MN" sz="788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70362047</a:t>
            </a:r>
            <a:endParaRPr lang="en-US" sz="788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1666954" y="3483548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9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14400"/>
            <a:ext cx="5334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991819" y="942975"/>
            <a:ext cx="168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>
                <a:latin typeface="Arial" pitchFamily="34" charset="0"/>
                <a:cs typeface="Arial" pitchFamily="34" charset="0"/>
              </a:rPr>
              <a:t>ТӨРСӨН ХҮҮХЭД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500" y="142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I-XI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609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5867400" y="4267200"/>
            <a:ext cx="3048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n-MN" sz="1200" b="1" dirty="0">
                <a:latin typeface="Arial" pitchFamily="34" charset="0"/>
                <a:cs typeface="Arial" pitchFamily="34" charset="0"/>
              </a:rPr>
              <a:t>Сэлэнгэ аймгийн хэмжээнд 2020 оны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11 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дүгээр сарын байдлаар төрсөн хүүхдийн тоо 1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72 болж, өмнөх оны мөн үеийнхээс 152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(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.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%)-</a:t>
            </a:r>
            <a:r>
              <a:rPr lang="mn-MN" sz="1200" b="1" dirty="0">
                <a:latin typeface="Arial" pitchFamily="34" charset="0"/>
                <a:cs typeface="Arial" pitchFamily="34" charset="0"/>
              </a:rPr>
              <a:t>оор буурсан байна.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30" y="914400"/>
            <a:ext cx="45680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85800" y="3505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7-I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752600" y="228600"/>
            <a:ext cx="701040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163288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I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3048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 I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3352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I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64739" y="4292600"/>
            <a:ext cx="2666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2020 оны 11 дүгээр сарын байдлаар аймгийн хэмжээгээр нийт 1461 эх амаржиж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өнгөрсөн оны мөн үеэс амаржсан эх 155 (9.6%)-аар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буурчээ.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657600"/>
            <a:ext cx="76174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1 461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91000" y="274320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1 616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91000" y="1981200"/>
            <a:ext cx="73770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1 556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77000" y="137160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1 624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&amp;KHcy;ҮҮ&amp;KHcy;&amp;Ecy;&amp;Dcy; &amp;zcy;&amp;ucy;&amp;rcy;&amp;gcy;&amp;acy;&amp;ncy; &amp;icy;&amp;lcy;&amp;ecy;&amp;rcy;&amp;tscy;үү&amp;d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52600"/>
            <a:ext cx="2286000" cy="914400"/>
          </a:xfrm>
          <a:prstGeom prst="rect">
            <a:avLst/>
          </a:prstGeom>
          <a:noFill/>
        </p:spPr>
      </p:pic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4099889865"/>
              </p:ext>
            </p:extLst>
          </p:nvPr>
        </p:nvGraphicFramePr>
        <p:xfrm>
          <a:off x="5938829" y="1770995"/>
          <a:ext cx="2514853" cy="214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396765" y="3288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2020</a:t>
            </a:r>
            <a:r>
              <a:rPr lang="mn-MN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I-XI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-1854467" y="3073666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" y="361367"/>
            <a:ext cx="655005" cy="735496"/>
          </a:xfrm>
          <a:prstGeom prst="rect">
            <a:avLst/>
          </a:prstGeom>
        </p:spPr>
      </p:pic>
      <p:pic>
        <p:nvPicPr>
          <p:cNvPr id="35" name="Picture 34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228600"/>
            <a:ext cx="533400" cy="4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676400" y="381000"/>
            <a:ext cx="617220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813500" y="3839801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latin typeface="Arial" pitchFamily="34" charset="0"/>
                <a:cs typeface="Arial" pitchFamily="34" charset="0"/>
              </a:rPr>
              <a:t>Нас баралт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02720"/>
            <a:ext cx="533400" cy="4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7" y="439379"/>
            <a:ext cx="655984" cy="682636"/>
          </a:xfrm>
          <a:prstGeom prst="rect">
            <a:avLst/>
          </a:prstGeom>
        </p:spPr>
      </p:pic>
      <p:pic>
        <p:nvPicPr>
          <p:cNvPr id="15" name="Picture 14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533400" cy="48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 rot="5400000">
            <a:off x="-1721605" y="3378466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498015"/>
              </p:ext>
            </p:extLst>
          </p:nvPr>
        </p:nvGraphicFramePr>
        <p:xfrm>
          <a:off x="1295400" y="1172093"/>
          <a:ext cx="6934200" cy="252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351349"/>
              </p:ext>
            </p:extLst>
          </p:nvPr>
        </p:nvGraphicFramePr>
        <p:xfrm>
          <a:off x="1143000" y="4391969"/>
          <a:ext cx="6934831" cy="219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4127778" cy="531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218584" y="1471247"/>
            <a:ext cx="1143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I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95400" y="4111823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I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319" y="388016"/>
            <a:ext cx="533400" cy="4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619719" y="540416"/>
            <a:ext cx="4501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u="sng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59511" y="3759591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647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319" y="3694808"/>
            <a:ext cx="926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I-IX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40149" y="229863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653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0596" y="147124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731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4283" y="4953000"/>
            <a:ext cx="21075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хэмжээнд бүртгэлтэй ажилгүй иргэдийн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 647 болсон нь өмнөх оны мөн үеэс 6 (0.9%) хүнээр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буурсан байна.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" y="459200"/>
            <a:ext cx="729402" cy="735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8ABEE-8D62-4213-856F-AE1B0D36D375}"/>
              </a:ext>
            </a:extLst>
          </p:cNvPr>
          <p:cNvSpPr txBox="1"/>
          <p:nvPr/>
        </p:nvSpPr>
        <p:spPr>
          <a:xfrm>
            <a:off x="1197624" y="1968032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I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40500A4-1DC1-4B01-B8BE-BD4C1603D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62" y="1113129"/>
            <a:ext cx="3619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latin typeface="Arial" pitchFamily="34" charset="0"/>
                <a:cs typeface="Arial" pitchFamily="34" charset="0"/>
              </a:rPr>
              <a:t>Бүртгэлтэй ажилгүй иргэд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25014B9-1A74-4DEE-A042-E87BD4C68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40" y="1424143"/>
            <a:ext cx="3987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latin typeface="Arial" pitchFamily="34" charset="0"/>
                <a:cs typeface="Arial" pitchFamily="34" charset="0"/>
              </a:rPr>
              <a:t>Бүртгэлтэй ажилгүй иргэд,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боловсролоор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-1721605" y="3378466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74662155"/>
              </p:ext>
            </p:extLst>
          </p:nvPr>
        </p:nvGraphicFramePr>
        <p:xfrm>
          <a:off x="5104857" y="2158997"/>
          <a:ext cx="3720822" cy="417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E598D46-C845-485C-BBE1-4ABEC13063B8}"/>
              </a:ext>
            </a:extLst>
          </p:cNvPr>
          <p:cNvSpPr/>
          <p:nvPr/>
        </p:nvSpPr>
        <p:spPr>
          <a:xfrm>
            <a:off x="1375249" y="3465052"/>
            <a:ext cx="1066800" cy="204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12A20A-3D49-43C3-8DDB-BE73EFD3C457}"/>
              </a:ext>
            </a:extLst>
          </p:cNvPr>
          <p:cNvSpPr/>
          <p:nvPr/>
        </p:nvSpPr>
        <p:spPr>
          <a:xfrm>
            <a:off x="1375249" y="3005091"/>
            <a:ext cx="1066800" cy="204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3A70C7-C677-4F26-9B77-9EA79E77C8DA}"/>
              </a:ext>
            </a:extLst>
          </p:cNvPr>
          <p:cNvSpPr/>
          <p:nvPr/>
        </p:nvSpPr>
        <p:spPr>
          <a:xfrm>
            <a:off x="1392126" y="1648217"/>
            <a:ext cx="1066800" cy="204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97748" cy="51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762000"/>
            <a:ext cx="3809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БҮРТГЭГДСЭН ГЭМТ ХЭРГИЙН ТОО</a:t>
            </a:r>
            <a:endParaRPr lang="en-US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8326" y="295678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I-XI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1449" y="341347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 I-XI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575" y="4405786"/>
            <a:ext cx="3511126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311915" y="4579561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хэмжээгээр 2020 онд 5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гэмт хэрэг бүртгэгдсэн нь өмнөх оны мөн үеэс 1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63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.6%)-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аар буурсан байна.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2826" y="161010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I-XI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1219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mn-M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БҮРТГЭГДСЭН ГЭМТ ХЭРЭГ, төрлөөр, сумаар, эхний 1</a:t>
            </a:r>
            <a:r>
              <a:rPr lang="en-US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mn-MN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сарын байдлаар/</a:t>
            </a:r>
            <a:endParaRPr lang="en-US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" y="508654"/>
            <a:ext cx="655005" cy="735496"/>
          </a:xfrm>
          <a:prstGeom prst="rect">
            <a:avLst/>
          </a:prstGeom>
        </p:spPr>
      </p:pic>
      <p:sp>
        <p:nvSpPr>
          <p:cNvPr id="2" name="object 19">
            <a:extLst>
              <a:ext uri="{FF2B5EF4-FFF2-40B4-BE49-F238E27FC236}">
                <a16:creationId xmlns:a16="http://schemas.microsoft.com/office/drawing/2014/main" id="{CD72589A-0BD2-4C0E-9F58-7690EC0FB5CA}"/>
              </a:ext>
            </a:extLst>
          </p:cNvPr>
          <p:cNvSpPr/>
          <p:nvPr/>
        </p:nvSpPr>
        <p:spPr>
          <a:xfrm>
            <a:off x="1392126" y="1947624"/>
            <a:ext cx="997952" cy="1009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91280A-B192-44B5-85BE-6EA38B5B3588}"/>
              </a:ext>
            </a:extLst>
          </p:cNvPr>
          <p:cNvCxnSpPr>
            <a:cxnSpLocks/>
          </p:cNvCxnSpPr>
          <p:nvPr/>
        </p:nvCxnSpPr>
        <p:spPr>
          <a:xfrm>
            <a:off x="4054101" y="1737558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F93F1F-A4E9-4774-9712-AC0CF5A2664E}"/>
              </a:ext>
            </a:extLst>
          </p:cNvPr>
          <p:cNvCxnSpPr>
            <a:cxnSpLocks/>
          </p:cNvCxnSpPr>
          <p:nvPr/>
        </p:nvCxnSpPr>
        <p:spPr>
          <a:xfrm>
            <a:off x="2458926" y="1737558"/>
            <a:ext cx="1595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0DFC018-B7AF-451C-A5A6-364AE83F1ACD}"/>
              </a:ext>
            </a:extLst>
          </p:cNvPr>
          <p:cNvSpPr txBox="1"/>
          <p:nvPr/>
        </p:nvSpPr>
        <p:spPr>
          <a:xfrm>
            <a:off x="3596901" y="196318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5B034B-148D-4C11-96A1-DFEEC176839F}"/>
              </a:ext>
            </a:extLst>
          </p:cNvPr>
          <p:cNvSpPr txBox="1"/>
          <p:nvPr/>
        </p:nvSpPr>
        <p:spPr>
          <a:xfrm>
            <a:off x="3596901" y="295378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C70C11B-F42B-4BA0-984B-8F15CD7BC549}"/>
              </a:ext>
            </a:extLst>
          </p:cNvPr>
          <p:cNvSpPr txBox="1"/>
          <p:nvPr/>
        </p:nvSpPr>
        <p:spPr>
          <a:xfrm>
            <a:off x="3571925" y="34460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557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4FC1DE5-6C99-4EFC-999F-3729B44036C5}"/>
              </a:ext>
            </a:extLst>
          </p:cNvPr>
          <p:cNvCxnSpPr>
            <a:cxnSpLocks/>
            <a:stCxn id="27" idx="3"/>
            <a:endCxn id="39" idx="1"/>
          </p:cNvCxnSpPr>
          <p:nvPr/>
        </p:nvCxnSpPr>
        <p:spPr>
          <a:xfrm>
            <a:off x="2442049" y="3107404"/>
            <a:ext cx="1154852" cy="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67179F-AB62-4679-84B4-D6EFDE9EEAA1}"/>
              </a:ext>
            </a:extLst>
          </p:cNvPr>
          <p:cNvCxnSpPr>
            <a:cxnSpLocks/>
          </p:cNvCxnSpPr>
          <p:nvPr/>
        </p:nvCxnSpPr>
        <p:spPr>
          <a:xfrm>
            <a:off x="2442049" y="3576357"/>
            <a:ext cx="1154852" cy="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5400000">
            <a:off x="-1721605" y="3378466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851471019"/>
              </p:ext>
            </p:extLst>
          </p:nvPr>
        </p:nvGraphicFramePr>
        <p:xfrm>
          <a:off x="5154788" y="2086247"/>
          <a:ext cx="3702510" cy="3557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7475" y="234050"/>
            <a:ext cx="4648200" cy="36933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n-MN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ХИЛЭЭР НЭВТЭРСЭН ИРГЭДИЙН ТОО</a:t>
            </a:r>
            <a:endParaRPr lang="en-US" u="sng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0675" y="374301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Алтанбулаг шалган нэвтрүүлэх боомтоор нэвтэрсэн тээврийн хэрэгсэл</a:t>
            </a:r>
            <a:endParaRPr 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8" y="564590"/>
            <a:ext cx="655005" cy="73549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B379556-816B-4663-982D-5B6037358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57712"/>
              </p:ext>
            </p:extLst>
          </p:nvPr>
        </p:nvGraphicFramePr>
        <p:xfrm>
          <a:off x="1295400" y="4020009"/>
          <a:ext cx="6629399" cy="274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47325"/>
              </p:ext>
            </p:extLst>
          </p:nvPr>
        </p:nvGraphicFramePr>
        <p:xfrm>
          <a:off x="1142999" y="932338"/>
          <a:ext cx="7297153" cy="275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 rot="5400000">
            <a:off x="-1641269" y="3450622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533400" cy="5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533400"/>
            <a:ext cx="2230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6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ГАДААД ХУДАЛДАА</a:t>
            </a:r>
            <a:endParaRPr lang="en-US" sz="16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50974" y="990599"/>
            <a:ext cx="2971800" cy="228600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mn-MN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I-XI                         20</a:t>
            </a:r>
            <a:r>
              <a:rPr lang="mn-MN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I-XI</a:t>
            </a:r>
          </a:p>
        </p:txBody>
      </p:sp>
      <p:pic>
        <p:nvPicPr>
          <p:cNvPr id="17421" name="Picture 13" descr="export &amp;zcy;&amp;ucy;&amp;rcy;&amp;gcy;&amp;acy;&amp;ncy; &amp;icy;&amp;lcy;&amp;ecy;&amp;rcy;&amp;tscy;үү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1974">
            <a:off x="5570605" y="1959533"/>
            <a:ext cx="2963188" cy="181515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629400" y="1371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latin typeface="Arial" pitchFamily="34" charset="0"/>
                <a:cs typeface="Arial" pitchFamily="34" charset="0"/>
              </a:rPr>
              <a:t>Нийт эргэлт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6745" y="3669268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dirty="0">
                <a:solidFill>
                  <a:srgbClr val="000000"/>
                </a:solidFill>
                <a:latin typeface="Arial"/>
              </a:rPr>
              <a:t>5 013.5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7203" y="3707542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dirty="0">
                <a:solidFill>
                  <a:srgbClr val="000000"/>
                </a:solidFill>
                <a:latin typeface="Arial"/>
              </a:rPr>
              <a:t>2 504.0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2302" y="1676400"/>
            <a:ext cx="121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dirty="0">
                <a:solidFill>
                  <a:srgbClr val="000000"/>
                </a:solidFill>
                <a:latin typeface="Arial"/>
              </a:rPr>
              <a:t>276 547.6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8115" y="1676400"/>
            <a:ext cx="1210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i="1" dirty="0">
                <a:solidFill>
                  <a:srgbClr val="000000"/>
                </a:solidFill>
                <a:latin typeface="Arial"/>
              </a:rPr>
              <a:t>169 564.1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5291" y="4343400"/>
            <a:ext cx="3240109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2170113" algn="l"/>
              </a:tabLst>
            </a:pPr>
            <a:r>
              <a:rPr lang="mn-MN" sz="1400" dirty="0">
                <a:latin typeface="Arial" pitchFamily="34" charset="0"/>
                <a:cs typeface="Arial" pitchFamily="34" charset="0"/>
              </a:rPr>
              <a:t>20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20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 онд экспорт өмнөх оны мөн үеэс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2.5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(50.1%)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сая америк доллараар, импорт 107.0 (38.7%) сая америк  доллараар тус тус буурсан байна.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2853" y="1522512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mn-MN" sz="1400" b="1" dirty="0">
                <a:latin typeface="Arial" pitchFamily="34" charset="0"/>
                <a:cs typeface="Arial" pitchFamily="34" charset="0"/>
              </a:rPr>
              <a:t>АРИЛЖААНЫ БАНКНЫ ВАЛЮТЫН ХАНШ,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2020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1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р сарын 12-ны байдлаар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ounded Rectangle 20"/>
          <p:cNvSpPr/>
          <p:nvPr/>
        </p:nvSpPr>
        <p:spPr>
          <a:xfrm>
            <a:off x="1600200" y="491132"/>
            <a:ext cx="3733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676399" y="480715"/>
            <a:ext cx="2819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"/>
            <a:r>
              <a:rPr lang="mn-MN" altLang="en-US" sz="1400" b="1" u="sng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ВАЛЮТЫН ХАНШ, </a:t>
            </a:r>
            <a:r>
              <a:rPr lang="mn-MN" altLang="en-US" sz="1400" u="sng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төгрөг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994" y="2684894"/>
            <a:ext cx="44634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858791" y="3200400"/>
            <a:ext cx="153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2 8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45.00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48205" y="3195935"/>
            <a:ext cx="1387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2 8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55.00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8792" y="375169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35.10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8791" y="4285094"/>
            <a:ext cx="106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7.6</a:t>
            </a:r>
            <a:r>
              <a:rPr lang="mn-M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0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9992" y="428509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9.4</a:t>
            </a:r>
            <a:r>
              <a:rPr lang="mn-M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0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6192" y="37516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38.20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8392" y="2684894"/>
            <a:ext cx="8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Авах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4792" y="268489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Зарах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" y="504206"/>
            <a:ext cx="655005" cy="73549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 rot="5400000">
            <a:off x="-1757849" y="3394508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429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810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19400" y="4724400"/>
            <a:ext cx="2667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 оны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</a:rPr>
              <a:t> 1 </a:t>
            </a:r>
            <a:r>
              <a:rPr lang="mn-MN" sz="1200" b="1" dirty="0">
                <a:solidFill>
                  <a:schemeClr val="bg1"/>
                </a:solidFill>
                <a:latin typeface="Arial" pitchFamily="34" charset="0"/>
              </a:rPr>
              <a:t>дугаар сард 5960 эх амаржиж, 5994 хүүхэд төрүүлсэн нь өмнөх сараас амаржсан эх 302 (4.8%)-оор,  хүүхэд 331 (4.9%)-ээр буурчээ. </a:t>
            </a:r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52600" y="842196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мөнгө</a:t>
            </a:r>
            <a:r>
              <a:rPr lang="mn-MN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зээл,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2017-I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71699" y="1724345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Орон нутгийн төсвийн орлого, зарлага, сая.төг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7" y="567934"/>
            <a:ext cx="655005" cy="73549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89796"/>
            <a:ext cx="533400" cy="49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 rot="5400000">
            <a:off x="-1757849" y="3394508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26690423"/>
              </p:ext>
            </p:extLst>
          </p:nvPr>
        </p:nvGraphicFramePr>
        <p:xfrm>
          <a:off x="990600" y="2165866"/>
          <a:ext cx="7620000" cy="409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676400" y="533400"/>
            <a:ext cx="732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МАКРО ЭДИЙН ЗАСГИЙН ҮЗҮҮЛЭЛТ- Мөнгө, зээл, үнэт цаас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17943"/>
              </p:ext>
            </p:extLst>
          </p:nvPr>
        </p:nvGraphicFramePr>
        <p:xfrm>
          <a:off x="829406" y="2927300"/>
          <a:ext cx="7857394" cy="990600"/>
        </p:xfrm>
        <a:graphic>
          <a:graphicData uri="http://schemas.openxmlformats.org/drawingml/2006/table">
            <a:tbl>
              <a:tblPr/>
              <a:tblGrid>
                <a:gridCol w="351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algn="l" fontAlgn="b"/>
                      <a:r>
                        <a:rPr lang="mn-MN" sz="18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Зээлийн өрийн үлдэгдэл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308 006.0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304 515.7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269 551.9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Иргэдийн мөнгөн хадгаламж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89 069.5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 100 572.3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152 298.6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lvl="1" algn="l" fontAlgn="b"/>
                      <a:r>
                        <a:rPr lang="mn-MN" sz="18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Чанаргүй зээл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6 004.1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 8 256.1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</a:rPr>
                        <a:t>8 855.1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4419600" y="2480846"/>
            <a:ext cx="11430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2018 I-XI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67425" y="2438400"/>
            <a:ext cx="109537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2019 I-XI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43800" y="2438400"/>
            <a:ext cx="1143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I-XI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" y="633412"/>
            <a:ext cx="655005" cy="735496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1ED85AA4-5269-4D73-89FB-6C2AB5F09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43464"/>
            <a:ext cx="571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latin typeface="Arial" pitchFamily="34" charset="0"/>
                <a:cs typeface="Arial" pitchFamily="34" charset="0"/>
              </a:rPr>
              <a:t>ЗЭЭЛИЙН ӨРИЙН ҮЛДЭГДЭЛ, </a:t>
            </a:r>
            <a:r>
              <a:rPr lang="mn-MN" sz="1600" i="1" dirty="0">
                <a:latin typeface="Arial" pitchFamily="34" charset="0"/>
                <a:cs typeface="Arial" pitchFamily="34" charset="0"/>
              </a:rPr>
              <a:t>сарын эцэст, сая төгрөг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78668262"/>
              </p:ext>
            </p:extLst>
          </p:nvPr>
        </p:nvGraphicFramePr>
        <p:xfrm>
          <a:off x="829406" y="4255608"/>
          <a:ext cx="8031795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/>
          <p:cNvSpPr/>
          <p:nvPr/>
        </p:nvSpPr>
        <p:spPr>
          <a:xfrm rot="5400000">
            <a:off x="-1772645" y="3497930"/>
            <a:ext cx="429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ᠰᠡᠯᠡᠩᠭᠡ ᠠᠶᠢᠮᠠᠭ ᠤᠨ ᠰᠲ᠋ᠲ᠋ᠢᠰᠲ</a:t>
            </a:r>
            <a:r>
              <a:rPr lang="mn-Mong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golian BT"/>
              </a:rPr>
              <a:t>᠋ᠠᠢᠭ</a:t>
            </a:r>
            <a:r>
              <a:rPr lang="mn-Mong-CN" sz="3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golian BT"/>
              </a:rPr>
              <a:t> ᠤᠨ ᠬᠡᠯᠲᠡᠰ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953</Words>
  <Application>Microsoft Office PowerPoint</Application>
  <PresentationFormat>On-screen Show (4:3)</PresentationFormat>
  <Paragraphs>213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Mongolian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byamba-erdene</dc:creator>
  <cp:lastModifiedBy>Gundegmaa</cp:lastModifiedBy>
  <cp:revision>184</cp:revision>
  <dcterms:created xsi:type="dcterms:W3CDTF">2017-02-14T08:21:44Z</dcterms:created>
  <dcterms:modified xsi:type="dcterms:W3CDTF">2020-12-15T10:54:33Z</dcterms:modified>
</cp:coreProperties>
</file>