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2" r:id="rId5"/>
    <p:sldId id="263" r:id="rId6"/>
    <p:sldId id="264" r:id="rId7"/>
    <p:sldId id="265" r:id="rId8"/>
    <p:sldId id="266" r:id="rId9"/>
    <p:sldId id="267" r:id="rId10"/>
    <p:sldId id="270" r:id="rId11"/>
    <p:sldId id="269"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2" autoAdjust="0"/>
    <p:restoredTop sz="94660"/>
  </p:normalViewPr>
  <p:slideViewPr>
    <p:cSldViewPr snapToGrid="0">
      <p:cViewPr varScale="1">
        <p:scale>
          <a:sx n="66" d="100"/>
          <a:sy n="66" d="100"/>
        </p:scale>
        <p:origin x="48"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D%20disk\Cdiskiiiii\zahirgaa%20sta%20medee\Sar%20uliraliin%20taniltsuulaga\2019\6%20sar\2019-6%20sar-ts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UNKHSOLONGO\Dotor%20medee\2019\6-r%20sar\2019&#1086;&#1085;%206&#1089;&#1072;&#1088;%20&#1041;&#1103;&#1084;&#1073;&#1072;&#107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oleObject" Target="file:///D:\MUNKHSOLONGO\Dotor%20medee\2019\6-r%20sar\2019-6%20sar%20Solongo.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hulka\&#1044;&#1086;&#1090;&#1086;&#1088;%20&#1084;&#1101;&#1076;&#1101;&#1101;\2019\2019.06hulka.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oleObject" Target="file:///D:\driver's\jobs\2019\6%20&#1089;&#1072;&#1088;\2019-6%20-%20xaa.xls"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Khulan.NSO\Desktop\AY\&#1047;&#1057;&#1052;\2019%20&#1086;&#1085;%2006&#1089;&#1072;&#1088;%20&#1041;&#1103;&#1084;&#1073;&#1072;&#1072;%20(Autosaved).xlsb"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'emneleg-nas baralt'!$A$30</c:f>
              <c:strCache>
                <c:ptCount val="1"/>
                <c:pt idx="0">
                  <c:v>амаржсан эх</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'emneleg-nas baralt'!$B$29:$E$29</c:f>
              <c:strCache>
                <c:ptCount val="4"/>
                <c:pt idx="0">
                  <c:v>2016 I-YI</c:v>
                </c:pt>
                <c:pt idx="1">
                  <c:v>2017 I-YI</c:v>
                </c:pt>
                <c:pt idx="2">
                  <c:v>2018 I-YI</c:v>
                </c:pt>
                <c:pt idx="3">
                  <c:v>2019 I-YI</c:v>
                </c:pt>
              </c:strCache>
            </c:strRef>
          </c:cat>
          <c:val>
            <c:numRef>
              <c:f>'emneleg-nas baralt'!$B$30:$E$30</c:f>
              <c:numCache>
                <c:formatCode>General</c:formatCode>
                <c:ptCount val="4"/>
                <c:pt idx="0">
                  <c:v>915</c:v>
                </c:pt>
                <c:pt idx="1">
                  <c:v>802</c:v>
                </c:pt>
                <c:pt idx="2">
                  <c:v>861</c:v>
                </c:pt>
                <c:pt idx="3">
                  <c:v>891</c:v>
                </c:pt>
              </c:numCache>
            </c:numRef>
          </c:val>
        </c:ser>
        <c:ser>
          <c:idx val="1"/>
          <c:order val="1"/>
          <c:tx>
            <c:strRef>
              <c:f>'emneleg-nas baralt'!$A$31</c:f>
              <c:strCache>
                <c:ptCount val="1"/>
                <c:pt idx="0">
                  <c:v>амьд төрсөн хүүхэд</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'emneleg-nas baralt'!$B$29:$E$29</c:f>
              <c:strCache>
                <c:ptCount val="4"/>
                <c:pt idx="0">
                  <c:v>2016 I-YI</c:v>
                </c:pt>
                <c:pt idx="1">
                  <c:v>2017 I-YI</c:v>
                </c:pt>
                <c:pt idx="2">
                  <c:v>2018 I-YI</c:v>
                </c:pt>
                <c:pt idx="3">
                  <c:v>2019 I-YI</c:v>
                </c:pt>
              </c:strCache>
            </c:strRef>
          </c:cat>
          <c:val>
            <c:numRef>
              <c:f>'emneleg-nas baralt'!$B$31:$E$31</c:f>
              <c:numCache>
                <c:formatCode>General</c:formatCode>
                <c:ptCount val="4"/>
                <c:pt idx="0">
                  <c:v>919</c:v>
                </c:pt>
                <c:pt idx="1">
                  <c:v>805</c:v>
                </c:pt>
                <c:pt idx="2">
                  <c:v>861</c:v>
                </c:pt>
                <c:pt idx="3">
                  <c:v>896</c:v>
                </c:pt>
              </c:numCache>
            </c:numRef>
          </c:val>
        </c:ser>
        <c:dLbls>
          <c:showLegendKey val="0"/>
          <c:showVal val="0"/>
          <c:showCatName val="0"/>
          <c:showSerName val="0"/>
          <c:showPercent val="0"/>
          <c:showBubbleSize val="0"/>
        </c:dLbls>
        <c:gapWidth val="164"/>
        <c:overlap val="-22"/>
        <c:axId val="187279856"/>
        <c:axId val="187282600"/>
      </c:barChart>
      <c:catAx>
        <c:axId val="18727985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282600"/>
        <c:crosses val="autoZero"/>
        <c:auto val="1"/>
        <c:lblAlgn val="ctr"/>
        <c:lblOffset val="100"/>
        <c:noMultiLvlLbl val="0"/>
      </c:catAx>
      <c:valAx>
        <c:axId val="187282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279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az-Cyrl-AZ" sz="1100" b="1">
                <a:solidFill>
                  <a:sysClr val="windowText" lastClr="000000"/>
                </a:solidFill>
                <a:latin typeface="Arial" panose="020B0604020202020204" pitchFamily="34" charset="0"/>
                <a:cs typeface="Arial" panose="020B0604020202020204" pitchFamily="34" charset="0"/>
              </a:rPr>
              <a:t>Б</a:t>
            </a:r>
            <a:r>
              <a:rPr lang="mn-MN" sz="1100" b="1">
                <a:solidFill>
                  <a:sysClr val="windowText" lastClr="000000"/>
                </a:solidFill>
                <a:latin typeface="Arial" panose="020B0604020202020204" pitchFamily="34" charset="0"/>
                <a:cs typeface="Arial" panose="020B0604020202020204" pitchFamily="34" charset="0"/>
              </a:rPr>
              <a:t>үртгэлтэй ажилгүйчүүд, </a:t>
            </a:r>
            <a:r>
              <a:rPr lang="mn-MN" sz="800" b="0">
                <a:solidFill>
                  <a:sysClr val="windowText" lastClr="000000"/>
                </a:solidFill>
                <a:latin typeface="Arial" panose="020B0604020202020204" pitchFamily="34" charset="0"/>
                <a:cs typeface="Arial" panose="020B0604020202020204" pitchFamily="34" charset="0"/>
              </a:rPr>
              <a:t>боловсролоор</a:t>
            </a:r>
            <a:endParaRPr lang="az-Cyrl-AZ" sz="800" b="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26608644138918369"/>
          <c:y val="6.0618218900981326E-3"/>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6747770432439255"/>
          <c:y val="0.20850340136054421"/>
          <c:w val="0.71327095877721169"/>
          <c:h val="0.7030612244897959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'Xud.halamj-1-byambaa'!$H$6:$H$10</c:f>
              <c:strCache>
                <c:ptCount val="5"/>
                <c:pt idx="0">
                  <c:v>Дээд</c:v>
                </c:pt>
                <c:pt idx="1">
                  <c:v>Тусгай дунд</c:v>
                </c:pt>
                <c:pt idx="2">
                  <c:v>Ерөнхий боловсролтой</c:v>
                </c:pt>
                <c:pt idx="3">
                  <c:v>Мэргэжилтэй ажилчид </c:v>
                </c:pt>
                <c:pt idx="4">
                  <c:v>Боловсролгүй</c:v>
                </c:pt>
              </c:strCache>
            </c:strRef>
          </c:cat>
          <c:val>
            <c:numRef>
              <c:f>'Xud.halamj-1-byambaa'!$I$6:$I$10</c:f>
              <c:numCache>
                <c:formatCode>General</c:formatCode>
                <c:ptCount val="5"/>
                <c:pt idx="0">
                  <c:v>151</c:v>
                </c:pt>
                <c:pt idx="1">
                  <c:v>22</c:v>
                </c:pt>
                <c:pt idx="2">
                  <c:v>366</c:v>
                </c:pt>
                <c:pt idx="3">
                  <c:v>94</c:v>
                </c:pt>
                <c:pt idx="4">
                  <c:v>6</c:v>
                </c:pt>
              </c:numCache>
            </c:numRef>
          </c:val>
        </c:ser>
        <c:dLbls>
          <c:showLegendKey val="0"/>
          <c:showVal val="1"/>
          <c:showCatName val="0"/>
          <c:showSerName val="0"/>
          <c:showPercent val="0"/>
          <c:showBubbleSize val="0"/>
        </c:dLbls>
        <c:gapWidth val="150"/>
        <c:overlap val="-25"/>
        <c:axId val="641337632"/>
        <c:axId val="641338024"/>
      </c:barChart>
      <c:catAx>
        <c:axId val="641337632"/>
        <c:scaling>
          <c:orientation val="minMax"/>
        </c:scaling>
        <c:delete val="0"/>
        <c:axPos val="l"/>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1338024"/>
        <c:crosses val="autoZero"/>
        <c:auto val="1"/>
        <c:lblAlgn val="ctr"/>
        <c:lblOffset val="100"/>
        <c:noMultiLvlLbl val="0"/>
      </c:catAx>
      <c:valAx>
        <c:axId val="641338024"/>
        <c:scaling>
          <c:orientation val="minMax"/>
        </c:scaling>
        <c:delete val="1"/>
        <c:axPos val="b"/>
        <c:numFmt formatCode="General" sourceLinked="1"/>
        <c:majorTickMark val="none"/>
        <c:minorTickMark val="none"/>
        <c:tickLblPos val="nextTo"/>
        <c:crossAx val="641337632"/>
        <c:crosses val="autoZero"/>
        <c:crossBetween val="between"/>
      </c:valAx>
      <c:spPr>
        <a:solidFill>
          <a:sysClr val="window" lastClr="FFFFFF"/>
        </a:solidFill>
        <a:ln>
          <a:solidFill>
            <a:schemeClr val="bg1"/>
          </a:solidFill>
        </a:ln>
        <a:effectLst/>
      </c:spPr>
    </c:plotArea>
    <c:plotVisOnly val="1"/>
    <c:dispBlanksAs val="gap"/>
    <c:showDLblsOverMax val="0"/>
  </c:chart>
  <c:spPr>
    <a:solidFill>
      <a:sysClr val="window" lastClr="FFFFFF"/>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83301668873831"/>
          <c:y val="0.10439310738044373"/>
          <c:w val="0.23576726218734348"/>
          <c:h val="0.89560678174281139"/>
        </c:manualLayout>
      </c:layout>
      <c:pieChart>
        <c:varyColors val="1"/>
        <c:dLbls>
          <c:showLegendKey val="0"/>
          <c:showVal val="1"/>
          <c:showCatName val="0"/>
          <c:showSerName val="0"/>
          <c:showPercent val="0"/>
          <c:showBubbleSize val="0"/>
          <c:showLeaderLines val="0"/>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57154757296215"/>
          <c:y val="0.10439310738044373"/>
          <c:w val="0.5630540911067885"/>
          <c:h val="0.71709495811816837"/>
        </c:manualLayout>
      </c:layout>
      <c:pieChart>
        <c:varyColors val="1"/>
        <c:ser>
          <c:idx val="0"/>
          <c:order val="0"/>
          <c:explosion val="4"/>
          <c:dPt>
            <c:idx val="0"/>
            <c:bubble3D val="0"/>
            <c:explosion val="5"/>
            <c:spPr>
              <a:pattFill prst="wdUpDiag">
                <a:fgClr>
                  <a:schemeClr val="accent1"/>
                </a:fgClr>
                <a:bgClr>
                  <a:schemeClr val="bg1"/>
                </a:bgClr>
              </a:pattFill>
              <a:ln>
                <a:noFill/>
              </a:ln>
              <a:effectLst>
                <a:outerShdw blurRad="63500" sx="102000" sy="102000" algn="ctr" rotWithShape="0">
                  <a:prstClr val="black">
                    <a:alpha val="20000"/>
                  </a:prstClr>
                </a:outerShdw>
              </a:effectLst>
            </c:spPr>
          </c:dPt>
          <c:dPt>
            <c:idx val="1"/>
            <c:bubble3D val="0"/>
            <c:spPr>
              <a:pattFill prst="dkDnDiag">
                <a:fgClr>
                  <a:schemeClr val="accent1"/>
                </a:fgClr>
                <a:bgClr>
                  <a:schemeClr val="bg1"/>
                </a:bgClr>
              </a:pattFill>
              <a:ln>
                <a:noFill/>
              </a:ln>
              <a:effectLst>
                <a:outerShdw blurRad="63500" sx="102000" sy="102000" algn="ctr" rotWithShape="0">
                  <a:prstClr val="black">
                    <a:alpha val="20000"/>
                  </a:prstClr>
                </a:outerShdw>
              </a:effectLst>
            </c:spPr>
          </c:dPt>
          <c:dPt>
            <c:idx val="2"/>
            <c:bubble3D val="0"/>
            <c:spPr>
              <a:pattFill prst="solidDmnd">
                <a:fgClr>
                  <a:schemeClr val="accent1"/>
                </a:fgClr>
                <a:bgClr>
                  <a:schemeClr val="bg1"/>
                </a:bgClr>
              </a:pattFill>
              <a:ln>
                <a:noFill/>
              </a:ln>
              <a:effectLst>
                <a:outerShdw blurRad="63500" sx="102000" sy="102000" algn="ctr" rotWithShape="0">
                  <a:prstClr val="black">
                    <a:alpha val="20000"/>
                  </a:prstClr>
                </a:outerShdw>
              </a:effectLst>
            </c:spPr>
          </c:dPt>
          <c:dPt>
            <c:idx val="3"/>
            <c:bubble3D val="0"/>
            <c:spPr>
              <a:pattFill prst="horzBrick">
                <a:fgClr>
                  <a:schemeClr val="accent1"/>
                </a:fgClr>
                <a:bgClr>
                  <a:schemeClr val="bg1"/>
                </a:bgClr>
              </a:pattFill>
              <a:ln>
                <a:noFill/>
              </a:ln>
              <a:effectLst>
                <a:outerShdw blurRad="63500" sx="102000" sy="102000" algn="ctr" rotWithShape="0">
                  <a:prstClr val="black">
                    <a:alpha val="20000"/>
                  </a:prstClr>
                </a:outerShdw>
              </a:effectLst>
            </c:spPr>
          </c:dPt>
          <c:dPt>
            <c:idx val="4"/>
            <c:bubble3D val="0"/>
            <c:spPr>
              <a:pattFill prst="pct90">
                <a:fgClr>
                  <a:schemeClr val="accent1"/>
                </a:fgClr>
                <a:bgClr>
                  <a:schemeClr val="bg1"/>
                </a:bgClr>
              </a:pattFill>
              <a:ln>
                <a:noFill/>
              </a:ln>
              <a:effectLst>
                <a:outerShdw blurRad="63500" sx="102000" sy="102000" algn="ctr" rotWithShape="0">
                  <a:prstClr val="black">
                    <a:alpha val="20000"/>
                  </a:prstClr>
                </a:outerShdw>
              </a:effectLst>
            </c:spPr>
          </c:dPt>
          <c:dLbls>
            <c:dLbl>
              <c:idx val="0"/>
              <c:layout>
                <c:manualLayout>
                  <c:x val="-7.4702294794151206E-2"/>
                  <c:y val="0"/>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F0E0EFB9-B0CF-438A-9F0C-146E4368CC26}" type="CATEGORYNAME">
                      <a:rPr lang="ru-RU">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ru-RU" baseline="0">
                        <a:solidFill>
                          <a:sysClr val="windowText" lastClr="000000"/>
                        </a:solidFill>
                        <a:latin typeface="Arial" panose="020B0604020202020204" pitchFamily="34" charset="0"/>
                        <a:cs typeface="Arial" panose="020B0604020202020204" pitchFamily="34" charset="0"/>
                      </a:rPr>
                      <a:t>, </a:t>
                    </a:r>
                    <a:fld id="{6761DA68-494D-4FF7-A6E1-3AE6FB0B2822}" type="VALUE">
                      <a:rPr lang="ru-RU"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ru-RU"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34001641316057341"/>
                      <c:h val="0.13579203930185016"/>
                    </c:manualLayout>
                  </c15:layout>
                  <c15:dlblFieldTable/>
                  <c15:showDataLabelsRange val="0"/>
                </c:ext>
              </c:extLst>
            </c:dLbl>
            <c:dLbl>
              <c:idx val="1"/>
              <c:layout>
                <c:manualLayout>
                  <c:x val="-6.9564055062593264E-2"/>
                  <c:y val="3.4520901525090991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CBBD4A0B-F4FC-4FF7-82EA-53801317E024}" type="CATEGORYNAME">
                      <a:rPr lang="mn-MN">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mn-MN" baseline="0">
                        <a:solidFill>
                          <a:sysClr val="windowText" lastClr="000000"/>
                        </a:solidFill>
                        <a:latin typeface="Arial" panose="020B0604020202020204" pitchFamily="34" charset="0"/>
                        <a:cs typeface="Arial" panose="020B0604020202020204" pitchFamily="34" charset="0"/>
                      </a:rPr>
                      <a:t>, </a:t>
                    </a:r>
                    <a:fld id="{C4A55EFD-D91C-4253-AC0D-0D3FE42876DD}" type="VALUE">
                      <a:rPr lang="mn-MN"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mn-MN"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8077103999627029"/>
                      <c:h val="0.17576777420202566"/>
                    </c:manualLayout>
                  </c15:layout>
                  <c15:dlblFieldTable/>
                  <c15:showDataLabelsRange val="0"/>
                </c:ext>
              </c:extLst>
            </c:dLbl>
            <c:dLbl>
              <c:idx val="2"/>
              <c:layout>
                <c:manualLayout>
                  <c:x val="-1.8124110032330314E-2"/>
                  <c:y val="-6.6952285745500731E-2"/>
                </c:manualLayout>
              </c:layout>
              <c:tx>
                <c:rich>
                  <a:bodyPr/>
                  <a:lstStyle/>
                  <a:p>
                    <a:fld id="{4C711417-5DB2-4D04-91F9-7D6E8C00E4E4}" type="CATEGORYNAME">
                      <a:rPr lang="ru-RU"/>
                      <a:pPr/>
                      <a:t>[CATEGORY NAME]</a:t>
                    </a:fld>
                    <a:r>
                      <a:rPr lang="ru-RU" baseline="0"/>
                      <a:t>, </a:t>
                    </a:r>
                    <a:fld id="{3B83E855-5D7F-449C-9620-E61E1B6C9425}" type="VALUE">
                      <a:rPr lang="ru-RU" baseline="0"/>
                      <a:pPr/>
                      <a:t>[VALUE]</a:t>
                    </a:fld>
                    <a:r>
                      <a:rPr lang="ru-RU" baseline="0"/>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013192240101518"/>
                      <c:h val="0.24285886144755711"/>
                    </c:manualLayout>
                  </c15:layout>
                  <c15:dlblFieldTable/>
                  <c15:showDataLabelsRange val="0"/>
                </c:ext>
              </c:extLst>
            </c:dLbl>
            <c:dLbl>
              <c:idx val="3"/>
              <c:layout>
                <c:manualLayout>
                  <c:x val="6.1508707761464457E-2"/>
                  <c:y val="-5.7662912619065823E-2"/>
                </c:manualLayout>
              </c:layout>
              <c:tx>
                <c:rich>
                  <a:bodyPr rot="0" spcFirstLastPara="1" vertOverflow="ellipsis" vert="horz" wrap="square" lIns="38100" tIns="19050" rIns="38100" bIns="19050" anchor="ctr" anchorCtr="0">
                    <a:no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fld id="{44FF2579-2A13-4AE9-939A-BC1AB051FC6F}" type="CATEGORYNAME">
                      <a:rPr lang="mn-MN">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[CATEGORY NAME]</a:t>
                    </a:fld>
                    <a:r>
                      <a:rPr lang="mn-MN" baseline="0">
                        <a:solidFill>
                          <a:sysClr val="windowText" lastClr="000000"/>
                        </a:solidFill>
                        <a:latin typeface="Arial" panose="020B0604020202020204" pitchFamily="34" charset="0"/>
                        <a:cs typeface="Arial" panose="020B0604020202020204" pitchFamily="34" charset="0"/>
                      </a:rPr>
                      <a:t>, </a:t>
                    </a:r>
                    <a:fld id="{2921C3C2-BAAF-43D0-9EA6-011EF2F448CC}" type="VALUE">
                      <a:rPr lang="mn-MN" baseline="0">
                        <a:solidFill>
                          <a:sysClr val="windowText" lastClr="000000"/>
                        </a:solidFill>
                        <a:latin typeface="Arial" panose="020B0604020202020204" pitchFamily="34" charset="0"/>
                        <a:cs typeface="Arial" panose="020B0604020202020204" pitchFamily="34" charset="0"/>
                      </a:rPr>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t>[VALUE]</a:t>
                    </a:fld>
                    <a:r>
                      <a:rPr lang="mn-MN" baseline="0">
                        <a:solidFill>
                          <a:sysClr val="windowText" lastClr="000000"/>
                        </a:solidFill>
                        <a:latin typeface="Arial" panose="020B0604020202020204" pitchFamily="34" charset="0"/>
                        <a:cs typeface="Arial" panose="020B0604020202020204" pitchFamily="34" charset="0"/>
                      </a:rPr>
                      <a:t>%</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42303835535269668"/>
                      <c:h val="0.23189246453164844"/>
                    </c:manualLayout>
                  </c15:layout>
                  <c15:dlblFieldTable/>
                  <c15:showDataLabelsRange val="0"/>
                </c:ext>
              </c:extLst>
            </c:dLbl>
            <c:dLbl>
              <c:idx val="4"/>
              <c:layout>
                <c:manualLayout>
                  <c:x val="3.6442675572303879E-2"/>
                  <c:y val="-3.3090562037586008E-2"/>
                </c:manualLayout>
              </c:layout>
              <c:tx>
                <c:rich>
                  <a:bodyPr/>
                  <a:lstStyle/>
                  <a:p>
                    <a:fld id="{09933456-202F-4F44-93D8-2D8AFD7500AA}" type="CATEGORYNAME">
                      <a:rPr lang="ru-RU"/>
                      <a:pPr/>
                      <a:t>[CATEGORY NAME]</a:t>
                    </a:fld>
                    <a:r>
                      <a:rPr lang="ru-RU" baseline="0"/>
                      <a:t>, </a:t>
                    </a:r>
                    <a:fld id="{6A8DE1ED-E071-4E1D-8457-871201FE54E8}" type="VALUE">
                      <a:rPr lang="ru-RU" baseline="0"/>
                      <a:pPr/>
                      <a:t>[VALUE]</a:t>
                    </a:fld>
                    <a:r>
                      <a:rPr lang="ru-RU" baseline="0"/>
                      <a:t>%</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23070133686169134"/>
                      <c:h val="0.1562500512631402"/>
                    </c:manualLayout>
                  </c15:layout>
                  <c15:dlblFieldTable/>
                  <c15:showDataLabelsRange val="0"/>
                </c:ext>
              </c:extLst>
            </c:dLbl>
            <c:spPr>
              <a:noFill/>
              <a:ln>
                <a:noFill/>
              </a:ln>
              <a:effectLst/>
            </c:spPr>
            <c:txPr>
              <a:bodyPr rot="0" spcFirstLastPara="1" vertOverflow="ellipsis" vert="horz" wrap="square" lIns="38100" tIns="19050" rIns="38100" bIns="19050" anchor="ctr" anchorCtr="0">
                <a:spAutoFit/>
              </a:bodyPr>
              <a:lstStyle/>
              <a:p>
                <a:pPr algn="ctr">
                  <a:defRPr sz="10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'tsagdaa-2'!$P$7:$P$11</c:f>
              <c:strCache>
                <c:ptCount val="5"/>
                <c:pt idx="0">
                  <c:v>Байгаль хамгаалах журмын эсрэг г/х</c:v>
                </c:pt>
                <c:pt idx="1">
                  <c:v>бусад</c:v>
                </c:pt>
                <c:pt idx="2">
                  <c:v>хүний амь бие эрүүл мэндийн эсрэг г/х</c:v>
                </c:pt>
                <c:pt idx="3">
                  <c:v>тээврийн хэрэгслийн хөдөлгөөний аюулгүй байдлын эсрэг г/х</c:v>
                </c:pt>
                <c:pt idx="4">
                  <c:v>өмчлөх эрхийн эсрэг г/х</c:v>
                </c:pt>
              </c:strCache>
            </c:strRef>
          </c:cat>
          <c:val>
            <c:numRef>
              <c:f>'tsagdaa-2'!$Q$7:$Q$11</c:f>
              <c:numCache>
                <c:formatCode>0.0</c:formatCode>
                <c:ptCount val="5"/>
                <c:pt idx="0">
                  <c:v>11.7</c:v>
                </c:pt>
                <c:pt idx="1">
                  <c:v>7.9</c:v>
                </c:pt>
                <c:pt idx="2">
                  <c:v>34.700000000000003</c:v>
                </c:pt>
                <c:pt idx="3">
                  <c:v>7</c:v>
                </c:pt>
                <c:pt idx="4">
                  <c:v>38.700000000000003</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100" b="1"/>
              <a:t>Хилээр орсон гарсан иргэд</a:t>
            </a:r>
            <a:endParaRPr lang="en-US" sz="1100" b="1"/>
          </a:p>
        </c:rich>
      </c:tx>
      <c:layout>
        <c:manualLayout>
          <c:xMode val="edge"/>
          <c:yMode val="edge"/>
          <c:x val="0.33971552957077972"/>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2.1956087824351298E-2"/>
          <c:y val="0.20585365853658535"/>
          <c:w val="0.95608782435129736"/>
          <c:h val="0.50842583701427568"/>
        </c:manualLayout>
      </c:layout>
      <c:barChart>
        <c:barDir val="col"/>
        <c:grouping val="clustered"/>
        <c:varyColors val="0"/>
        <c:ser>
          <c:idx val="0"/>
          <c:order val="0"/>
          <c:tx>
            <c:strRef>
              <c:f>gaali!$B$27</c:f>
              <c:strCache>
                <c:ptCount val="1"/>
                <c:pt idx="0">
                  <c:v>  Монгол</c:v>
                </c:pt>
              </c:strCache>
            </c:strRef>
          </c:tx>
          <c:spPr>
            <a:pattFill prst="wdDnDiag">
              <a:fgClr>
                <a:schemeClr val="bg1"/>
              </a:fgClr>
              <a:bgClr>
                <a:schemeClr val="accent1"/>
              </a:bgClr>
            </a:patt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gaali!$C$26:$G$26</c:f>
              <c:strCache>
                <c:ptCount val="5"/>
                <c:pt idx="0">
                  <c:v>2015 I-VI</c:v>
                </c:pt>
                <c:pt idx="1">
                  <c:v>2016 I-VI</c:v>
                </c:pt>
                <c:pt idx="2">
                  <c:v>2017 I-VI</c:v>
                </c:pt>
                <c:pt idx="3">
                  <c:v>2018 I-VI</c:v>
                </c:pt>
                <c:pt idx="4">
                  <c:v>2019 I-VI</c:v>
                </c:pt>
              </c:strCache>
            </c:strRef>
          </c:cat>
          <c:val>
            <c:numRef>
              <c:f>gaali!$C$27:$G$27</c:f>
              <c:numCache>
                <c:formatCode>#\ ##0</c:formatCode>
                <c:ptCount val="5"/>
                <c:pt idx="0">
                  <c:v>357638</c:v>
                </c:pt>
                <c:pt idx="1">
                  <c:v>431123</c:v>
                </c:pt>
                <c:pt idx="2">
                  <c:v>191698</c:v>
                </c:pt>
                <c:pt idx="3">
                  <c:v>266581</c:v>
                </c:pt>
                <c:pt idx="4">
                  <c:v>279629</c:v>
                </c:pt>
              </c:numCache>
            </c:numRef>
          </c:val>
          <c:extLst xmlns:c16r2="http://schemas.microsoft.com/office/drawing/2015/06/chart">
            <c:ext xmlns:c16="http://schemas.microsoft.com/office/drawing/2014/chart" uri="{C3380CC4-5D6E-409C-BE32-E72D297353CC}">
              <c16:uniqueId val="{00000000-B9E7-46AE-B309-1BDE24D08B12}"/>
            </c:ext>
          </c:extLst>
        </c:ser>
        <c:ser>
          <c:idx val="1"/>
          <c:order val="1"/>
          <c:tx>
            <c:strRef>
              <c:f>gaali!$B$28</c:f>
              <c:strCache>
                <c:ptCount val="1"/>
                <c:pt idx="0">
                  <c:v>  Гадаад</c:v>
                </c:pt>
              </c:strCache>
            </c:strRef>
          </c:tx>
          <c:spPr>
            <a:pattFill prst="diagBrick">
              <a:fgClr>
                <a:schemeClr val="bg2"/>
              </a:fgClr>
              <a:bgClr>
                <a:srgbClr val="C00000"/>
              </a:bgClr>
            </a:pattFill>
            <a:ln>
              <a:noFill/>
            </a:ln>
            <a:effectLst/>
          </c:spPr>
          <c:invertIfNegative val="0"/>
          <c:dLbls>
            <c:dLbl>
              <c:idx val="0"/>
              <c:layout>
                <c:manualLayout>
                  <c:x val="1.3972055888223553E-2"/>
                  <c:y val="-1.951219512195133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964071856287425E-2"/>
                  <c:y val="-1.951219512195121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976047904191617E-2"/>
                  <c:y val="-1.951219512195121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976047904191617E-2"/>
                  <c:y val="-6.50406504065052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976047904191617E-2"/>
                  <c:y val="-6.504065040650466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gaali!$C$26:$G$26</c:f>
              <c:strCache>
                <c:ptCount val="5"/>
                <c:pt idx="0">
                  <c:v>2015 I-VI</c:v>
                </c:pt>
                <c:pt idx="1">
                  <c:v>2016 I-VI</c:v>
                </c:pt>
                <c:pt idx="2">
                  <c:v>2017 I-VI</c:v>
                </c:pt>
                <c:pt idx="3">
                  <c:v>2018 I-VI</c:v>
                </c:pt>
                <c:pt idx="4">
                  <c:v>2019 I-VI</c:v>
                </c:pt>
              </c:strCache>
            </c:strRef>
          </c:cat>
          <c:val>
            <c:numRef>
              <c:f>gaali!$C$28:$G$28</c:f>
              <c:numCache>
                <c:formatCode>#\ ##0</c:formatCode>
                <c:ptCount val="5"/>
                <c:pt idx="0">
                  <c:v>44661</c:v>
                </c:pt>
                <c:pt idx="1">
                  <c:v>48683</c:v>
                </c:pt>
                <c:pt idx="2">
                  <c:v>27169</c:v>
                </c:pt>
                <c:pt idx="3">
                  <c:v>62736</c:v>
                </c:pt>
                <c:pt idx="4">
                  <c:v>64832</c:v>
                </c:pt>
              </c:numCache>
            </c:numRef>
          </c:val>
          <c:extLst xmlns:c16r2="http://schemas.microsoft.com/office/drawing/2015/06/chart">
            <c:ext xmlns:c16="http://schemas.microsoft.com/office/drawing/2014/chart" uri="{C3380CC4-5D6E-409C-BE32-E72D297353CC}">
              <c16:uniqueId val="{00000001-B9E7-46AE-B309-1BDE24D08B12}"/>
            </c:ext>
          </c:extLst>
        </c:ser>
        <c:dLbls>
          <c:dLblPos val="outEnd"/>
          <c:showLegendKey val="0"/>
          <c:showVal val="1"/>
          <c:showCatName val="0"/>
          <c:showSerName val="0"/>
          <c:showPercent val="0"/>
          <c:showBubbleSize val="0"/>
        </c:dLbls>
        <c:gapWidth val="291"/>
        <c:overlap val="-23"/>
        <c:axId val="640705024"/>
        <c:axId val="640705416"/>
      </c:barChart>
      <c:catAx>
        <c:axId val="64070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0705416"/>
        <c:crosses val="autoZero"/>
        <c:auto val="1"/>
        <c:lblAlgn val="ctr"/>
        <c:lblOffset val="100"/>
        <c:noMultiLvlLbl val="0"/>
      </c:catAx>
      <c:valAx>
        <c:axId val="640705416"/>
        <c:scaling>
          <c:orientation val="minMax"/>
        </c:scaling>
        <c:delete val="1"/>
        <c:axPos val="l"/>
        <c:numFmt formatCode="#\ ##0" sourceLinked="1"/>
        <c:majorTickMark val="none"/>
        <c:minorTickMark val="none"/>
        <c:tickLblPos val="nextTo"/>
        <c:crossAx val="6407050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mn-MN"/>
              <a:t>Төмс, хүнсний ногоо тариалсан талбай /мян.га/</a:t>
            </a:r>
            <a:endParaRPr lang="en-US"/>
          </a:p>
        </c:rich>
      </c:tx>
      <c:layout/>
      <c:overlay val="0"/>
      <c:spPr>
        <a:noFill/>
        <a:ln>
          <a:noFill/>
        </a:ln>
        <a:effectLst/>
      </c:spPr>
    </c:title>
    <c:autoTitleDeleted val="0"/>
    <c:plotArea>
      <c:layout>
        <c:manualLayout>
          <c:layoutTarget val="inner"/>
          <c:xMode val="edge"/>
          <c:yMode val="edge"/>
          <c:x val="2.7087319572175538E-2"/>
          <c:y val="0.19447151607047922"/>
          <c:w val="0.95329087048832273"/>
          <c:h val="0.53907531434719291"/>
        </c:manualLayout>
      </c:layout>
      <c:barChart>
        <c:barDir val="col"/>
        <c:grouping val="clustered"/>
        <c:varyColors val="0"/>
        <c:ser>
          <c:idx val="0"/>
          <c:order val="0"/>
          <c:tx>
            <c:strRef>
              <c:f>'5.1'!$K$24</c:f>
              <c:strCache>
                <c:ptCount val="1"/>
                <c:pt idx="0">
                  <c:v>Төмс</c:v>
                </c:pt>
              </c:strCache>
            </c:strRef>
          </c:tx>
          <c:spPr>
            <a:pattFill prst="dkVert">
              <a:fgClr>
                <a:srgbClr val="FFC00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'5.1'!$L$23:$V$23</c:f>
              <c:strCache>
                <c:ptCount val="11"/>
                <c:pt idx="0">
                  <c:v>2009-VI</c:v>
                </c:pt>
                <c:pt idx="1">
                  <c:v>2009-VI</c:v>
                </c:pt>
                <c:pt idx="2">
                  <c:v>2009-VI</c:v>
                </c:pt>
                <c:pt idx="3">
                  <c:v>2009-VI</c:v>
                </c:pt>
                <c:pt idx="4">
                  <c:v>2009-VI</c:v>
                </c:pt>
                <c:pt idx="5">
                  <c:v>2009-VI</c:v>
                </c:pt>
                <c:pt idx="6">
                  <c:v>2009-VI</c:v>
                </c:pt>
                <c:pt idx="7">
                  <c:v>2009-VI</c:v>
                </c:pt>
                <c:pt idx="8">
                  <c:v>2009-VI</c:v>
                </c:pt>
                <c:pt idx="9">
                  <c:v>2009-VI</c:v>
                </c:pt>
                <c:pt idx="10">
                  <c:v>2009-VI</c:v>
                </c:pt>
              </c:strCache>
            </c:strRef>
          </c:cat>
          <c:val>
            <c:numRef>
              <c:f>'5.1'!$L$24:$V$24</c:f>
              <c:numCache>
                <c:formatCode>General</c:formatCode>
                <c:ptCount val="11"/>
                <c:pt idx="0">
                  <c:v>2.8</c:v>
                </c:pt>
                <c:pt idx="1">
                  <c:v>2.9</c:v>
                </c:pt>
                <c:pt idx="2">
                  <c:v>3.3</c:v>
                </c:pt>
                <c:pt idx="3">
                  <c:v>3.2</c:v>
                </c:pt>
                <c:pt idx="4" formatCode="0.0">
                  <c:v>4</c:v>
                </c:pt>
                <c:pt idx="5">
                  <c:v>2.9</c:v>
                </c:pt>
                <c:pt idx="6">
                  <c:v>2.8</c:v>
                </c:pt>
                <c:pt idx="7">
                  <c:v>3.2</c:v>
                </c:pt>
                <c:pt idx="8">
                  <c:v>2.5</c:v>
                </c:pt>
                <c:pt idx="9">
                  <c:v>2.4</c:v>
                </c:pt>
                <c:pt idx="10">
                  <c:v>2.5</c:v>
                </c:pt>
              </c:numCache>
            </c:numRef>
          </c:val>
        </c:ser>
        <c:ser>
          <c:idx val="1"/>
          <c:order val="1"/>
          <c:tx>
            <c:strRef>
              <c:f>'5.1'!$K$25</c:f>
              <c:strCache>
                <c:ptCount val="1"/>
                <c:pt idx="0">
                  <c:v>Хүсний ногоо</c:v>
                </c:pt>
              </c:strCache>
            </c:strRef>
          </c:tx>
          <c:spPr>
            <a:pattFill prst="dkHorz">
              <a:fgClr>
                <a:srgbClr val="00B050"/>
              </a:fgClr>
              <a:bgClr>
                <a:schemeClr val="bg1"/>
              </a:bgClr>
            </a:patt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'5.1'!$L$23:$V$23</c:f>
              <c:strCache>
                <c:ptCount val="11"/>
                <c:pt idx="0">
                  <c:v>2009-VI</c:v>
                </c:pt>
                <c:pt idx="1">
                  <c:v>2009-VI</c:v>
                </c:pt>
                <c:pt idx="2">
                  <c:v>2009-VI</c:v>
                </c:pt>
                <c:pt idx="3">
                  <c:v>2009-VI</c:v>
                </c:pt>
                <c:pt idx="4">
                  <c:v>2009-VI</c:v>
                </c:pt>
                <c:pt idx="5">
                  <c:v>2009-VI</c:v>
                </c:pt>
                <c:pt idx="6">
                  <c:v>2009-VI</c:v>
                </c:pt>
                <c:pt idx="7">
                  <c:v>2009-VI</c:v>
                </c:pt>
                <c:pt idx="8">
                  <c:v>2009-VI</c:v>
                </c:pt>
                <c:pt idx="9">
                  <c:v>2009-VI</c:v>
                </c:pt>
                <c:pt idx="10">
                  <c:v>2009-VI</c:v>
                </c:pt>
              </c:strCache>
            </c:strRef>
          </c:cat>
          <c:val>
            <c:numRef>
              <c:f>'5.1'!$L$25:$V$25</c:f>
              <c:numCache>
                <c:formatCode>General</c:formatCode>
                <c:ptCount val="11"/>
                <c:pt idx="0">
                  <c:v>1.6</c:v>
                </c:pt>
                <c:pt idx="1">
                  <c:v>1.7</c:v>
                </c:pt>
                <c:pt idx="2" formatCode="0.0">
                  <c:v>2</c:v>
                </c:pt>
                <c:pt idx="3">
                  <c:v>1.3</c:v>
                </c:pt>
                <c:pt idx="4">
                  <c:v>2.2999999999999998</c:v>
                </c:pt>
                <c:pt idx="5">
                  <c:v>2.1</c:v>
                </c:pt>
                <c:pt idx="6">
                  <c:v>2.2000000000000002</c:v>
                </c:pt>
                <c:pt idx="7">
                  <c:v>2.5</c:v>
                </c:pt>
                <c:pt idx="8">
                  <c:v>2.5</c:v>
                </c:pt>
                <c:pt idx="9">
                  <c:v>2.6</c:v>
                </c:pt>
                <c:pt idx="10">
                  <c:v>2.5</c:v>
                </c:pt>
              </c:numCache>
            </c:numRef>
          </c:val>
        </c:ser>
        <c:dLbls>
          <c:showLegendKey val="0"/>
          <c:showVal val="0"/>
          <c:showCatName val="0"/>
          <c:showSerName val="0"/>
          <c:showPercent val="0"/>
          <c:showBubbleSize val="0"/>
        </c:dLbls>
        <c:gapWidth val="150"/>
        <c:overlap val="-25"/>
        <c:axId val="640706592"/>
        <c:axId val="640707768"/>
      </c:barChart>
      <c:catAx>
        <c:axId val="64070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0707768"/>
        <c:crosses val="autoZero"/>
        <c:auto val="1"/>
        <c:lblAlgn val="ctr"/>
        <c:lblOffset val="100"/>
        <c:noMultiLvlLbl val="0"/>
      </c:catAx>
      <c:valAx>
        <c:axId val="640707768"/>
        <c:scaling>
          <c:orientation val="minMax"/>
        </c:scaling>
        <c:delete val="1"/>
        <c:axPos val="l"/>
        <c:numFmt formatCode="General" sourceLinked="1"/>
        <c:majorTickMark val="out"/>
        <c:minorTickMark val="none"/>
        <c:tickLblPos val="nextTo"/>
        <c:crossAx val="640706592"/>
        <c:crosses val="autoZero"/>
        <c:crossBetween val="between"/>
      </c:valAx>
      <c:spPr>
        <a:noFill/>
        <a:ln w="25400">
          <a:noFill/>
        </a:ln>
      </c:spPr>
    </c:plotArea>
    <c:legend>
      <c:legendPos val="t"/>
      <c:layout>
        <c:manualLayout>
          <c:xMode val="edge"/>
          <c:yMode val="edge"/>
          <c:x val="0.14506735090364545"/>
          <c:y val="0.91264246683507355"/>
          <c:w val="0.70709062641055209"/>
          <c:h val="7.8125546806649182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mn-MN" sz="1100" b="1">
                <a:latin typeface="Arial" panose="020B0604020202020204" pitchFamily="34" charset="0"/>
                <a:ea typeface="Tahoma" panose="020B0604030504040204" pitchFamily="34" charset="0"/>
                <a:cs typeface="Arial" panose="020B0604020202020204" pitchFamily="34" charset="0"/>
              </a:rPr>
              <a:t>Аж үйлдвэрийн бүтээгдэхүүн үйлдвэрлэлт, борлуулалт </a:t>
            </a:r>
            <a:r>
              <a:rPr lang="en-US" sz="1100">
                <a:latin typeface="Arial" panose="020B0604020202020204" pitchFamily="34" charset="0"/>
                <a:ea typeface="Tahoma" panose="020B0604030504040204" pitchFamily="34" charset="0"/>
                <a:cs typeface="Arial" panose="020B0604020202020204" pitchFamily="34" charset="0"/>
              </a:rPr>
              <a:t>(</a:t>
            </a:r>
            <a:r>
              <a:rPr lang="mn-MN" sz="1100">
                <a:latin typeface="Arial" panose="020B0604020202020204" pitchFamily="34" charset="0"/>
                <a:ea typeface="Tahoma" panose="020B0604030504040204" pitchFamily="34" charset="0"/>
                <a:cs typeface="Arial" panose="020B0604020202020204" pitchFamily="34" charset="0"/>
              </a:rPr>
              <a:t>тэрбум төг</a:t>
            </a:r>
            <a:r>
              <a:rPr lang="en-US" sz="1100">
                <a:latin typeface="Arial" panose="020B0604020202020204" pitchFamily="34" charset="0"/>
                <a:ea typeface="Tahoma" panose="020B0604030504040204" pitchFamily="34" charset="0"/>
                <a:cs typeface="Arial" panose="020B0604020202020204" pitchFamily="34" charset="0"/>
              </a:rPr>
              <a:t>)</a:t>
            </a:r>
          </a:p>
        </c:rich>
      </c:tx>
      <c:layout>
        <c:manualLayout>
          <c:xMode val="edge"/>
          <c:yMode val="edge"/>
          <c:x val="0.20271362372223067"/>
          <c:y val="6.859242249119799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5639446938291586E-3"/>
          <c:y val="0.19244548485493368"/>
          <c:w val="0.95679920785147343"/>
          <c:h val="0.5297999416739575"/>
        </c:manualLayout>
      </c:layout>
      <c:lineChart>
        <c:grouping val="standard"/>
        <c:varyColors val="0"/>
        <c:ser>
          <c:idx val="0"/>
          <c:order val="0"/>
          <c:tx>
            <c:strRef>
              <c:f>'aj uildver'!$A$87</c:f>
              <c:strCache>
                <c:ptCount val="1"/>
                <c:pt idx="0">
                  <c:v>Борлуулалт</c:v>
                </c:pt>
              </c:strCache>
            </c:strRef>
          </c:tx>
          <c:spPr>
            <a:ln w="28575" cap="rnd">
              <a:solidFill>
                <a:schemeClr val="accent6"/>
              </a:solidFill>
              <a:round/>
            </a:ln>
            <a:effectLst/>
          </c:spPr>
          <c:marker>
            <c:symbol val="none"/>
          </c:marker>
          <c:dLbls>
            <c:dLbl>
              <c:idx val="0"/>
              <c:layout>
                <c:manualLayout>
                  <c:x val="-4.3853571200456853E-2"/>
                  <c:y val="4.08679644211139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418685830326756E-2"/>
                  <c:y val="-4.196519337095568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350356906321289E-2"/>
                  <c:y val="-5.459771582606228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0241453463176877E-2"/>
                  <c:y val="7.75648719585726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2229499349964507E-2"/>
                  <c:y val="5.913655387671135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2738734760958694E-2"/>
                  <c:y val="-8.574874086685110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5.0574459209267793E-2"/>
                  <c:y val="-2.54283318751823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3792037677533297E-2"/>
                  <c:y val="-8.52232389870185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accent6"/>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uildver'!$B$86:$J$86</c:f>
              <c:strCache>
                <c:ptCount val="9"/>
                <c:pt idx="0">
                  <c:v>2011 I-VI</c:v>
                </c:pt>
                <c:pt idx="1">
                  <c:v>2012 I-VI</c:v>
                </c:pt>
                <c:pt idx="2">
                  <c:v>2013 I-VI</c:v>
                </c:pt>
                <c:pt idx="3">
                  <c:v>2014 I-VI</c:v>
                </c:pt>
                <c:pt idx="4">
                  <c:v>2015 I-VI</c:v>
                </c:pt>
                <c:pt idx="5">
                  <c:v>2016 I-VI</c:v>
                </c:pt>
                <c:pt idx="6">
                  <c:v>2017 I-VI</c:v>
                </c:pt>
                <c:pt idx="7">
                  <c:v>2018 I-VI</c:v>
                </c:pt>
                <c:pt idx="8">
                  <c:v>2019 I-VI</c:v>
                </c:pt>
              </c:strCache>
            </c:strRef>
          </c:cat>
          <c:val>
            <c:numRef>
              <c:f>'aj uildver'!$B$87:$J$87</c:f>
              <c:numCache>
                <c:formatCode>0.0</c:formatCode>
                <c:ptCount val="9"/>
                <c:pt idx="0">
                  <c:v>171.4</c:v>
                </c:pt>
                <c:pt idx="1">
                  <c:v>225.7</c:v>
                </c:pt>
                <c:pt idx="2">
                  <c:v>207.7</c:v>
                </c:pt>
                <c:pt idx="3">
                  <c:v>211.5</c:v>
                </c:pt>
                <c:pt idx="4">
                  <c:v>157</c:v>
                </c:pt>
                <c:pt idx="5">
                  <c:v>125.2</c:v>
                </c:pt>
                <c:pt idx="6">
                  <c:v>170.4</c:v>
                </c:pt>
                <c:pt idx="7">
                  <c:v>165.4</c:v>
                </c:pt>
                <c:pt idx="8" formatCode="###.\ ##">
                  <c:v>232.3</c:v>
                </c:pt>
              </c:numCache>
            </c:numRef>
          </c:val>
          <c:smooth val="0"/>
        </c:ser>
        <c:ser>
          <c:idx val="1"/>
          <c:order val="1"/>
          <c:tx>
            <c:strRef>
              <c:f>'aj uildver'!$A$88</c:f>
              <c:strCache>
                <c:ptCount val="1"/>
                <c:pt idx="0">
                  <c:v>Үйлдвэрлэлт</c:v>
                </c:pt>
              </c:strCache>
            </c:strRef>
          </c:tx>
          <c:spPr>
            <a:ln w="28575" cap="rnd">
              <a:solidFill>
                <a:schemeClr val="accent5"/>
              </a:solidFill>
              <a:prstDash val="dashDot"/>
              <a:round/>
            </a:ln>
            <a:effectLst/>
          </c:spPr>
          <c:marker>
            <c:symbol val="none"/>
          </c:marker>
          <c:dLbls>
            <c:dLbl>
              <c:idx val="1"/>
              <c:layout>
                <c:manualLayout>
                  <c:x val="-5.605121789682832E-2"/>
                  <c:y val="6.54278215223097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156233067877266E-2"/>
                  <c:y val="7.18497956125689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6941971038666893E-2"/>
                  <c:y val="5.875633113428395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6828752616554924E-2"/>
                  <c:y val="3.9386482939632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8758572890087866E-2"/>
                  <c:y val="6.51827190748733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297872309947999E-2"/>
                  <c:y val="4.915197833594085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accent5"/>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'aj uildver'!$B$86:$J$86</c:f>
              <c:strCache>
                <c:ptCount val="9"/>
                <c:pt idx="0">
                  <c:v>2011 I-VI</c:v>
                </c:pt>
                <c:pt idx="1">
                  <c:v>2012 I-VI</c:v>
                </c:pt>
                <c:pt idx="2">
                  <c:v>2013 I-VI</c:v>
                </c:pt>
                <c:pt idx="3">
                  <c:v>2014 I-VI</c:v>
                </c:pt>
                <c:pt idx="4">
                  <c:v>2015 I-VI</c:v>
                </c:pt>
                <c:pt idx="5">
                  <c:v>2016 I-VI</c:v>
                </c:pt>
                <c:pt idx="6">
                  <c:v>2017 I-VI</c:v>
                </c:pt>
                <c:pt idx="7">
                  <c:v>2018 I-VI</c:v>
                </c:pt>
                <c:pt idx="8">
                  <c:v>2019 I-VI</c:v>
                </c:pt>
              </c:strCache>
            </c:strRef>
          </c:cat>
          <c:val>
            <c:numRef>
              <c:f>'aj uildver'!$B$88:$J$88</c:f>
              <c:numCache>
                <c:formatCode>0.0</c:formatCode>
                <c:ptCount val="9"/>
                <c:pt idx="0">
                  <c:v>174</c:v>
                </c:pt>
                <c:pt idx="1">
                  <c:v>205</c:v>
                </c:pt>
                <c:pt idx="2">
                  <c:v>196.1</c:v>
                </c:pt>
                <c:pt idx="3">
                  <c:v>239.1</c:v>
                </c:pt>
                <c:pt idx="4">
                  <c:v>164.6</c:v>
                </c:pt>
                <c:pt idx="5">
                  <c:v>127.4</c:v>
                </c:pt>
                <c:pt idx="6">
                  <c:v>132.19999999999999</c:v>
                </c:pt>
                <c:pt idx="7">
                  <c:v>163.30000000000001</c:v>
                </c:pt>
                <c:pt idx="8" formatCode="General">
                  <c:v>214.1</c:v>
                </c:pt>
              </c:numCache>
            </c:numRef>
          </c:val>
          <c:smooth val="0"/>
        </c:ser>
        <c:dLbls>
          <c:dLblPos val="t"/>
          <c:showLegendKey val="0"/>
          <c:showVal val="1"/>
          <c:showCatName val="0"/>
          <c:showSerName val="0"/>
          <c:showPercent val="0"/>
          <c:showBubbleSize val="0"/>
        </c:dLbls>
        <c:smooth val="0"/>
        <c:axId val="638481400"/>
        <c:axId val="638480616"/>
      </c:lineChart>
      <c:catAx>
        <c:axId val="63848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38480616"/>
        <c:crosses val="autoZero"/>
        <c:auto val="1"/>
        <c:lblAlgn val="ctr"/>
        <c:lblOffset val="100"/>
        <c:noMultiLvlLbl val="0"/>
      </c:catAx>
      <c:valAx>
        <c:axId val="638480616"/>
        <c:scaling>
          <c:orientation val="minMax"/>
        </c:scaling>
        <c:delete val="1"/>
        <c:axPos val="l"/>
        <c:numFmt formatCode="0.0" sourceLinked="1"/>
        <c:majorTickMark val="none"/>
        <c:minorTickMark val="none"/>
        <c:tickLblPos val="nextTo"/>
        <c:crossAx val="638481400"/>
        <c:crosses val="autoZero"/>
        <c:crossBetween val="between"/>
      </c:valAx>
      <c:spPr>
        <a:noFill/>
        <a:ln>
          <a:noFill/>
        </a:ln>
        <a:effectLst/>
      </c:spPr>
    </c:plotArea>
    <c:legend>
      <c:legendPos val="b"/>
      <c:layout>
        <c:manualLayout>
          <c:xMode val="edge"/>
          <c:yMode val="edge"/>
          <c:x val="0.26917343276015732"/>
          <c:y val="0.84642325264897444"/>
          <c:w val="0.41596258411623782"/>
          <c:h val="0.128885071184283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69557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8658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30766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FBC0AE-791D-4AF1-903C-52029527A59B}"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91913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FBC0AE-791D-4AF1-903C-52029527A59B}" type="datetimeFigureOut">
              <a:rPr lang="en-US" smtClean="0"/>
              <a:t>7/19/2019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3892151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FBC0AE-791D-4AF1-903C-52029527A59B}"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20363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FBC0AE-791D-4AF1-903C-52029527A59B}" type="datetimeFigureOut">
              <a:rPr lang="en-US" smtClean="0"/>
              <a:t>7/19/2019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56061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FBC0AE-791D-4AF1-903C-52029527A59B}" type="datetimeFigureOut">
              <a:rPr lang="en-US" smtClean="0"/>
              <a:t>7/19/2019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1291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BC0AE-791D-4AF1-903C-52029527A59B}" type="datetimeFigureOut">
              <a:rPr lang="en-US" smtClean="0"/>
              <a:t>7/19/2019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79720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383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FBC0AE-791D-4AF1-903C-52029527A59B}" type="datetimeFigureOut">
              <a:rPr lang="en-US" smtClean="0"/>
              <a:t>7/19/2019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11844-1F1D-4AC1-BE32-C6F23ECE602C}" type="slidenum">
              <a:rPr lang="en-US" smtClean="0"/>
              <a:t>‹#›</a:t>
            </a:fld>
            <a:endParaRPr lang="en-US"/>
          </a:p>
        </p:txBody>
      </p:sp>
    </p:spTree>
    <p:extLst>
      <p:ext uri="{BB962C8B-B14F-4D97-AF65-F5344CB8AC3E}">
        <p14:creationId xmlns:p14="http://schemas.microsoft.com/office/powerpoint/2010/main" val="248324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BC0AE-791D-4AF1-903C-52029527A59B}" type="datetimeFigureOut">
              <a:rPr lang="en-US" smtClean="0"/>
              <a:t>7/19/2019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11844-1F1D-4AC1-BE32-C6F23ECE602C}" type="slidenum">
              <a:rPr lang="en-US" smtClean="0"/>
              <a:t>‹#›</a:t>
            </a:fld>
            <a:endParaRPr lang="en-US"/>
          </a:p>
        </p:txBody>
      </p:sp>
    </p:spTree>
    <p:extLst>
      <p:ext uri="{BB962C8B-B14F-4D97-AF65-F5344CB8AC3E}">
        <p14:creationId xmlns:p14="http://schemas.microsoft.com/office/powerpoint/2010/main" val="1689756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chart" Target="../charts/chart2.xml"/><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chart" Target="../charts/chart4.xml"/><Relationship Id="rId4" Type="http://schemas.openxmlformats.org/officeDocument/2006/relationships/image" Target="../media/image3.pn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hart" Target="../charts/chart5.xml"/></Relationships>
</file>

<file path=ppt/slides/_rels/slide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emf"/><Relationship Id="rId4" Type="http://schemas.openxmlformats.org/officeDocument/2006/relationships/image" Target="../media/image3.png"/><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png"/><Relationship Id="rId7"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3.png"/><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7" cstate="print"/>
          <a:srcRect/>
          <a:stretch>
            <a:fillRect/>
          </a:stretch>
        </p:blipFill>
        <p:spPr bwMode="auto">
          <a:xfrm>
            <a:off x="2894044" y="937652"/>
            <a:ext cx="7924800" cy="4869011"/>
          </a:xfrm>
          <a:prstGeom prst="rect">
            <a:avLst/>
          </a:prstGeom>
          <a:noFill/>
          <a:ln w="9525">
            <a:noFill/>
            <a:miter lim="800000"/>
            <a:headEnd/>
            <a:tailEnd/>
          </a:ln>
        </p:spPr>
      </p:pic>
      <p:sp>
        <p:nvSpPr>
          <p:cNvPr id="14" name="TextBox 13"/>
          <p:cNvSpPr txBox="1"/>
          <p:nvPr/>
        </p:nvSpPr>
        <p:spPr>
          <a:xfrm>
            <a:off x="3486538" y="1026218"/>
            <a:ext cx="5791200" cy="1015663"/>
          </a:xfrm>
          <a:prstGeom prst="rect">
            <a:avLst/>
          </a:prstGeom>
          <a:noFill/>
        </p:spPr>
        <p:txBody>
          <a:bodyPr wrap="square" rtlCol="0">
            <a:spAutoFit/>
          </a:bodyPr>
          <a:lstStyle/>
          <a:p>
            <a:pPr algn="ctr"/>
            <a:r>
              <a:rPr lang="mn-MN" sz="2000" dirty="0" smtClean="0">
                <a:solidFill>
                  <a:srgbClr val="0070C0"/>
                </a:solidFill>
                <a:latin typeface="Arial" pitchFamily="34" charset="0"/>
                <a:cs typeface="Arial" pitchFamily="34" charset="0"/>
              </a:rPr>
              <a:t>СЭЛЭНГЭ АЙМГИЙН, НИЙГЭМ ЭДИЙН ЗАСГИЙН БАЙДАЛ</a:t>
            </a:r>
          </a:p>
          <a:p>
            <a:pPr marL="514350" indent="-514350" algn="ctr"/>
            <a:r>
              <a:rPr lang="mn-MN" sz="2000" dirty="0" smtClean="0">
                <a:solidFill>
                  <a:srgbClr val="0070C0"/>
                </a:solidFill>
                <a:latin typeface="Arial" pitchFamily="34" charset="0"/>
                <a:cs typeface="Arial" pitchFamily="34" charset="0"/>
              </a:rPr>
              <a:t>201</a:t>
            </a:r>
            <a:r>
              <a:rPr lang="en-US" sz="2000" dirty="0" smtClean="0">
                <a:solidFill>
                  <a:srgbClr val="0070C0"/>
                </a:solidFill>
                <a:latin typeface="Arial" pitchFamily="34" charset="0"/>
                <a:cs typeface="Arial" pitchFamily="34" charset="0"/>
              </a:rPr>
              <a:t>9 I-YI</a:t>
            </a:r>
            <a:endParaRPr lang="en-US" sz="20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93436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9"/>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Хөдөө аж ахуй</a:t>
            </a:r>
            <a:endParaRPr lang="mn-MN" sz="2400" b="1" dirty="0">
              <a:solidFill>
                <a:schemeClr val="bg1"/>
              </a:solidFill>
              <a:latin typeface="Arial" pitchFamily="34" charset="0"/>
              <a:ea typeface="Arial Unicode MS" pitchFamily="34" charset="-128"/>
              <a:cs typeface="Arial" pitchFamily="34" charset="0"/>
            </a:endParaRPr>
          </a:p>
        </p:txBody>
      </p:sp>
      <p:sp>
        <p:nvSpPr>
          <p:cNvPr id="3" name="Rounded Rectangle 2"/>
          <p:cNvSpPr/>
          <p:nvPr/>
        </p:nvSpPr>
        <p:spPr>
          <a:xfrm>
            <a:off x="1944912" y="1103875"/>
            <a:ext cx="9695544" cy="2263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25009" y="1120675"/>
            <a:ext cx="9135351" cy="2308324"/>
          </a:xfrm>
          <a:prstGeom prst="rect">
            <a:avLst/>
          </a:prstGeom>
          <a:noFill/>
        </p:spPr>
        <p:txBody>
          <a:bodyPr wrap="square" rtlCol="0">
            <a:spAutoFit/>
          </a:bodyPr>
          <a:lstStyle/>
          <a:p>
            <a:pPr algn="just"/>
            <a:r>
              <a:rPr lang="mn-MN" sz="1600" dirty="0" smtClean="0">
                <a:solidFill>
                  <a:schemeClr val="bg1"/>
                </a:solidFill>
                <a:latin typeface="Arial" panose="020B0604020202020204" pitchFamily="34" charset="0"/>
                <a:cs typeface="Arial" panose="020B0604020202020204" pitchFamily="34" charset="0"/>
              </a:rPr>
              <a:t>	2019 </a:t>
            </a:r>
            <a:r>
              <a:rPr lang="mn-MN" sz="1600" dirty="0">
                <a:solidFill>
                  <a:schemeClr val="bg1"/>
                </a:solidFill>
                <a:latin typeface="Arial" panose="020B0604020202020204" pitchFamily="34" charset="0"/>
                <a:cs typeface="Arial" panose="020B0604020202020204" pitchFamily="34" charset="0"/>
              </a:rPr>
              <a:t>оны эхний </a:t>
            </a:r>
            <a:r>
              <a:rPr lang="mn-MN" sz="1600" dirty="0" smtClean="0">
                <a:solidFill>
                  <a:schemeClr val="bg1"/>
                </a:solidFill>
                <a:latin typeface="Arial" panose="020B0604020202020204" pitchFamily="34" charset="0"/>
                <a:cs typeface="Arial" panose="020B0604020202020204" pitchFamily="34" charset="0"/>
              </a:rPr>
              <a:t>6 </a:t>
            </a:r>
            <a:r>
              <a:rPr lang="mn-MN" sz="1600" dirty="0">
                <a:solidFill>
                  <a:schemeClr val="bg1"/>
                </a:solidFill>
                <a:latin typeface="Arial" panose="020B0604020202020204" pitchFamily="34" charset="0"/>
                <a:cs typeface="Arial" panose="020B0604020202020204" pitchFamily="34" charset="0"/>
              </a:rPr>
              <a:t>сарын байдлаар </a:t>
            </a:r>
            <a:r>
              <a:rPr lang="mn-MN" sz="1600" dirty="0" smtClean="0">
                <a:solidFill>
                  <a:schemeClr val="bg1"/>
                </a:solidFill>
                <a:latin typeface="Arial" panose="020B0604020202020204" pitchFamily="34" charset="0"/>
                <a:cs typeface="Arial" panose="020B0604020202020204" pitchFamily="34" charset="0"/>
              </a:rPr>
              <a:t>586.5 </a:t>
            </a:r>
            <a:r>
              <a:rPr lang="mn-MN" sz="1600" dirty="0">
                <a:solidFill>
                  <a:schemeClr val="bg1"/>
                </a:solidFill>
                <a:latin typeface="Arial" panose="020B0604020202020204" pitchFamily="34" charset="0"/>
                <a:cs typeface="Arial" panose="020B0604020202020204" pitchFamily="34" charset="0"/>
              </a:rPr>
              <a:t>мянган эх мал төллөсөн нь урьд оны мөн үеэс </a:t>
            </a:r>
            <a:r>
              <a:rPr lang="mn-MN" sz="1600" dirty="0" smtClean="0">
                <a:solidFill>
                  <a:schemeClr val="bg1"/>
                </a:solidFill>
                <a:latin typeface="Arial" panose="020B0604020202020204" pitchFamily="34" charset="0"/>
                <a:cs typeface="Arial" panose="020B0604020202020204" pitchFamily="34" charset="0"/>
              </a:rPr>
              <a:t>1.1 </a:t>
            </a:r>
            <a:r>
              <a:rPr lang="en-US" sz="1600" dirty="0" smtClean="0">
                <a:solidFill>
                  <a:schemeClr val="bg1"/>
                </a:solidFill>
                <a:latin typeface="Arial" panose="020B0604020202020204" pitchFamily="34" charset="0"/>
                <a:cs typeface="Arial" panose="020B0604020202020204" pitchFamily="34" charset="0"/>
              </a:rPr>
              <a:t>(0.2%)</a:t>
            </a:r>
            <a:r>
              <a:rPr lang="mn-MN" sz="1600" dirty="0" smtClean="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мянган </a:t>
            </a:r>
            <a:r>
              <a:rPr lang="mn-MN" sz="1600" dirty="0" smtClean="0">
                <a:solidFill>
                  <a:schemeClr val="bg1"/>
                </a:solidFill>
                <a:latin typeface="Arial" panose="020B0604020202020204" pitchFamily="34" charset="0"/>
                <a:cs typeface="Arial" panose="020B0604020202020204" pitchFamily="34" charset="0"/>
              </a:rPr>
              <a:t>толгойгоор </a:t>
            </a:r>
            <a:r>
              <a:rPr lang="mn-MN" sz="1600" dirty="0">
                <a:solidFill>
                  <a:schemeClr val="bg1"/>
                </a:solidFill>
                <a:latin typeface="Arial" panose="020B0604020202020204" pitchFamily="34" charset="0"/>
                <a:cs typeface="Arial" panose="020B0604020202020204" pitchFamily="34" charset="0"/>
              </a:rPr>
              <a:t>нэмэгдсэн байна. Мал </a:t>
            </a:r>
            <a:r>
              <a:rPr lang="mn-MN" sz="1600" dirty="0" smtClean="0">
                <a:solidFill>
                  <a:schemeClr val="bg1"/>
                </a:solidFill>
                <a:latin typeface="Arial" panose="020B0604020202020204" pitchFamily="34" charset="0"/>
                <a:cs typeface="Arial" panose="020B0604020202020204" pitchFamily="34" charset="0"/>
              </a:rPr>
              <a:t>төллөлтийн </a:t>
            </a:r>
            <a:r>
              <a:rPr lang="mn-MN" sz="1600" dirty="0">
                <a:solidFill>
                  <a:schemeClr val="bg1"/>
                </a:solidFill>
                <a:latin typeface="Arial" panose="020B0604020202020204" pitchFamily="34" charset="0"/>
                <a:cs typeface="Arial" panose="020B0604020202020204" pitchFamily="34" charset="0"/>
              </a:rPr>
              <a:t>хувь </a:t>
            </a:r>
            <a:r>
              <a:rPr lang="mn-MN" sz="1600" dirty="0" smtClean="0">
                <a:solidFill>
                  <a:schemeClr val="bg1"/>
                </a:solidFill>
                <a:latin typeface="Arial" panose="020B0604020202020204" pitchFamily="34" charset="0"/>
                <a:cs typeface="Arial" panose="020B0604020202020204" pitchFamily="34" charset="0"/>
              </a:rPr>
              <a:t>Шаамар, Орхонтуул, Жавхлант </a:t>
            </a:r>
            <a:r>
              <a:rPr lang="mn-MN" sz="1600" dirty="0">
                <a:solidFill>
                  <a:schemeClr val="bg1"/>
                </a:solidFill>
                <a:latin typeface="Arial" panose="020B0604020202020204" pitchFamily="34" charset="0"/>
                <a:cs typeface="Arial" panose="020B0604020202020204" pitchFamily="34" charset="0"/>
              </a:rPr>
              <a:t>сумдад өндөр буюу </a:t>
            </a:r>
            <a:r>
              <a:rPr lang="mn-MN" sz="1600" dirty="0" smtClean="0">
                <a:solidFill>
                  <a:schemeClr val="bg1"/>
                </a:solidFill>
                <a:latin typeface="Arial" panose="020B0604020202020204" pitchFamily="34" charset="0"/>
                <a:cs typeface="Arial" panose="020B0604020202020204" pitchFamily="34" charset="0"/>
              </a:rPr>
              <a:t>91.8-99.7 </a:t>
            </a:r>
            <a:r>
              <a:rPr lang="mn-MN" sz="1600" dirty="0">
                <a:solidFill>
                  <a:schemeClr val="bg1"/>
                </a:solidFill>
                <a:latin typeface="Arial" panose="020B0604020202020204" pitchFamily="34" charset="0"/>
                <a:cs typeface="Arial" panose="020B0604020202020204" pitchFamily="34" charset="0"/>
              </a:rPr>
              <a:t>хувьтай байна</a:t>
            </a:r>
            <a:r>
              <a:rPr lang="mn-MN" sz="1600" dirty="0" smtClean="0">
                <a:solidFill>
                  <a:schemeClr val="bg1"/>
                </a:solidFill>
                <a:latin typeface="Arial" panose="020B0604020202020204" pitchFamily="34" charset="0"/>
                <a:cs typeface="Arial" panose="020B0604020202020204" pitchFamily="34" charset="0"/>
              </a:rPr>
              <a:t>.</a:t>
            </a:r>
            <a:r>
              <a:rPr lang="en-US" sz="1600"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Аймгийн хэмжээнд 581.6 мянган толгой төл бойжиж байгаа нь урьд оны мөн үетэй харьцуулахад 2.1 </a:t>
            </a:r>
            <a:r>
              <a:rPr lang="en-US" sz="1600" dirty="0" smtClean="0">
                <a:solidFill>
                  <a:schemeClr val="bg1"/>
                </a:solidFill>
                <a:latin typeface="Arial" panose="020B0604020202020204" pitchFamily="34" charset="0"/>
                <a:cs typeface="Arial" panose="020B0604020202020204" pitchFamily="34" charset="0"/>
              </a:rPr>
              <a:t>(</a:t>
            </a:r>
            <a:r>
              <a:rPr lang="mn-MN" sz="1600" dirty="0" smtClean="0">
                <a:solidFill>
                  <a:schemeClr val="bg1"/>
                </a:solidFill>
                <a:latin typeface="Arial" panose="020B0604020202020204" pitchFamily="34" charset="0"/>
                <a:cs typeface="Arial" panose="020B0604020202020204" pitchFamily="34" charset="0"/>
              </a:rPr>
              <a:t>0</a:t>
            </a:r>
            <a:r>
              <a:rPr lang="en-US" sz="1600" dirty="0" smtClean="0">
                <a:solidFill>
                  <a:schemeClr val="bg1"/>
                </a:solidFill>
                <a:latin typeface="Arial" panose="020B0604020202020204" pitchFamily="34" charset="0"/>
                <a:cs typeface="Arial" panose="020B0604020202020204" pitchFamily="34" charset="0"/>
              </a:rPr>
              <a:t>.</a:t>
            </a:r>
            <a:r>
              <a:rPr lang="mn-MN" sz="1600" dirty="0" smtClean="0">
                <a:solidFill>
                  <a:schemeClr val="bg1"/>
                </a:solidFill>
                <a:latin typeface="Arial" panose="020B0604020202020204" pitchFamily="34" charset="0"/>
                <a:cs typeface="Arial" panose="020B0604020202020204" pitchFamily="34" charset="0"/>
              </a:rPr>
              <a:t>4</a:t>
            </a:r>
            <a:r>
              <a:rPr lang="en-US" sz="1600" dirty="0" smtClean="0">
                <a:solidFill>
                  <a:schemeClr val="bg1"/>
                </a:solidFill>
                <a:latin typeface="Arial" panose="020B0604020202020204" pitchFamily="34" charset="0"/>
                <a:cs typeface="Arial" panose="020B0604020202020204" pitchFamily="34" charset="0"/>
              </a:rPr>
              <a:t>%)</a:t>
            </a:r>
            <a:r>
              <a:rPr lang="mn-MN" sz="1600" dirty="0" smtClean="0">
                <a:solidFill>
                  <a:schemeClr val="bg1"/>
                </a:solidFill>
                <a:latin typeface="Arial" panose="020B0604020202020204" pitchFamily="34" charset="0"/>
                <a:cs typeface="Arial" panose="020B0604020202020204" pitchFamily="34" charset="0"/>
              </a:rPr>
              <a:t> мянгаар өссөн  байна. </a:t>
            </a:r>
            <a:endParaRPr lang="en-US" sz="1600" dirty="0" smtClean="0">
              <a:solidFill>
                <a:schemeClr val="bg1"/>
              </a:solidFill>
              <a:latin typeface="Arial" panose="020B0604020202020204" pitchFamily="34" charset="0"/>
              <a:cs typeface="Arial" panose="020B0604020202020204" pitchFamily="34" charset="0"/>
            </a:endParaRPr>
          </a:p>
          <a:p>
            <a:pPr algn="just"/>
            <a:r>
              <a:rPr lang="en-US" sz="1600" dirty="0" smtClean="0">
                <a:solidFill>
                  <a:schemeClr val="bg1"/>
                </a:solidFill>
                <a:latin typeface="Arial" panose="020B0604020202020204" pitchFamily="34" charset="0"/>
                <a:cs typeface="Arial" panose="020B0604020202020204" pitchFamily="34" charset="0"/>
              </a:rPr>
              <a:t>                 2019 </a:t>
            </a:r>
            <a:r>
              <a:rPr lang="mn-MN" sz="1600" dirty="0" smtClean="0">
                <a:solidFill>
                  <a:schemeClr val="bg1"/>
                </a:solidFill>
                <a:latin typeface="Arial" panose="020B0604020202020204" pitchFamily="34" charset="0"/>
                <a:cs typeface="Arial" panose="020B0604020202020204" pitchFamily="34" charset="0"/>
              </a:rPr>
              <a:t>оны  6 дугаар сарын тариалалтын мэдээгээр Сэлэнгэ аймаг 153.1 мян.га-д үр тариа, 2.5 мян.га-д төмс, 2.5 мян.га-д хүнсний ногоо тариалсан байна. Үүнийг 2018 оны мөн үетэй харьцуулахад үр тариа 2.7 мян.га, төмс 0.06 мян.га-р тус бүр их, хүнсний ногоо 0.18 мян.га-р бага тариалсан байна.</a:t>
            </a:r>
            <a:endParaRPr lang="en-US" sz="1600"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7"/>
          <a:stretch>
            <a:fillRect/>
          </a:stretch>
        </p:blipFill>
        <p:spPr>
          <a:xfrm>
            <a:off x="1828801" y="565267"/>
            <a:ext cx="815934" cy="531528"/>
          </a:xfrm>
          <a:prstGeom prst="rect">
            <a:avLst/>
          </a:prstGeom>
        </p:spPr>
      </p:pic>
      <p:graphicFrame>
        <p:nvGraphicFramePr>
          <p:cNvPr id="17" name="Chart 16"/>
          <p:cNvGraphicFramePr/>
          <p:nvPr>
            <p:extLst>
              <p:ext uri="{D42A27DB-BD31-4B8C-83A1-F6EECF244321}">
                <p14:modId xmlns:p14="http://schemas.microsoft.com/office/powerpoint/2010/main" val="4101355768"/>
              </p:ext>
            </p:extLst>
          </p:nvPr>
        </p:nvGraphicFramePr>
        <p:xfrm>
          <a:off x="1944912" y="3403883"/>
          <a:ext cx="9695544" cy="287998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60033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4" name="Rectangle 13"/>
          <p:cNvSpPr/>
          <p:nvPr/>
        </p:nvSpPr>
        <p:spPr>
          <a:xfrm>
            <a:off x="2732315" y="554744"/>
            <a:ext cx="9201538" cy="46166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514350" indent="-514350" algn="ctr">
              <a:spcBef>
                <a:spcPct val="20000"/>
              </a:spcBef>
              <a:buClr>
                <a:schemeClr val="accent6">
                  <a:lumMod val="50000"/>
                </a:schemeClr>
              </a:buClr>
              <a:buSzPct val="80000"/>
              <a:defRPr/>
            </a:pPr>
            <a:r>
              <a:rPr lang="mn-MN" sz="2400" b="1" dirty="0" smtClean="0">
                <a:solidFill>
                  <a:schemeClr val="bg1"/>
                </a:solidFill>
                <a:latin typeface="Arial" pitchFamily="34" charset="0"/>
                <a:ea typeface="Arial Unicode MS" pitchFamily="34" charset="-128"/>
                <a:cs typeface="Arial" pitchFamily="34" charset="0"/>
              </a:rPr>
              <a:t>ЭДИЙН ЗАСГИЙН ҮЗҮҮЛЭЛТ – Аж үйлдвэр</a:t>
            </a:r>
            <a:endParaRPr lang="mn-MN" sz="2400" b="1" dirty="0">
              <a:solidFill>
                <a:schemeClr val="bg1"/>
              </a:solidFill>
              <a:latin typeface="Arial" pitchFamily="34" charset="0"/>
              <a:ea typeface="Arial Unicode MS" pitchFamily="34" charset="-128"/>
              <a:cs typeface="Arial" pitchFamily="34" charset="0"/>
            </a:endParaRPr>
          </a:p>
        </p:txBody>
      </p:sp>
      <p:pic>
        <p:nvPicPr>
          <p:cNvPr id="17" name="Picture 2"/>
          <p:cNvPicPr>
            <a:picLocks noChangeAspect="1" noChangeArrowheads="1"/>
          </p:cNvPicPr>
          <p:nvPr/>
        </p:nvPicPr>
        <p:blipFill>
          <a:blip r:embed="rId7" cstate="print"/>
          <a:srcRect/>
          <a:stretch>
            <a:fillRect/>
          </a:stretch>
        </p:blipFill>
        <p:spPr bwMode="auto">
          <a:xfrm>
            <a:off x="1622739" y="554744"/>
            <a:ext cx="934418" cy="528414"/>
          </a:xfrm>
          <a:prstGeom prst="rect">
            <a:avLst/>
          </a:prstGeom>
          <a:noFill/>
          <a:ln w="9525">
            <a:noFill/>
            <a:miter lim="800000"/>
            <a:headEnd/>
            <a:tailEnd/>
          </a:ln>
        </p:spPr>
      </p:pic>
      <p:sp>
        <p:nvSpPr>
          <p:cNvPr id="2" name="Round Diagonal Corner Rectangle 1"/>
          <p:cNvSpPr/>
          <p:nvPr/>
        </p:nvSpPr>
        <p:spPr>
          <a:xfrm>
            <a:off x="969377" y="1129194"/>
            <a:ext cx="10964476" cy="182236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68592" y="1195943"/>
            <a:ext cx="10789316" cy="1569660"/>
          </a:xfrm>
          <a:prstGeom prst="rect">
            <a:avLst/>
          </a:prstGeom>
          <a:noFill/>
        </p:spPr>
        <p:txBody>
          <a:bodyPr wrap="square" rtlCol="0">
            <a:spAutoFit/>
          </a:bodyPr>
          <a:lstStyle/>
          <a:p>
            <a:pPr algn="just"/>
            <a:r>
              <a:rPr lang="en-US" sz="1600"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2019 </a:t>
            </a:r>
            <a:r>
              <a:rPr lang="mn-MN" sz="1600" dirty="0">
                <a:solidFill>
                  <a:schemeClr val="bg1"/>
                </a:solidFill>
                <a:latin typeface="Arial" panose="020B0604020202020204" pitchFamily="34" charset="0"/>
                <a:cs typeface="Arial" panose="020B0604020202020204" pitchFamily="34" charset="0"/>
              </a:rPr>
              <a:t>оны эхний </a:t>
            </a:r>
            <a:r>
              <a:rPr lang="mn-MN" sz="1600" dirty="0" smtClean="0">
                <a:solidFill>
                  <a:schemeClr val="bg1"/>
                </a:solidFill>
                <a:latin typeface="Arial" panose="020B0604020202020204" pitchFamily="34" charset="0"/>
                <a:cs typeface="Arial" panose="020B0604020202020204" pitchFamily="34" charset="0"/>
              </a:rPr>
              <a:t>6 </a:t>
            </a:r>
            <a:r>
              <a:rPr lang="mn-MN" sz="1600" dirty="0">
                <a:solidFill>
                  <a:schemeClr val="bg1"/>
                </a:solidFill>
                <a:latin typeface="Arial" panose="020B0604020202020204" pitchFamily="34" charset="0"/>
                <a:cs typeface="Arial" panose="020B0604020202020204" pitchFamily="34" charset="0"/>
              </a:rPr>
              <a:t>сарын байдлаар аж үйлдвэрийн салбарт </a:t>
            </a:r>
            <a:r>
              <a:rPr lang="mn-MN" sz="1600" dirty="0" smtClean="0">
                <a:solidFill>
                  <a:schemeClr val="bg1"/>
                </a:solidFill>
                <a:latin typeface="Arial" panose="020B0604020202020204" pitchFamily="34" charset="0"/>
                <a:cs typeface="Arial" panose="020B0604020202020204" pitchFamily="34" charset="0"/>
              </a:rPr>
              <a:t>214.1 </a:t>
            </a:r>
            <a:r>
              <a:rPr lang="mn-MN" sz="1600" dirty="0">
                <a:solidFill>
                  <a:schemeClr val="bg1"/>
                </a:solidFill>
                <a:latin typeface="Arial" panose="020B0604020202020204" pitchFamily="34" charset="0"/>
                <a:cs typeface="Arial" panose="020B0604020202020204" pitchFamily="34" charset="0"/>
              </a:rPr>
              <a:t>тэрбум төгрөгийн бүтээгдэхүүн үйлдвэрлэж, </a:t>
            </a:r>
            <a:r>
              <a:rPr lang="mn-MN" sz="1600" dirty="0" smtClean="0">
                <a:solidFill>
                  <a:schemeClr val="bg1"/>
                </a:solidFill>
                <a:latin typeface="Arial" panose="020B0604020202020204" pitchFamily="34" charset="0"/>
                <a:cs typeface="Arial" panose="020B0604020202020204" pitchFamily="34" charset="0"/>
              </a:rPr>
              <a:t>232.3 </a:t>
            </a:r>
            <a:r>
              <a:rPr lang="mn-MN" sz="1600" dirty="0">
                <a:solidFill>
                  <a:schemeClr val="bg1"/>
                </a:solidFill>
                <a:latin typeface="Arial" panose="020B0604020202020204" pitchFamily="34" charset="0"/>
                <a:cs typeface="Arial" panose="020B0604020202020204" pitchFamily="34" charset="0"/>
              </a:rPr>
              <a:t>тэрбум төгрөгийн борлуулалт хийгдсэн нь урьд оны мөн үеэс үйлдвэрлэлт </a:t>
            </a:r>
            <a:r>
              <a:rPr lang="mn-MN" sz="1600" dirty="0" smtClean="0">
                <a:solidFill>
                  <a:schemeClr val="bg1"/>
                </a:solidFill>
                <a:latin typeface="Arial" panose="020B0604020202020204" pitchFamily="34" charset="0"/>
                <a:cs typeface="Arial" panose="020B0604020202020204" pitchFamily="34" charset="0"/>
              </a:rPr>
              <a:t>50.8 </a:t>
            </a:r>
            <a:r>
              <a:rPr lang="en-US" sz="1600" dirty="0" smtClean="0">
                <a:solidFill>
                  <a:schemeClr val="bg1"/>
                </a:solidFill>
                <a:latin typeface="Arial" panose="020B0604020202020204" pitchFamily="34" charset="0"/>
                <a:cs typeface="Arial" panose="020B0604020202020204" pitchFamily="34" charset="0"/>
              </a:rPr>
              <a:t>(33</a:t>
            </a:r>
            <a:r>
              <a:rPr lang="mn-MN" sz="1600" dirty="0" smtClean="0">
                <a:solidFill>
                  <a:schemeClr val="bg1"/>
                </a:solidFill>
                <a:latin typeface="Arial" panose="020B0604020202020204" pitchFamily="34" charset="0"/>
                <a:cs typeface="Arial" panose="020B0604020202020204" pitchFamily="34" charset="0"/>
              </a:rPr>
              <a:t>.</a:t>
            </a:r>
            <a:r>
              <a:rPr lang="en-US" sz="1600" dirty="0" smtClean="0">
                <a:solidFill>
                  <a:schemeClr val="bg1"/>
                </a:solidFill>
                <a:latin typeface="Arial" panose="020B0604020202020204" pitchFamily="34" charset="0"/>
                <a:cs typeface="Arial" panose="020B0604020202020204" pitchFamily="34" charset="0"/>
              </a:rPr>
              <a:t>1%)</a:t>
            </a:r>
            <a:r>
              <a:rPr lang="mn-MN" sz="1600"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тэрбум төгрөгөөр,</a:t>
            </a:r>
            <a:r>
              <a:rPr lang="mn-MN" sz="1600" dirty="0" smtClean="0">
                <a:solidFill>
                  <a:schemeClr val="bg1"/>
                </a:solidFill>
                <a:latin typeface="Arial" panose="020B0604020202020204" pitchFamily="34" charset="0"/>
                <a:cs typeface="Arial" panose="020B0604020202020204" pitchFamily="34" charset="0"/>
              </a:rPr>
              <a:t> </a:t>
            </a:r>
            <a:r>
              <a:rPr lang="mn-MN" sz="1600" dirty="0">
                <a:solidFill>
                  <a:schemeClr val="bg1"/>
                </a:solidFill>
                <a:latin typeface="Arial" panose="020B0604020202020204" pitchFamily="34" charset="0"/>
                <a:cs typeface="Arial" panose="020B0604020202020204" pitchFamily="34" charset="0"/>
              </a:rPr>
              <a:t>борлуулалт </a:t>
            </a:r>
            <a:r>
              <a:rPr lang="mn-MN" sz="1600" dirty="0" smtClean="0">
                <a:solidFill>
                  <a:schemeClr val="bg1"/>
                </a:solidFill>
                <a:latin typeface="Arial" panose="020B0604020202020204" pitchFamily="34" charset="0"/>
                <a:cs typeface="Arial" panose="020B0604020202020204" pitchFamily="34" charset="0"/>
              </a:rPr>
              <a:t>66.9 </a:t>
            </a:r>
            <a:r>
              <a:rPr lang="en-US" sz="1600" dirty="0" smtClean="0">
                <a:solidFill>
                  <a:schemeClr val="bg1"/>
                </a:solidFill>
                <a:latin typeface="Arial" panose="020B0604020202020204" pitchFamily="34" charset="0"/>
                <a:cs typeface="Arial" panose="020B0604020202020204" pitchFamily="34" charset="0"/>
              </a:rPr>
              <a:t>(40</a:t>
            </a:r>
            <a:r>
              <a:rPr lang="mn-MN" sz="1600" dirty="0" smtClean="0">
                <a:solidFill>
                  <a:schemeClr val="bg1"/>
                </a:solidFill>
                <a:latin typeface="Arial" panose="020B0604020202020204" pitchFamily="34" charset="0"/>
                <a:cs typeface="Arial" panose="020B0604020202020204" pitchFamily="34" charset="0"/>
              </a:rPr>
              <a:t>.5</a:t>
            </a:r>
            <a:r>
              <a:rPr lang="en-US" sz="1600" dirty="0" smtClean="0">
                <a:solidFill>
                  <a:schemeClr val="bg1"/>
                </a:solidFill>
                <a:latin typeface="Arial" panose="020B0604020202020204" pitchFamily="34" charset="0"/>
                <a:cs typeface="Arial" panose="020B0604020202020204" pitchFamily="34" charset="0"/>
              </a:rPr>
              <a:t>%) </a:t>
            </a:r>
            <a:r>
              <a:rPr lang="mn-MN" sz="1600" dirty="0" smtClean="0">
                <a:solidFill>
                  <a:schemeClr val="bg1"/>
                </a:solidFill>
                <a:latin typeface="Arial" panose="020B0604020202020204" pitchFamily="34" charset="0"/>
                <a:cs typeface="Arial" panose="020B0604020202020204" pitchFamily="34" charset="0"/>
              </a:rPr>
              <a:t>тэрбум төгрөгөөр </a:t>
            </a:r>
            <a:r>
              <a:rPr lang="mn-MN" sz="1600" dirty="0">
                <a:solidFill>
                  <a:schemeClr val="bg1"/>
                </a:solidFill>
                <a:latin typeface="Arial" panose="020B0604020202020204" pitchFamily="34" charset="0"/>
                <a:cs typeface="Arial" panose="020B0604020202020204" pitchFamily="34" charset="0"/>
              </a:rPr>
              <a:t>өссөн байна. </a:t>
            </a:r>
            <a:endParaRPr lang="en-US" sz="1600" dirty="0">
              <a:solidFill>
                <a:schemeClr val="bg1"/>
              </a:solidFill>
              <a:latin typeface="Arial" panose="020B0604020202020204" pitchFamily="34" charset="0"/>
              <a:cs typeface="Arial" panose="020B0604020202020204" pitchFamily="34" charset="0"/>
            </a:endParaRPr>
          </a:p>
          <a:p>
            <a:pPr algn="just"/>
            <a:r>
              <a:rPr lang="mn-MN" sz="1600" dirty="0">
                <a:solidFill>
                  <a:schemeClr val="bg1"/>
                </a:solidFill>
                <a:latin typeface="Arial" panose="020B0604020202020204" pitchFamily="34" charset="0"/>
                <a:cs typeface="Arial" panose="020B0604020202020204" pitchFamily="34" charset="0"/>
              </a:rPr>
              <a:t>                Аж үйлдвэрийн нийт бүтээгдэхүүний </a:t>
            </a:r>
            <a:r>
              <a:rPr lang="mn-MN" sz="1600" dirty="0" smtClean="0">
                <a:solidFill>
                  <a:schemeClr val="bg1"/>
                </a:solidFill>
                <a:latin typeface="Arial" panose="020B0604020202020204" pitchFamily="34" charset="0"/>
                <a:cs typeface="Arial" panose="020B0604020202020204" pitchFamily="34" charset="0"/>
              </a:rPr>
              <a:t>129.3 </a:t>
            </a:r>
            <a:r>
              <a:rPr lang="en-US" sz="1600" dirty="0" smtClean="0">
                <a:solidFill>
                  <a:schemeClr val="bg1"/>
                </a:solidFill>
                <a:latin typeface="Arial" panose="020B0604020202020204" pitchFamily="34" charset="0"/>
                <a:cs typeface="Arial" panose="020B0604020202020204" pitchFamily="34" charset="0"/>
              </a:rPr>
              <a:t>(60.4%) </a:t>
            </a:r>
            <a:r>
              <a:rPr lang="mn-MN" sz="1600" dirty="0" smtClean="0">
                <a:solidFill>
                  <a:schemeClr val="bg1"/>
                </a:solidFill>
                <a:latin typeface="Arial" panose="020B0604020202020204" pitchFamily="34" charset="0"/>
                <a:cs typeface="Arial" panose="020B0604020202020204" pitchFamily="34" charset="0"/>
              </a:rPr>
              <a:t>тэрбум төгрөг нь уул </a:t>
            </a:r>
            <a:r>
              <a:rPr lang="mn-MN" sz="1600" dirty="0">
                <a:solidFill>
                  <a:schemeClr val="bg1"/>
                </a:solidFill>
                <a:latin typeface="Arial" panose="020B0604020202020204" pitchFamily="34" charset="0"/>
                <a:cs typeface="Arial" panose="020B0604020202020204" pitchFamily="34" charset="0"/>
              </a:rPr>
              <a:t>уурхайн салбарт, </a:t>
            </a:r>
            <a:r>
              <a:rPr lang="mn-MN" sz="1600" dirty="0" smtClean="0">
                <a:solidFill>
                  <a:schemeClr val="bg1"/>
                </a:solidFill>
                <a:latin typeface="Arial" panose="020B0604020202020204" pitchFamily="34" charset="0"/>
                <a:cs typeface="Arial" panose="020B0604020202020204" pitchFamily="34" charset="0"/>
              </a:rPr>
              <a:t>79.0 </a:t>
            </a:r>
            <a:r>
              <a:rPr lang="en-US" sz="1600" dirty="0" smtClean="0">
                <a:solidFill>
                  <a:schemeClr val="bg1"/>
                </a:solidFill>
                <a:latin typeface="Arial" panose="020B0604020202020204" pitchFamily="34" charset="0"/>
                <a:cs typeface="Arial" panose="020B0604020202020204" pitchFamily="34" charset="0"/>
              </a:rPr>
              <a:t>(36.9%)</a:t>
            </a:r>
            <a:r>
              <a:rPr lang="mn-MN" sz="1600" dirty="0" smtClean="0">
                <a:solidFill>
                  <a:schemeClr val="bg1"/>
                </a:solidFill>
                <a:latin typeface="Arial" panose="020B0604020202020204" pitchFamily="34" charset="0"/>
                <a:cs typeface="Arial" panose="020B0604020202020204" pitchFamily="34" charset="0"/>
              </a:rPr>
              <a:t> тэрбум төгрөг нь боловсруулах үйлдвэрийн салбарт, 5.8 </a:t>
            </a:r>
            <a:r>
              <a:rPr lang="en-US" sz="1600" dirty="0" smtClean="0">
                <a:solidFill>
                  <a:schemeClr val="bg1"/>
                </a:solidFill>
                <a:latin typeface="Arial" panose="020B0604020202020204" pitchFamily="34" charset="0"/>
                <a:cs typeface="Arial" panose="020B0604020202020204" pitchFamily="34" charset="0"/>
              </a:rPr>
              <a:t>(2.7%)</a:t>
            </a:r>
            <a:r>
              <a:rPr lang="mn-MN" sz="1600" dirty="0" smtClean="0">
                <a:solidFill>
                  <a:schemeClr val="bg1"/>
                </a:solidFill>
                <a:latin typeface="Arial" panose="020B0604020202020204" pitchFamily="34" charset="0"/>
                <a:cs typeface="Arial" panose="020B0604020202020204" pitchFamily="34" charset="0"/>
              </a:rPr>
              <a:t> тэрбум төгрөг нь цахилгаан, дулаан эрчим хүч үйлдвэрлэл, усан хангамжийн салбарт </a:t>
            </a:r>
            <a:r>
              <a:rPr lang="mn-MN" sz="1600" dirty="0">
                <a:solidFill>
                  <a:schemeClr val="bg1"/>
                </a:solidFill>
                <a:latin typeface="Arial" panose="020B0604020202020204" pitchFamily="34" charset="0"/>
                <a:cs typeface="Arial" panose="020B0604020202020204" pitchFamily="34" charset="0"/>
              </a:rPr>
              <a:t>бүтээгджээ. </a:t>
            </a:r>
            <a:endParaRPr lang="en-US" sz="1600" dirty="0">
              <a:solidFill>
                <a:schemeClr val="bg1"/>
              </a:solidFill>
              <a:latin typeface="Arial" panose="020B0604020202020204" pitchFamily="34" charset="0"/>
              <a:cs typeface="Arial" panose="020B0604020202020204" pitchFamily="34" charset="0"/>
            </a:endParaRPr>
          </a:p>
        </p:txBody>
      </p:sp>
      <p:graphicFrame>
        <p:nvGraphicFramePr>
          <p:cNvPr id="18" name="Chart 17"/>
          <p:cNvGraphicFramePr/>
          <p:nvPr>
            <p:extLst>
              <p:ext uri="{D42A27DB-BD31-4B8C-83A1-F6EECF244321}">
                <p14:modId xmlns:p14="http://schemas.microsoft.com/office/powerpoint/2010/main" val="39698253"/>
              </p:ext>
            </p:extLst>
          </p:nvPr>
        </p:nvGraphicFramePr>
        <p:xfrm>
          <a:off x="969378" y="3108079"/>
          <a:ext cx="10772680" cy="314757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504100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3003331" y="629875"/>
            <a:ext cx="6324600" cy="7890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mn-MN" sz="2400" smtClean="0">
                <a:solidFill>
                  <a:srgbClr val="0070C0"/>
                </a:solidFill>
                <a:effectLst>
                  <a:outerShdw blurRad="38100" dist="38100" dir="2700000" algn="tl">
                    <a:srgbClr val="000000">
                      <a:alpha val="43137"/>
                    </a:srgbClr>
                  </a:outerShdw>
                </a:effectLst>
                <a:latin typeface="Arial" pitchFamily="34" charset="0"/>
                <a:cs typeface="Arial" pitchFamily="34" charset="0"/>
              </a:rPr>
              <a:t>СТАТИСТИК МЭДЭЭЛЛИЙГ ХЭРХЭН АВАХ ВЭ?</a:t>
            </a:r>
            <a:endParaRPr lang="en-US" sz="2400"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Cloud 13"/>
          <p:cNvSpPr/>
          <p:nvPr/>
        </p:nvSpPr>
        <p:spPr>
          <a:xfrm>
            <a:off x="1443912" y="1482851"/>
            <a:ext cx="2819400" cy="9906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лавлах утас 1900-1212</a:t>
            </a:r>
            <a:endParaRPr lang="en-US" sz="1400" dirty="0">
              <a:solidFill>
                <a:srgbClr val="0070C0"/>
              </a:solidFill>
              <a:latin typeface="Arial" pitchFamily="34" charset="0"/>
              <a:cs typeface="Arial" pitchFamily="34" charset="0"/>
            </a:endParaRPr>
          </a:p>
        </p:txBody>
      </p:sp>
      <p:sp>
        <p:nvSpPr>
          <p:cNvPr id="17" name="Cloud 16"/>
          <p:cNvSpPr/>
          <p:nvPr/>
        </p:nvSpPr>
        <p:spPr>
          <a:xfrm>
            <a:off x="7609489" y="1482851"/>
            <a:ext cx="3200400" cy="11430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400" dirty="0">
                <a:solidFill>
                  <a:srgbClr val="0070C0"/>
                </a:solidFill>
                <a:latin typeface="Arial" pitchFamily="34" charset="0"/>
                <a:cs typeface="Arial" pitchFamily="34" charset="0"/>
              </a:rPr>
              <a:t>Статистик мэдээллийн нэгдсэн сан </a:t>
            </a:r>
            <a:r>
              <a:rPr lang="en-US" sz="1400" dirty="0">
                <a:solidFill>
                  <a:srgbClr val="0070C0"/>
                </a:solidFill>
                <a:latin typeface="Arial" pitchFamily="34" charset="0"/>
                <a:cs typeface="Arial" pitchFamily="34" charset="0"/>
              </a:rPr>
              <a:t>WWW.1212.mn</a:t>
            </a:r>
          </a:p>
        </p:txBody>
      </p:sp>
      <p:sp>
        <p:nvSpPr>
          <p:cNvPr id="18" name="Rectangle 17"/>
          <p:cNvSpPr/>
          <p:nvPr/>
        </p:nvSpPr>
        <p:spPr>
          <a:xfrm>
            <a:off x="4042285" y="2684885"/>
            <a:ext cx="4418582" cy="400110"/>
          </a:xfrm>
          <a:prstGeom prst="rect">
            <a:avLst/>
          </a:prstGeom>
        </p:spPr>
        <p:txBody>
          <a:bodyPr wrap="none">
            <a:spAutoFit/>
          </a:bodyPr>
          <a:lstStyle/>
          <a:p>
            <a:pPr algn="ctr"/>
            <a:r>
              <a:rPr lang="mn-MN" sz="2000" u="sng" dirty="0">
                <a:solidFill>
                  <a:srgbClr val="0070C0"/>
                </a:solidFill>
                <a:latin typeface="Arial" pitchFamily="34" charset="0"/>
                <a:cs typeface="Arial" pitchFamily="34" charset="0"/>
              </a:rPr>
              <a:t>Статистик мэдээллийн аппликейшн</a:t>
            </a:r>
            <a:endParaRPr lang="en-US" sz="2000" u="sng" dirty="0">
              <a:solidFill>
                <a:srgbClr val="0070C0"/>
              </a:solidFill>
              <a:latin typeface="Arial" pitchFamily="34" charset="0"/>
              <a:cs typeface="Arial" pitchFamily="34" charset="0"/>
            </a:endParaRPr>
          </a:p>
        </p:txBody>
      </p:sp>
      <p:pic>
        <p:nvPicPr>
          <p:cNvPr id="20" name="Picture 6"/>
          <p:cNvPicPr>
            <a:picLocks noChangeAspect="1" noChangeArrowheads="1"/>
          </p:cNvPicPr>
          <p:nvPr/>
        </p:nvPicPr>
        <p:blipFill>
          <a:blip r:embed="rId7" cstate="print"/>
          <a:srcRect/>
          <a:stretch>
            <a:fillRect/>
          </a:stretch>
        </p:blipFill>
        <p:spPr bwMode="auto">
          <a:xfrm>
            <a:off x="1552956" y="3952696"/>
            <a:ext cx="2667000" cy="704850"/>
          </a:xfrm>
          <a:prstGeom prst="rect">
            <a:avLst/>
          </a:prstGeom>
          <a:noFill/>
          <a:ln w="9525">
            <a:noFill/>
            <a:miter lim="800000"/>
            <a:headEnd/>
            <a:tailEnd/>
          </a:ln>
        </p:spPr>
      </p:pic>
      <p:sp>
        <p:nvSpPr>
          <p:cNvPr id="21" name="Cloud 20"/>
          <p:cNvSpPr/>
          <p:nvPr/>
        </p:nvSpPr>
        <p:spPr>
          <a:xfrm>
            <a:off x="5167850" y="3353578"/>
            <a:ext cx="2590800" cy="533400"/>
          </a:xfrm>
          <a:prstGeom prst="cloud">
            <a:avLst/>
          </a:prstGeom>
          <a:solidFill>
            <a:srgbClr val="0070C0"/>
          </a:solidFill>
        </p:spPr>
        <p:style>
          <a:lnRef idx="0">
            <a:schemeClr val="accent1"/>
          </a:lnRef>
          <a:fillRef idx="1003">
            <a:schemeClr val="dk2"/>
          </a:fillRef>
          <a:effectRef idx="3">
            <a:schemeClr val="accent1"/>
          </a:effectRef>
          <a:fontRef idx="minor">
            <a:schemeClr val="lt1"/>
          </a:fontRef>
        </p:style>
        <p:txBody>
          <a:bodyPr rtlCol="0" anchor="ctr"/>
          <a:lstStyle/>
          <a:p>
            <a:pPr algn="ctr"/>
            <a:r>
              <a:rPr lang="en-US" dirty="0"/>
              <a:t>Selenge.nso.mn</a:t>
            </a:r>
          </a:p>
        </p:txBody>
      </p:sp>
      <p:sp>
        <p:nvSpPr>
          <p:cNvPr id="22" name="Cloud 21"/>
          <p:cNvSpPr/>
          <p:nvPr/>
        </p:nvSpPr>
        <p:spPr>
          <a:xfrm>
            <a:off x="2274229" y="5036322"/>
            <a:ext cx="3095297" cy="905334"/>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lgn="ctr"/>
            <a:r>
              <a:rPr lang="mn-MN" sz="1050" dirty="0" smtClean="0">
                <a:solidFill>
                  <a:srgbClr val="0070C0"/>
                </a:solidFill>
                <a:latin typeface="Arial" pitchFamily="34" charset="0"/>
                <a:cs typeface="Arial" pitchFamily="34" charset="0"/>
              </a:rPr>
              <a:t>Олон улсын худалдааны төв, төрийн үйлчилгээний танхим</a:t>
            </a:r>
            <a:endParaRPr lang="en-US" sz="1050" dirty="0">
              <a:solidFill>
                <a:srgbClr val="0070C0"/>
              </a:solidFill>
              <a:latin typeface="Arial" pitchFamily="34" charset="0"/>
              <a:cs typeface="Arial" pitchFamily="34" charset="0"/>
            </a:endParaRPr>
          </a:p>
        </p:txBody>
      </p:sp>
      <p:sp>
        <p:nvSpPr>
          <p:cNvPr id="23" name="Cloud 22"/>
          <p:cNvSpPr/>
          <p:nvPr/>
        </p:nvSpPr>
        <p:spPr>
          <a:xfrm>
            <a:off x="8460867" y="3117905"/>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dirty="0">
                <a:solidFill>
                  <a:srgbClr val="0070C0"/>
                </a:solidFill>
                <a:latin typeface="Arial" pitchFamily="34" charset="0"/>
                <a:cs typeface="Arial" pitchFamily="34" charset="0"/>
              </a:rPr>
              <a:t>www.nso.mn </a:t>
            </a:r>
            <a:r>
              <a:rPr lang="mn-MN" sz="1050" dirty="0">
                <a:solidFill>
                  <a:srgbClr val="0070C0"/>
                </a:solidFill>
                <a:latin typeface="Arial" pitchFamily="34" charset="0"/>
                <a:cs typeface="Arial" pitchFamily="34" charset="0"/>
              </a:rPr>
              <a:t>сайтын Хэрэглэгчийн бүртгэл мэдээлэл авах</a:t>
            </a:r>
            <a:endParaRPr lang="en-US" sz="1050" dirty="0">
              <a:solidFill>
                <a:srgbClr val="0070C0"/>
              </a:solidFill>
              <a:latin typeface="Arial" pitchFamily="34" charset="0"/>
              <a:cs typeface="Arial" pitchFamily="34" charset="0"/>
            </a:endParaRPr>
          </a:p>
        </p:txBody>
      </p:sp>
      <p:sp>
        <p:nvSpPr>
          <p:cNvPr id="26" name="Cloud 25"/>
          <p:cNvSpPr/>
          <p:nvPr/>
        </p:nvSpPr>
        <p:spPr>
          <a:xfrm>
            <a:off x="1901112" y="3061220"/>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Сэлэнгэ Статистик</a:t>
            </a:r>
            <a:endParaRPr lang="en-US" sz="1050" dirty="0">
              <a:solidFill>
                <a:srgbClr val="0070C0"/>
              </a:solidFill>
              <a:latin typeface="Arial" pitchFamily="34" charset="0"/>
              <a:cs typeface="Arial" pitchFamily="34" charset="0"/>
            </a:endParaRP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959" y="3030001"/>
            <a:ext cx="630153" cy="630153"/>
          </a:xfrm>
          <a:prstGeom prst="rect">
            <a:avLst/>
          </a:prstGeom>
        </p:spPr>
      </p:pic>
      <p:pic>
        <p:nvPicPr>
          <p:cNvPr id="27" name="Picture 3"/>
          <p:cNvPicPr>
            <a:picLocks noChangeAspect="1" noChangeArrowheads="1"/>
          </p:cNvPicPr>
          <p:nvPr/>
        </p:nvPicPr>
        <p:blipFill>
          <a:blip r:embed="rId9" cstate="print"/>
          <a:srcRect/>
          <a:stretch>
            <a:fillRect/>
          </a:stretch>
        </p:blipFill>
        <p:spPr bwMode="auto">
          <a:xfrm>
            <a:off x="6450684" y="4172339"/>
            <a:ext cx="1676400" cy="1676400"/>
          </a:xfrm>
          <a:prstGeom prst="rect">
            <a:avLst/>
          </a:prstGeom>
          <a:noFill/>
          <a:ln w="9525">
            <a:noFill/>
            <a:miter lim="800000"/>
            <a:headEnd/>
            <a:tailEnd/>
          </a:ln>
        </p:spPr>
      </p:pic>
      <p:pic>
        <p:nvPicPr>
          <p:cNvPr id="28" name="Picture 4"/>
          <p:cNvPicPr>
            <a:picLocks noChangeAspect="1" noChangeArrowheads="1"/>
          </p:cNvPicPr>
          <p:nvPr/>
        </p:nvPicPr>
        <p:blipFill>
          <a:blip r:embed="rId10" cstate="print"/>
          <a:srcRect/>
          <a:stretch>
            <a:fillRect/>
          </a:stretch>
        </p:blipFill>
        <p:spPr bwMode="auto">
          <a:xfrm>
            <a:off x="8098180" y="4172339"/>
            <a:ext cx="1447800" cy="1733550"/>
          </a:xfrm>
          <a:prstGeom prst="rect">
            <a:avLst/>
          </a:prstGeom>
          <a:noFill/>
          <a:ln w="9525">
            <a:noFill/>
            <a:miter lim="800000"/>
            <a:headEnd/>
            <a:tailEnd/>
          </a:ln>
        </p:spPr>
      </p:pic>
      <p:sp>
        <p:nvSpPr>
          <p:cNvPr id="29" name="Cloud 28"/>
          <p:cNvSpPr/>
          <p:nvPr/>
        </p:nvSpPr>
        <p:spPr>
          <a:xfrm>
            <a:off x="9493898" y="5701489"/>
            <a:ext cx="2514600" cy="685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050" dirty="0" smtClean="0">
                <a:solidFill>
                  <a:srgbClr val="0070C0"/>
                </a:solidFill>
                <a:latin typeface="Arial" pitchFamily="34" charset="0"/>
                <a:cs typeface="Arial" pitchFamily="34" charset="0"/>
              </a:rPr>
              <a:t>Утас: 70362449</a:t>
            </a:r>
          </a:p>
          <a:p>
            <a:pPr algn="ctr"/>
            <a:r>
              <a:rPr lang="mn-MN" sz="1050" dirty="0" smtClean="0">
                <a:solidFill>
                  <a:srgbClr val="0070C0"/>
                </a:solidFill>
                <a:latin typeface="Arial" pitchFamily="34" charset="0"/>
                <a:cs typeface="Arial" pitchFamily="34" charset="0"/>
              </a:rPr>
              <a:t>           70362047</a:t>
            </a:r>
            <a:endParaRPr lang="en-US" sz="105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744141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25" name="Picture 24"/>
          <p:cNvPicPr>
            <a:picLocks noChangeAspect="1"/>
          </p:cNvPicPr>
          <p:nvPr/>
        </p:nvPicPr>
        <p:blipFill>
          <a:blip r:embed="rId8"/>
          <a:stretch>
            <a:fillRect/>
          </a:stretch>
        </p:blipFill>
        <p:spPr>
          <a:xfrm>
            <a:off x="1145333" y="1147524"/>
            <a:ext cx="10473611" cy="5281448"/>
          </a:xfrm>
          <a:prstGeom prst="rect">
            <a:avLst/>
          </a:prstGeom>
        </p:spPr>
      </p:pic>
      <p:pic>
        <p:nvPicPr>
          <p:cNvPr id="26" name="Picture 25"/>
          <p:cNvPicPr>
            <a:picLocks noChangeAspect="1"/>
          </p:cNvPicPr>
          <p:nvPr/>
        </p:nvPicPr>
        <p:blipFill>
          <a:blip r:embed="rId9"/>
          <a:stretch>
            <a:fillRect/>
          </a:stretch>
        </p:blipFill>
        <p:spPr>
          <a:xfrm>
            <a:off x="1259049" y="2311804"/>
            <a:ext cx="1023841" cy="690353"/>
          </a:xfrm>
          <a:prstGeom prst="rect">
            <a:avLst/>
          </a:prstGeom>
        </p:spPr>
      </p:pic>
      <p:pic>
        <p:nvPicPr>
          <p:cNvPr id="29" name="Picture 28"/>
          <p:cNvPicPr>
            <a:picLocks noChangeAspect="1"/>
          </p:cNvPicPr>
          <p:nvPr/>
        </p:nvPicPr>
        <p:blipFill>
          <a:blip r:embed="rId10"/>
          <a:stretch>
            <a:fillRect/>
          </a:stretch>
        </p:blipFill>
        <p:spPr>
          <a:xfrm>
            <a:off x="1350182" y="4501702"/>
            <a:ext cx="850900" cy="662473"/>
          </a:xfrm>
          <a:prstGeom prst="rect">
            <a:avLst/>
          </a:prstGeom>
        </p:spPr>
      </p:pic>
      <p:sp>
        <p:nvSpPr>
          <p:cNvPr id="31" name="Rectangle 30"/>
          <p:cNvSpPr/>
          <p:nvPr/>
        </p:nvSpPr>
        <p:spPr>
          <a:xfrm>
            <a:off x="2849017" y="2471257"/>
            <a:ext cx="8224794" cy="738664"/>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	2019 оны</a:t>
            </a:r>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эхний </a:t>
            </a:r>
            <a:r>
              <a:rPr lang="mn-MN" sz="1400" dirty="0" smtClean="0">
                <a:solidFill>
                  <a:schemeClr val="bg1"/>
                </a:solidFill>
                <a:latin typeface="Arial" panose="020B0604020202020204" pitchFamily="34" charset="0"/>
                <a:cs typeface="Arial" panose="020B0604020202020204" pitchFamily="34" charset="0"/>
              </a:rPr>
              <a:t>6  </a:t>
            </a:r>
            <a:r>
              <a:rPr lang="mn-MN" sz="1400" dirty="0" smtClean="0">
                <a:solidFill>
                  <a:schemeClr val="bg1"/>
                </a:solidFill>
                <a:latin typeface="Arial" panose="020B0604020202020204" pitchFamily="34" charset="0"/>
                <a:cs typeface="Arial" panose="020B0604020202020204" pitchFamily="34" charset="0"/>
              </a:rPr>
              <a:t>сарын байдлаар </a:t>
            </a:r>
            <a:r>
              <a:rPr lang="mn-MN" sz="1400" dirty="0">
                <a:solidFill>
                  <a:schemeClr val="bg1"/>
                </a:solidFill>
                <a:latin typeface="Arial" panose="020B0604020202020204" pitchFamily="34" charset="0"/>
                <a:cs typeface="Arial" panose="020B0604020202020204" pitchFamily="34" charset="0"/>
              </a:rPr>
              <a:t>аймгийн хэмжээгээр нийт </a:t>
            </a:r>
            <a:r>
              <a:rPr lang="mn-MN" sz="1400" dirty="0" smtClean="0">
                <a:solidFill>
                  <a:schemeClr val="bg1"/>
                </a:solidFill>
                <a:latin typeface="Arial" panose="020B0604020202020204" pitchFamily="34" charset="0"/>
                <a:cs typeface="Arial" panose="020B0604020202020204" pitchFamily="34" charset="0"/>
              </a:rPr>
              <a:t>891 </a:t>
            </a:r>
            <a:r>
              <a:rPr lang="mn-MN" sz="1400" dirty="0">
                <a:solidFill>
                  <a:schemeClr val="bg1"/>
                </a:solidFill>
                <a:latin typeface="Arial" panose="020B0604020202020204" pitchFamily="34" charset="0"/>
                <a:cs typeface="Arial" panose="020B0604020202020204" pitchFamily="34" charset="0"/>
              </a:rPr>
              <a:t>эх </a:t>
            </a:r>
            <a:r>
              <a:rPr lang="mn-MN" sz="1400" dirty="0" smtClean="0">
                <a:solidFill>
                  <a:schemeClr val="bg1"/>
                </a:solidFill>
                <a:latin typeface="Arial" panose="020B0604020202020204" pitchFamily="34" charset="0"/>
                <a:cs typeface="Arial" panose="020B0604020202020204" pitchFamily="34" charset="0"/>
              </a:rPr>
              <a:t>амаржиж, 896 төрүүлсэн нь </a:t>
            </a:r>
            <a:r>
              <a:rPr lang="mn-MN" sz="1400" dirty="0">
                <a:solidFill>
                  <a:schemeClr val="bg1"/>
                </a:solidFill>
                <a:latin typeface="Arial" panose="020B0604020202020204" pitchFamily="34" charset="0"/>
                <a:cs typeface="Arial" panose="020B0604020202020204" pitchFamily="34" charset="0"/>
              </a:rPr>
              <a:t>өнгөрсөн оны мөн </a:t>
            </a:r>
            <a:r>
              <a:rPr lang="mn-MN" sz="1400" dirty="0" smtClean="0">
                <a:solidFill>
                  <a:schemeClr val="bg1"/>
                </a:solidFill>
                <a:latin typeface="Arial" panose="020B0604020202020204" pitchFamily="34" charset="0"/>
                <a:cs typeface="Arial" panose="020B0604020202020204" pitchFamily="34" charset="0"/>
              </a:rPr>
              <a:t>үеэс амаржсан эх 30 </a:t>
            </a:r>
            <a:r>
              <a:rPr lang="en-US" sz="1400" dirty="0" smtClean="0">
                <a:solidFill>
                  <a:schemeClr val="bg1"/>
                </a:solidFill>
                <a:latin typeface="Arial" panose="020B0604020202020204" pitchFamily="34" charset="0"/>
                <a:cs typeface="Arial" panose="020B0604020202020204" pitchFamily="34" charset="0"/>
              </a:rPr>
              <a:t>(3</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5%) </a:t>
            </a:r>
            <a:r>
              <a:rPr lang="mn-MN" sz="1400" dirty="0" smtClean="0">
                <a:solidFill>
                  <a:schemeClr val="bg1"/>
                </a:solidFill>
                <a:latin typeface="Arial" panose="020B0604020202020204" pitchFamily="34" charset="0"/>
                <a:cs typeface="Arial" panose="020B0604020202020204" pitchFamily="34" charset="0"/>
              </a:rPr>
              <a:t>–аар, амьд төрсөн хүүхэд 35 </a:t>
            </a:r>
            <a:r>
              <a:rPr lang="en-US" sz="1400" dirty="0" smtClean="0">
                <a:solidFill>
                  <a:schemeClr val="bg1"/>
                </a:solidFill>
                <a:latin typeface="Arial" panose="020B0604020202020204" pitchFamily="34" charset="0"/>
                <a:cs typeface="Arial" panose="020B0604020202020204" pitchFamily="34" charset="0"/>
              </a:rPr>
              <a:t>(4.1%)-</a:t>
            </a:r>
            <a:r>
              <a:rPr lang="mn-MN" sz="1400" dirty="0" smtClean="0">
                <a:solidFill>
                  <a:schemeClr val="bg1"/>
                </a:solidFill>
                <a:latin typeface="Arial" panose="020B0604020202020204" pitchFamily="34" charset="0"/>
                <a:cs typeface="Arial" panose="020B0604020202020204" pitchFamily="34" charset="0"/>
              </a:rPr>
              <a:t>аар нэмэгдсэн </a:t>
            </a:r>
            <a:r>
              <a:rPr lang="mn-MN" sz="1400" dirty="0">
                <a:solidFill>
                  <a:schemeClr val="bg1"/>
                </a:solidFill>
                <a:latin typeface="Arial" panose="020B0604020202020204" pitchFamily="34" charset="0"/>
                <a:cs typeface="Arial" panose="020B0604020202020204" pitchFamily="34" charset="0"/>
              </a:rPr>
              <a:t>байна. </a:t>
            </a:r>
            <a:endParaRPr lang="en-US" sz="11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 name="TextBox 1"/>
          <p:cNvSpPr txBox="1"/>
          <p:nvPr/>
        </p:nvSpPr>
        <p:spPr>
          <a:xfrm>
            <a:off x="2849015" y="1363261"/>
            <a:ext cx="8455721" cy="830997"/>
          </a:xfrm>
          <a:prstGeom prst="rect">
            <a:avLst/>
          </a:prstGeom>
          <a:noFill/>
        </p:spPr>
        <p:txBody>
          <a:bodyPr wrap="square" rtlCol="0">
            <a:spAutoFit/>
          </a:bodyPr>
          <a:lstStyle/>
          <a:p>
            <a:pPr algn="just"/>
            <a:r>
              <a:rPr lang="en-US" sz="1200" dirty="0" smtClean="0">
                <a:solidFill>
                  <a:schemeClr val="bg1"/>
                </a:solidFill>
                <a:latin typeface="Arial" panose="020B0604020202020204" pitchFamily="34" charset="0"/>
                <a:cs typeface="Arial" panose="020B0604020202020204" pitchFamily="34" charset="0"/>
              </a:rPr>
              <a:t>	</a:t>
            </a:r>
            <a:r>
              <a:rPr lang="mn-MN" sz="1200" dirty="0" smtClean="0">
                <a:solidFill>
                  <a:schemeClr val="bg1"/>
                </a:solidFill>
                <a:latin typeface="Arial" panose="020B0604020202020204" pitchFamily="34" charset="0"/>
                <a:cs typeface="Arial" panose="020B0604020202020204" pitchFamily="34" charset="0"/>
              </a:rPr>
              <a:t>2019 </a:t>
            </a:r>
            <a:r>
              <a:rPr lang="mn-MN" sz="1200" dirty="0">
                <a:solidFill>
                  <a:schemeClr val="bg1"/>
                </a:solidFill>
                <a:latin typeface="Arial" panose="020B0604020202020204" pitchFamily="34" charset="0"/>
                <a:cs typeface="Arial" panose="020B0604020202020204" pitchFamily="34" charset="0"/>
              </a:rPr>
              <a:t>оны эхний </a:t>
            </a:r>
            <a:r>
              <a:rPr lang="en-US" sz="1200" dirty="0" smtClean="0">
                <a:solidFill>
                  <a:schemeClr val="bg1"/>
                </a:solidFill>
                <a:latin typeface="Arial" panose="020B0604020202020204" pitchFamily="34" charset="0"/>
                <a:cs typeface="Arial" panose="020B0604020202020204" pitchFamily="34" charset="0"/>
              </a:rPr>
              <a:t>6</a:t>
            </a:r>
            <a:r>
              <a:rPr lang="mn-MN" sz="1200" dirty="0" smtClean="0">
                <a:solidFill>
                  <a:schemeClr val="bg1"/>
                </a:solidFill>
                <a:latin typeface="Arial" panose="020B0604020202020204" pitchFamily="34" charset="0"/>
                <a:cs typeface="Arial" panose="020B0604020202020204" pitchFamily="34" charset="0"/>
              </a:rPr>
              <a:t> </a:t>
            </a:r>
            <a:r>
              <a:rPr lang="mn-MN" sz="1200" dirty="0">
                <a:solidFill>
                  <a:schemeClr val="bg1"/>
                </a:solidFill>
                <a:latin typeface="Arial" panose="020B0604020202020204" pitchFamily="34" charset="0"/>
                <a:cs typeface="Arial" panose="020B0604020202020204" pitchFamily="34" charset="0"/>
              </a:rPr>
              <a:t>сарын байдлаар манай аймагт бусад аймаг хотоос бүгд </a:t>
            </a:r>
            <a:r>
              <a:rPr lang="en-US" sz="1200" dirty="0" smtClean="0">
                <a:solidFill>
                  <a:schemeClr val="bg1"/>
                </a:solidFill>
                <a:latin typeface="Arial" panose="020B0604020202020204" pitchFamily="34" charset="0"/>
                <a:cs typeface="Arial" panose="020B0604020202020204" pitchFamily="34" charset="0"/>
              </a:rPr>
              <a:t>1 659</a:t>
            </a:r>
            <a:r>
              <a:rPr lang="mn-MN" sz="1200" dirty="0" smtClean="0">
                <a:solidFill>
                  <a:schemeClr val="bg1"/>
                </a:solidFill>
                <a:latin typeface="Arial" panose="020B0604020202020204" pitchFamily="34" charset="0"/>
                <a:cs typeface="Arial" panose="020B0604020202020204" pitchFamily="34" charset="0"/>
              </a:rPr>
              <a:t> </a:t>
            </a:r>
            <a:r>
              <a:rPr lang="mn-MN" sz="1200" dirty="0">
                <a:solidFill>
                  <a:schemeClr val="bg1"/>
                </a:solidFill>
                <a:latin typeface="Arial" panose="020B0604020202020204" pitchFamily="34" charset="0"/>
                <a:cs typeface="Arial" panose="020B0604020202020204" pitchFamily="34" charset="0"/>
              </a:rPr>
              <a:t>хүн шилжин ирсэн нь өмнөх оны мөн үеэс </a:t>
            </a:r>
            <a:r>
              <a:rPr lang="en-US" sz="1200" dirty="0" smtClean="0">
                <a:solidFill>
                  <a:schemeClr val="bg1"/>
                </a:solidFill>
                <a:latin typeface="Arial" panose="020B0604020202020204" pitchFamily="34" charset="0"/>
                <a:cs typeface="Arial" panose="020B0604020202020204" pitchFamily="34" charset="0"/>
              </a:rPr>
              <a:t>203 (13</a:t>
            </a:r>
            <a:r>
              <a:rPr lang="mn-MN" sz="1200" dirty="0" smtClean="0">
                <a:solidFill>
                  <a:schemeClr val="bg1"/>
                </a:solidFill>
                <a:latin typeface="Arial" panose="020B0604020202020204" pitchFamily="34" charset="0"/>
                <a:cs typeface="Arial" panose="020B0604020202020204" pitchFamily="34" charset="0"/>
              </a:rPr>
              <a:t>.</a:t>
            </a:r>
            <a:r>
              <a:rPr lang="en-US" sz="1200" dirty="0" smtClean="0">
                <a:solidFill>
                  <a:schemeClr val="bg1"/>
                </a:solidFill>
                <a:latin typeface="Arial" panose="020B0604020202020204" pitchFamily="34" charset="0"/>
                <a:cs typeface="Arial" panose="020B0604020202020204" pitchFamily="34" charset="0"/>
              </a:rPr>
              <a:t>9%)</a:t>
            </a:r>
            <a:r>
              <a:rPr lang="mn-MN" sz="1200" dirty="0" smtClean="0">
                <a:solidFill>
                  <a:schemeClr val="bg1"/>
                </a:solidFill>
                <a:latin typeface="Arial" panose="020B0604020202020204" pitchFamily="34" charset="0"/>
                <a:cs typeface="Arial" panose="020B0604020202020204" pitchFamily="34" charset="0"/>
              </a:rPr>
              <a:t> хүнээр </a:t>
            </a:r>
            <a:r>
              <a:rPr lang="mn-MN" sz="1200" dirty="0">
                <a:solidFill>
                  <a:schemeClr val="bg1"/>
                </a:solidFill>
                <a:latin typeface="Arial" panose="020B0604020202020204" pitchFamily="34" charset="0"/>
                <a:cs typeface="Arial" panose="020B0604020202020204" pitchFamily="34" charset="0"/>
              </a:rPr>
              <a:t>буурсан үзүүлэлттэй байна. Нийт шилжин ирэгсдийн </a:t>
            </a:r>
            <a:r>
              <a:rPr lang="mn-MN" sz="1200" dirty="0" smtClean="0">
                <a:solidFill>
                  <a:schemeClr val="bg1"/>
                </a:solidFill>
                <a:latin typeface="Arial" panose="020B0604020202020204" pitchFamily="34" charset="0"/>
                <a:cs typeface="Arial" panose="020B0604020202020204" pitchFamily="34" charset="0"/>
              </a:rPr>
              <a:t>838 </a:t>
            </a:r>
            <a:r>
              <a:rPr lang="en-US" sz="1200" dirty="0" smtClean="0">
                <a:solidFill>
                  <a:schemeClr val="bg1"/>
                </a:solidFill>
                <a:latin typeface="Arial" panose="020B0604020202020204" pitchFamily="34" charset="0"/>
                <a:cs typeface="Arial" panose="020B0604020202020204" pitchFamily="34" charset="0"/>
              </a:rPr>
              <a:t>(49</a:t>
            </a:r>
            <a:r>
              <a:rPr lang="mn-MN" sz="1200" dirty="0" smtClean="0">
                <a:solidFill>
                  <a:schemeClr val="bg1"/>
                </a:solidFill>
                <a:latin typeface="Arial" panose="020B0604020202020204" pitchFamily="34" charset="0"/>
                <a:cs typeface="Arial" panose="020B0604020202020204" pitchFamily="34" charset="0"/>
              </a:rPr>
              <a:t>.</a:t>
            </a:r>
            <a:r>
              <a:rPr lang="en-US" sz="1200" dirty="0" smtClean="0">
                <a:solidFill>
                  <a:schemeClr val="bg1"/>
                </a:solidFill>
                <a:latin typeface="Arial" panose="020B0604020202020204" pitchFamily="34" charset="0"/>
                <a:cs typeface="Arial" panose="020B0604020202020204" pitchFamily="34" charset="0"/>
              </a:rPr>
              <a:t>5%)</a:t>
            </a:r>
            <a:r>
              <a:rPr lang="mn-MN" sz="1200" dirty="0" smtClean="0">
                <a:solidFill>
                  <a:schemeClr val="bg1"/>
                </a:solidFill>
                <a:latin typeface="Arial" panose="020B0604020202020204" pitchFamily="34" charset="0"/>
                <a:cs typeface="Arial" panose="020B0604020202020204" pitchFamily="34" charset="0"/>
              </a:rPr>
              <a:t> нь </a:t>
            </a:r>
            <a:r>
              <a:rPr lang="mn-MN" sz="1200" dirty="0">
                <a:solidFill>
                  <a:schemeClr val="bg1"/>
                </a:solidFill>
                <a:latin typeface="Arial" panose="020B0604020202020204" pitchFamily="34" charset="0"/>
                <a:cs typeface="Arial" panose="020B0604020202020204" pitchFamily="34" charset="0"/>
              </a:rPr>
              <a:t>эрэгтэйчүүд, </a:t>
            </a:r>
            <a:r>
              <a:rPr lang="en-US" sz="1200" dirty="0" smtClean="0">
                <a:solidFill>
                  <a:schemeClr val="bg1"/>
                </a:solidFill>
                <a:latin typeface="Arial" panose="020B0604020202020204" pitchFamily="34" charset="0"/>
                <a:cs typeface="Arial" panose="020B0604020202020204" pitchFamily="34" charset="0"/>
              </a:rPr>
              <a:t>821 (</a:t>
            </a:r>
            <a:r>
              <a:rPr lang="mn-MN" sz="1200" dirty="0" smtClean="0">
                <a:solidFill>
                  <a:schemeClr val="bg1"/>
                </a:solidFill>
                <a:latin typeface="Arial" panose="020B0604020202020204" pitchFamily="34" charset="0"/>
                <a:cs typeface="Arial" panose="020B0604020202020204" pitchFamily="34" charset="0"/>
              </a:rPr>
              <a:t>49.</a:t>
            </a:r>
            <a:r>
              <a:rPr lang="en-US" sz="1200" dirty="0" smtClean="0">
                <a:solidFill>
                  <a:schemeClr val="bg1"/>
                </a:solidFill>
                <a:latin typeface="Arial" panose="020B0604020202020204" pitchFamily="34" charset="0"/>
                <a:cs typeface="Arial" panose="020B0604020202020204" pitchFamily="34" charset="0"/>
              </a:rPr>
              <a:t>5%)</a:t>
            </a:r>
            <a:r>
              <a:rPr lang="mn-MN" sz="1200" dirty="0" smtClean="0">
                <a:solidFill>
                  <a:schemeClr val="bg1"/>
                </a:solidFill>
                <a:latin typeface="Arial" panose="020B0604020202020204" pitchFamily="34" charset="0"/>
                <a:cs typeface="Arial" panose="020B0604020202020204" pitchFamily="34" charset="0"/>
              </a:rPr>
              <a:t> </a:t>
            </a:r>
            <a:r>
              <a:rPr lang="mn-MN" sz="1200" dirty="0" smtClean="0">
                <a:solidFill>
                  <a:schemeClr val="bg1"/>
                </a:solidFill>
                <a:latin typeface="Arial" panose="020B0604020202020204" pitchFamily="34" charset="0"/>
                <a:cs typeface="Arial" panose="020B0604020202020204" pitchFamily="34" charset="0"/>
              </a:rPr>
              <a:t>нь</a:t>
            </a:r>
            <a:r>
              <a:rPr lang="mn-MN" sz="1200" dirty="0" smtClean="0">
                <a:solidFill>
                  <a:schemeClr val="bg1"/>
                </a:solidFill>
                <a:latin typeface="Arial" panose="020B0604020202020204" pitchFamily="34" charset="0"/>
                <a:cs typeface="Arial" panose="020B0604020202020204" pitchFamily="34" charset="0"/>
              </a:rPr>
              <a:t> </a:t>
            </a:r>
            <a:r>
              <a:rPr lang="mn-MN" sz="1200" dirty="0">
                <a:solidFill>
                  <a:schemeClr val="bg1"/>
                </a:solidFill>
                <a:latin typeface="Arial" panose="020B0604020202020204" pitchFamily="34" charset="0"/>
                <a:cs typeface="Arial" panose="020B0604020202020204" pitchFamily="34" charset="0"/>
              </a:rPr>
              <a:t>эмэгтэйчүүд байгаа нь өмнөх оны мөн үеэс эрэгтэйчүүд </a:t>
            </a:r>
            <a:r>
              <a:rPr lang="mn-MN" sz="1200" dirty="0" smtClean="0">
                <a:solidFill>
                  <a:schemeClr val="bg1"/>
                </a:solidFill>
                <a:latin typeface="Arial" panose="020B0604020202020204" pitchFamily="34" charset="0"/>
                <a:cs typeface="Arial" panose="020B0604020202020204" pitchFamily="34" charset="0"/>
              </a:rPr>
              <a:t>139 </a:t>
            </a:r>
            <a:r>
              <a:rPr lang="en-US" sz="1200" dirty="0" smtClean="0">
                <a:solidFill>
                  <a:schemeClr val="bg1"/>
                </a:solidFill>
                <a:latin typeface="Arial" panose="020B0604020202020204" pitchFamily="34" charset="0"/>
                <a:cs typeface="Arial" panose="020B0604020202020204" pitchFamily="34" charset="0"/>
              </a:rPr>
              <a:t>(19</a:t>
            </a:r>
            <a:r>
              <a:rPr lang="mn-MN" sz="1200" dirty="0" smtClean="0">
                <a:solidFill>
                  <a:schemeClr val="bg1"/>
                </a:solidFill>
                <a:latin typeface="Arial" panose="020B0604020202020204" pitchFamily="34" charset="0"/>
                <a:cs typeface="Arial" panose="020B0604020202020204" pitchFamily="34" charset="0"/>
              </a:rPr>
              <a:t>.</a:t>
            </a:r>
            <a:r>
              <a:rPr lang="en-US" sz="1200" dirty="0" smtClean="0">
                <a:solidFill>
                  <a:schemeClr val="bg1"/>
                </a:solidFill>
                <a:latin typeface="Arial" panose="020B0604020202020204" pitchFamily="34" charset="0"/>
                <a:cs typeface="Arial" panose="020B0604020202020204" pitchFamily="34" charset="0"/>
              </a:rPr>
              <a:t>9%)</a:t>
            </a:r>
            <a:r>
              <a:rPr lang="mn-MN" sz="1200" dirty="0" smtClean="0">
                <a:solidFill>
                  <a:schemeClr val="bg1"/>
                </a:solidFill>
                <a:latin typeface="Arial" panose="020B0604020202020204" pitchFamily="34" charset="0"/>
                <a:cs typeface="Arial" panose="020B0604020202020204" pitchFamily="34" charset="0"/>
              </a:rPr>
              <a:t> хүнээр, </a:t>
            </a:r>
            <a:r>
              <a:rPr lang="mn-MN" sz="1200" dirty="0" smtClean="0">
                <a:solidFill>
                  <a:schemeClr val="bg1"/>
                </a:solidFill>
                <a:latin typeface="Arial" panose="020B0604020202020204" pitchFamily="34" charset="0"/>
                <a:cs typeface="Arial" panose="020B0604020202020204" pitchFamily="34" charset="0"/>
              </a:rPr>
              <a:t>эмэгтэйчүүд </a:t>
            </a:r>
            <a:r>
              <a:rPr lang="mn-MN" sz="1200" dirty="0" smtClean="0">
                <a:solidFill>
                  <a:schemeClr val="bg1"/>
                </a:solidFill>
                <a:latin typeface="Arial" panose="020B0604020202020204" pitchFamily="34" charset="0"/>
                <a:cs typeface="Arial" panose="020B0604020202020204" pitchFamily="34" charset="0"/>
              </a:rPr>
              <a:t>64 </a:t>
            </a:r>
            <a:r>
              <a:rPr lang="en-US" sz="1200" dirty="0" smtClean="0">
                <a:solidFill>
                  <a:schemeClr val="bg1"/>
                </a:solidFill>
                <a:latin typeface="Arial" panose="020B0604020202020204" pitchFamily="34" charset="0"/>
                <a:cs typeface="Arial" panose="020B0604020202020204" pitchFamily="34" charset="0"/>
              </a:rPr>
              <a:t>(8.5%) </a:t>
            </a:r>
            <a:r>
              <a:rPr lang="mn-MN" sz="1200" dirty="0" smtClean="0">
                <a:solidFill>
                  <a:schemeClr val="bg1"/>
                </a:solidFill>
                <a:latin typeface="Arial" panose="020B0604020202020204" pitchFamily="34" charset="0"/>
                <a:cs typeface="Arial" panose="020B0604020202020204" pitchFamily="34" charset="0"/>
              </a:rPr>
              <a:t>хүнээр өссөн </a:t>
            </a:r>
            <a:r>
              <a:rPr lang="mn-MN" sz="1200" dirty="0">
                <a:solidFill>
                  <a:schemeClr val="bg1"/>
                </a:solidFill>
                <a:latin typeface="Arial" panose="020B0604020202020204" pitchFamily="34" charset="0"/>
                <a:cs typeface="Arial" panose="020B0604020202020204" pitchFamily="34" charset="0"/>
              </a:rPr>
              <a:t>байна.</a:t>
            </a:r>
          </a:p>
        </p:txBody>
      </p:sp>
      <p:sp>
        <p:nvSpPr>
          <p:cNvPr id="7" name="TextBox 6"/>
          <p:cNvSpPr txBox="1"/>
          <p:nvPr/>
        </p:nvSpPr>
        <p:spPr>
          <a:xfrm>
            <a:off x="2702802" y="3476624"/>
            <a:ext cx="8790921" cy="646331"/>
          </a:xfrm>
          <a:prstGeom prst="rect">
            <a:avLst/>
          </a:prstGeom>
          <a:noFill/>
        </p:spPr>
        <p:txBody>
          <a:bodyPr wrap="square" rtlCol="0">
            <a:spAutoFit/>
          </a:bodyPr>
          <a:lstStyle/>
          <a:p>
            <a:pPr algn="just"/>
            <a:r>
              <a:rPr lang="mn-MN" sz="1200" dirty="0" smtClean="0">
                <a:solidFill>
                  <a:schemeClr val="bg1"/>
                </a:solidFill>
                <a:latin typeface="Arial" panose="020B0604020202020204" pitchFamily="34" charset="0"/>
                <a:cs typeface="Arial" panose="020B0604020202020204" pitchFamily="34" charset="0"/>
              </a:rPr>
              <a:t>	Нас </a:t>
            </a:r>
            <a:r>
              <a:rPr lang="mn-MN" sz="1200" dirty="0">
                <a:solidFill>
                  <a:schemeClr val="bg1"/>
                </a:solidFill>
                <a:latin typeface="Arial" panose="020B0604020202020204" pitchFamily="34" charset="0"/>
                <a:cs typeface="Arial" panose="020B0604020202020204" pitchFamily="34" charset="0"/>
              </a:rPr>
              <a:t>барсан хүний тоо </a:t>
            </a:r>
            <a:r>
              <a:rPr lang="mn-MN" sz="1200" dirty="0" smtClean="0">
                <a:solidFill>
                  <a:schemeClr val="bg1"/>
                </a:solidFill>
                <a:latin typeface="Arial" panose="020B0604020202020204" pitchFamily="34" charset="0"/>
                <a:cs typeface="Arial" panose="020B0604020202020204" pitchFamily="34" charset="0"/>
              </a:rPr>
              <a:t>236 </a:t>
            </a:r>
            <a:r>
              <a:rPr lang="mn-MN" sz="1200" dirty="0">
                <a:solidFill>
                  <a:schemeClr val="bg1"/>
                </a:solidFill>
                <a:latin typeface="Arial" panose="020B0604020202020204" pitchFamily="34" charset="0"/>
                <a:cs typeface="Arial" panose="020B0604020202020204" pitchFamily="34" charset="0"/>
              </a:rPr>
              <a:t>байгаа нь өнгөрсөн оны мөн үеэс </a:t>
            </a:r>
            <a:r>
              <a:rPr lang="mn-MN" sz="1200" dirty="0" smtClean="0">
                <a:solidFill>
                  <a:schemeClr val="bg1"/>
                </a:solidFill>
                <a:latin typeface="Arial" panose="020B0604020202020204" pitchFamily="34" charset="0"/>
                <a:cs typeface="Arial" panose="020B0604020202020204" pitchFamily="34" charset="0"/>
              </a:rPr>
              <a:t>14 </a:t>
            </a:r>
            <a:r>
              <a:rPr lang="en-US" sz="1200" dirty="0" smtClean="0">
                <a:solidFill>
                  <a:schemeClr val="bg1"/>
                </a:solidFill>
                <a:latin typeface="Arial" panose="020B0604020202020204" pitchFamily="34" charset="0"/>
                <a:cs typeface="Arial" panose="020B0604020202020204" pitchFamily="34" charset="0"/>
              </a:rPr>
              <a:t>(5.6%)</a:t>
            </a:r>
            <a:r>
              <a:rPr lang="mn-MN" sz="1200" dirty="0" smtClean="0">
                <a:solidFill>
                  <a:schemeClr val="bg1"/>
                </a:solidFill>
                <a:latin typeface="Arial" panose="020B0604020202020204" pitchFamily="34" charset="0"/>
                <a:cs typeface="Arial" panose="020B0604020202020204" pitchFamily="34" charset="0"/>
              </a:rPr>
              <a:t> </a:t>
            </a:r>
            <a:r>
              <a:rPr lang="mn-MN" sz="1200" dirty="0">
                <a:solidFill>
                  <a:schemeClr val="bg1"/>
                </a:solidFill>
                <a:latin typeface="Arial" panose="020B0604020202020204" pitchFamily="34" charset="0"/>
                <a:cs typeface="Arial" panose="020B0604020202020204" pitchFamily="34" charset="0"/>
              </a:rPr>
              <a:t>хүнээр </a:t>
            </a:r>
            <a:r>
              <a:rPr lang="mn-MN" sz="1200" dirty="0" smtClean="0">
                <a:solidFill>
                  <a:schemeClr val="bg1"/>
                </a:solidFill>
                <a:latin typeface="Arial" panose="020B0604020202020204" pitchFamily="34" charset="0"/>
                <a:cs typeface="Arial" panose="020B0604020202020204" pitchFamily="34" charset="0"/>
              </a:rPr>
              <a:t>буурсан </a:t>
            </a:r>
            <a:r>
              <a:rPr lang="mn-MN" sz="1200" dirty="0">
                <a:solidFill>
                  <a:schemeClr val="bg1"/>
                </a:solidFill>
                <a:latin typeface="Arial" panose="020B0604020202020204" pitchFamily="34" charset="0"/>
                <a:cs typeface="Arial" panose="020B0604020202020204" pitchFamily="34" charset="0"/>
              </a:rPr>
              <a:t>байна.  0-1 насны хүртэлх хүүхдийн эндэгдэл </a:t>
            </a:r>
            <a:r>
              <a:rPr lang="mn-MN" sz="1200" dirty="0" smtClean="0">
                <a:solidFill>
                  <a:schemeClr val="bg1"/>
                </a:solidFill>
                <a:latin typeface="Arial" panose="020B0604020202020204" pitchFamily="34" charset="0"/>
                <a:cs typeface="Arial" panose="020B0604020202020204" pitchFamily="34" charset="0"/>
              </a:rPr>
              <a:t>4, </a:t>
            </a:r>
            <a:r>
              <a:rPr lang="mn-MN" sz="1200" dirty="0">
                <a:solidFill>
                  <a:schemeClr val="bg1"/>
                </a:solidFill>
                <a:latin typeface="Arial" panose="020B0604020202020204" pitchFamily="34" charset="0"/>
                <a:cs typeface="Arial" panose="020B0604020202020204" pitchFamily="34" charset="0"/>
              </a:rPr>
              <a:t>1-5 насны хүүхдийн эндэгдэл </a:t>
            </a:r>
            <a:r>
              <a:rPr lang="mn-MN" sz="1200" dirty="0" smtClean="0">
                <a:solidFill>
                  <a:schemeClr val="bg1"/>
                </a:solidFill>
                <a:latin typeface="Arial" panose="020B0604020202020204" pitchFamily="34" charset="0"/>
                <a:cs typeface="Arial" panose="020B0604020202020204" pitchFamily="34" charset="0"/>
              </a:rPr>
              <a:t>4 </a:t>
            </a:r>
            <a:r>
              <a:rPr lang="mn-MN" sz="1200" dirty="0">
                <a:solidFill>
                  <a:schemeClr val="bg1"/>
                </a:solidFill>
                <a:latin typeface="Arial" panose="020B0604020202020204" pitchFamily="34" charset="0"/>
                <a:cs typeface="Arial" panose="020B0604020202020204" pitchFamily="34" charset="0"/>
              </a:rPr>
              <a:t>тохиолдол тус тус бүртгэгдсэн байна. Нийт нас баралтын шалтгааны </a:t>
            </a:r>
            <a:r>
              <a:rPr lang="mn-MN" sz="1200" dirty="0" smtClean="0">
                <a:solidFill>
                  <a:schemeClr val="bg1"/>
                </a:solidFill>
                <a:latin typeface="Arial" panose="020B0604020202020204" pitchFamily="34" charset="0"/>
                <a:cs typeface="Arial" panose="020B0604020202020204" pitchFamily="34" charset="0"/>
              </a:rPr>
              <a:t>12.7 </a:t>
            </a:r>
            <a:r>
              <a:rPr lang="mn-MN" sz="1200" dirty="0">
                <a:solidFill>
                  <a:schemeClr val="bg1"/>
                </a:solidFill>
                <a:latin typeface="Arial" panose="020B0604020202020204" pitchFamily="34" charset="0"/>
                <a:cs typeface="Arial" panose="020B0604020202020204" pitchFamily="34" charset="0"/>
              </a:rPr>
              <a:t>хувь нь осол гэмтлийн, </a:t>
            </a:r>
            <a:r>
              <a:rPr lang="mn-MN" sz="1200" dirty="0" smtClean="0">
                <a:solidFill>
                  <a:schemeClr val="bg1"/>
                </a:solidFill>
                <a:latin typeface="Arial" panose="020B0604020202020204" pitchFamily="34" charset="0"/>
                <a:cs typeface="Arial" panose="020B0604020202020204" pitchFamily="34" charset="0"/>
              </a:rPr>
              <a:t>22.5 </a:t>
            </a:r>
            <a:r>
              <a:rPr lang="mn-MN" sz="1200" dirty="0">
                <a:solidFill>
                  <a:schemeClr val="bg1"/>
                </a:solidFill>
                <a:latin typeface="Arial" panose="020B0604020202020204" pitchFamily="34" charset="0"/>
                <a:cs typeface="Arial" panose="020B0604020202020204" pitchFamily="34" charset="0"/>
              </a:rPr>
              <a:t>хувь нь хорт хавдрын өвчний шалтгаантай байна</a:t>
            </a:r>
            <a:r>
              <a:rPr lang="mn-MN" sz="1200" dirty="0"/>
              <a:t>.</a:t>
            </a:r>
            <a:endParaRPr lang="en-US" sz="115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06562" y="3376838"/>
            <a:ext cx="976328" cy="706431"/>
          </a:xfrm>
          <a:prstGeom prst="rect">
            <a:avLst/>
          </a:prstGeom>
        </p:spPr>
      </p:pic>
      <p:sp>
        <p:nvSpPr>
          <p:cNvPr id="9" name="TextBox 8"/>
          <p:cNvSpPr txBox="1"/>
          <p:nvPr/>
        </p:nvSpPr>
        <p:spPr>
          <a:xfrm>
            <a:off x="2849016" y="4418189"/>
            <a:ext cx="8455721" cy="738664"/>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	Халдварт </a:t>
            </a:r>
            <a:r>
              <a:rPr lang="mn-MN" sz="1400" dirty="0">
                <a:solidFill>
                  <a:schemeClr val="bg1"/>
                </a:solidFill>
                <a:latin typeface="Arial" panose="020B0604020202020204" pitchFamily="34" charset="0"/>
                <a:cs typeface="Arial" panose="020B0604020202020204" pitchFamily="34" charset="0"/>
              </a:rPr>
              <a:t>өвчнөөр </a:t>
            </a:r>
            <a:r>
              <a:rPr lang="mn-MN" sz="1400" dirty="0" smtClean="0">
                <a:solidFill>
                  <a:schemeClr val="bg1"/>
                </a:solidFill>
                <a:latin typeface="Arial" panose="020B0604020202020204" pitchFamily="34" charset="0"/>
                <a:cs typeface="Arial" panose="020B0604020202020204" pitchFamily="34" charset="0"/>
              </a:rPr>
              <a:t>362 </a:t>
            </a:r>
            <a:r>
              <a:rPr lang="mn-MN" sz="1400" dirty="0">
                <a:solidFill>
                  <a:schemeClr val="bg1"/>
                </a:solidFill>
                <a:latin typeface="Arial" panose="020B0604020202020204" pitchFamily="34" charset="0"/>
                <a:cs typeface="Arial" panose="020B0604020202020204" pitchFamily="34" charset="0"/>
              </a:rPr>
              <a:t>хүн өвчилж бүртгэгдсэн нь урьд оны мөн үеэс </a:t>
            </a:r>
            <a:r>
              <a:rPr lang="mn-MN" sz="1400" dirty="0" smtClean="0">
                <a:solidFill>
                  <a:schemeClr val="bg1"/>
                </a:solidFill>
                <a:latin typeface="Arial" panose="020B0604020202020204" pitchFamily="34" charset="0"/>
                <a:cs typeface="Arial" panose="020B0604020202020204" pitchFamily="34" charset="0"/>
              </a:rPr>
              <a:t>133 </a:t>
            </a:r>
            <a:r>
              <a:rPr lang="en-US" sz="1400" dirty="0" smtClean="0">
                <a:solidFill>
                  <a:schemeClr val="bg1"/>
                </a:solidFill>
                <a:latin typeface="Arial" panose="020B0604020202020204" pitchFamily="34" charset="0"/>
                <a:cs typeface="Arial" panose="020B0604020202020204" pitchFamily="34" charset="0"/>
              </a:rPr>
              <a:t>(26</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9%)</a:t>
            </a:r>
            <a:r>
              <a:rPr lang="mn-MN" sz="1400" dirty="0" smtClean="0">
                <a:solidFill>
                  <a:schemeClr val="bg1"/>
                </a:solidFill>
                <a:latin typeface="Arial" panose="020B0604020202020204" pitchFamily="34" charset="0"/>
                <a:cs typeface="Arial" panose="020B0604020202020204" pitchFamily="34" charset="0"/>
              </a:rPr>
              <a:t> хүнээр  </a:t>
            </a:r>
            <a:r>
              <a:rPr lang="mn-MN" sz="1400" dirty="0">
                <a:solidFill>
                  <a:schemeClr val="bg1"/>
                </a:solidFill>
                <a:latin typeface="Arial" panose="020B0604020202020204" pitchFamily="34" charset="0"/>
                <a:cs typeface="Arial" panose="020B0604020202020204" pitchFamily="34" charset="0"/>
              </a:rPr>
              <a:t>буурсан байна. Нийт халдварт өвчний </a:t>
            </a:r>
            <a:r>
              <a:rPr lang="mn-MN" sz="1400" dirty="0" smtClean="0">
                <a:solidFill>
                  <a:schemeClr val="bg1"/>
                </a:solidFill>
                <a:latin typeface="Arial" panose="020B0604020202020204" pitchFamily="34" charset="0"/>
                <a:cs typeface="Arial" panose="020B0604020202020204" pitchFamily="34" charset="0"/>
              </a:rPr>
              <a:t>57.5 </a:t>
            </a:r>
            <a:r>
              <a:rPr lang="mn-MN" sz="1400" dirty="0">
                <a:solidFill>
                  <a:schemeClr val="bg1"/>
                </a:solidFill>
                <a:latin typeface="Arial" panose="020B0604020202020204" pitchFamily="34" charset="0"/>
                <a:cs typeface="Arial" panose="020B0604020202020204" pitchFamily="34" charset="0"/>
              </a:rPr>
              <a:t>хувийг бэлгийн замын халдварт өвчин, </a:t>
            </a:r>
            <a:r>
              <a:rPr lang="mn-MN" sz="1400" dirty="0" smtClean="0">
                <a:solidFill>
                  <a:schemeClr val="bg1"/>
                </a:solidFill>
                <a:latin typeface="Arial" panose="020B0604020202020204" pitchFamily="34" charset="0"/>
                <a:cs typeface="Arial" panose="020B0604020202020204" pitchFamily="34" charset="0"/>
              </a:rPr>
              <a:t>25.9 </a:t>
            </a:r>
            <a:r>
              <a:rPr lang="mn-MN" sz="1400" dirty="0">
                <a:solidFill>
                  <a:schemeClr val="bg1"/>
                </a:solidFill>
                <a:latin typeface="Arial" panose="020B0604020202020204" pitchFamily="34" charset="0"/>
                <a:cs typeface="Arial" panose="020B0604020202020204" pitchFamily="34" charset="0"/>
              </a:rPr>
              <a:t>хувийг сүрьеэ, </a:t>
            </a:r>
            <a:r>
              <a:rPr lang="mn-MN" sz="1400" dirty="0" smtClean="0">
                <a:solidFill>
                  <a:schemeClr val="bg1"/>
                </a:solidFill>
                <a:latin typeface="Arial" panose="020B0604020202020204" pitchFamily="34" charset="0"/>
                <a:cs typeface="Arial" panose="020B0604020202020204" pitchFamily="34" charset="0"/>
              </a:rPr>
              <a:t>16.6 </a:t>
            </a:r>
            <a:r>
              <a:rPr lang="mn-MN" sz="1400" dirty="0">
                <a:solidFill>
                  <a:schemeClr val="bg1"/>
                </a:solidFill>
                <a:latin typeface="Arial" panose="020B0604020202020204" pitchFamily="34" charset="0"/>
                <a:cs typeface="Arial" panose="020B0604020202020204" pitchFamily="34" charset="0"/>
              </a:rPr>
              <a:t>хувийг бусад халдварт өвчин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2849017" y="5420132"/>
            <a:ext cx="8455720" cy="738664"/>
          </a:xfrm>
          <a:prstGeom prst="rect">
            <a:avLst/>
          </a:prstGeom>
        </p:spPr>
        <p:txBody>
          <a:bodyPr wrap="square">
            <a:spAutoFit/>
          </a:bodyPr>
          <a:lstStyle/>
          <a:p>
            <a:pPr algn="just"/>
            <a:r>
              <a:rPr lang="mn-MN" sz="1400" dirty="0" smtClean="0">
                <a:solidFill>
                  <a:schemeClr val="bg1"/>
                </a:solidFill>
                <a:latin typeface="Arial" panose="020B0604020202020204" pitchFamily="34" charset="0"/>
                <a:cs typeface="Arial" panose="020B0604020202020204" pitchFamily="34" charset="0"/>
              </a:rPr>
              <a:t>	2019 </a:t>
            </a:r>
            <a:r>
              <a:rPr lang="mn-MN" sz="1400" dirty="0">
                <a:solidFill>
                  <a:schemeClr val="bg1"/>
                </a:solidFill>
                <a:latin typeface="Arial" panose="020B0604020202020204" pitchFamily="34" charset="0"/>
                <a:cs typeface="Arial" panose="020B0604020202020204" pitchFamily="34" charset="0"/>
              </a:rPr>
              <a:t>оны эхний </a:t>
            </a:r>
            <a:r>
              <a:rPr lang="mn-MN" sz="1400" dirty="0" smtClean="0">
                <a:solidFill>
                  <a:schemeClr val="bg1"/>
                </a:solidFill>
                <a:latin typeface="Arial" panose="020B0604020202020204" pitchFamily="34" charset="0"/>
                <a:cs typeface="Arial" panose="020B0604020202020204" pitchFamily="34" charset="0"/>
              </a:rPr>
              <a:t>6 </a:t>
            </a:r>
            <a:r>
              <a:rPr lang="mn-MN" sz="1400" dirty="0">
                <a:solidFill>
                  <a:schemeClr val="bg1"/>
                </a:solidFill>
                <a:latin typeface="Arial" panose="020B0604020202020204" pitchFamily="34" charset="0"/>
                <a:cs typeface="Arial" panose="020B0604020202020204" pitchFamily="34" charset="0"/>
              </a:rPr>
              <a:t>сард нийт </a:t>
            </a:r>
            <a:r>
              <a:rPr lang="mn-MN" sz="1400" dirty="0" smtClean="0">
                <a:solidFill>
                  <a:schemeClr val="bg1"/>
                </a:solidFill>
                <a:latin typeface="Arial" panose="020B0604020202020204" pitchFamily="34" charset="0"/>
                <a:cs typeface="Arial" panose="020B0604020202020204" pitchFamily="34" charset="0"/>
              </a:rPr>
              <a:t>211 278 </a:t>
            </a:r>
            <a:r>
              <a:rPr lang="mn-MN" sz="1400" dirty="0">
                <a:solidFill>
                  <a:schemeClr val="bg1"/>
                </a:solidFill>
                <a:latin typeface="Arial" panose="020B0604020202020204" pitchFamily="34" charset="0"/>
                <a:cs typeface="Arial" panose="020B0604020202020204" pitchFamily="34" charset="0"/>
              </a:rPr>
              <a:t>үзлэг хийсний </a:t>
            </a:r>
            <a:r>
              <a:rPr lang="mn-MN" sz="1400" dirty="0" smtClean="0">
                <a:solidFill>
                  <a:schemeClr val="bg1"/>
                </a:solidFill>
                <a:latin typeface="Arial" panose="020B0604020202020204" pitchFamily="34" charset="0"/>
                <a:cs typeface="Arial" panose="020B0604020202020204" pitchFamily="34" charset="0"/>
              </a:rPr>
              <a:t>29.4 </a:t>
            </a:r>
            <a:r>
              <a:rPr lang="mn-MN" sz="1400" dirty="0">
                <a:solidFill>
                  <a:schemeClr val="bg1"/>
                </a:solidFill>
                <a:latin typeface="Arial" panose="020B0604020202020204" pitchFamily="34" charset="0"/>
                <a:cs typeface="Arial" panose="020B0604020202020204" pitchFamily="34" charset="0"/>
              </a:rPr>
              <a:t>хувийг урьдчилан сэргийлэх үзлэг, </a:t>
            </a:r>
            <a:r>
              <a:rPr lang="mn-MN" sz="1400" dirty="0" smtClean="0">
                <a:solidFill>
                  <a:schemeClr val="bg1"/>
                </a:solidFill>
                <a:latin typeface="Arial" panose="020B0604020202020204" pitchFamily="34" charset="0"/>
                <a:cs typeface="Arial" panose="020B0604020202020204" pitchFamily="34" charset="0"/>
              </a:rPr>
              <a:t>7.5 </a:t>
            </a:r>
            <a:r>
              <a:rPr lang="mn-MN" sz="1400" dirty="0">
                <a:solidFill>
                  <a:schemeClr val="bg1"/>
                </a:solidFill>
                <a:latin typeface="Arial" panose="020B0604020202020204" pitchFamily="34" charset="0"/>
                <a:cs typeface="Arial" panose="020B0604020202020204" pitchFamily="34" charset="0"/>
              </a:rPr>
              <a:t>хувь нь гэрийн идэвхитэй үзлэг, </a:t>
            </a:r>
            <a:r>
              <a:rPr lang="mn-MN" sz="1400" dirty="0" smtClean="0">
                <a:solidFill>
                  <a:schemeClr val="bg1"/>
                </a:solidFill>
                <a:latin typeface="Arial" panose="020B0604020202020204" pitchFamily="34" charset="0"/>
                <a:cs typeface="Arial" panose="020B0604020202020204" pitchFamily="34" charset="0"/>
              </a:rPr>
              <a:t>12.9 </a:t>
            </a:r>
            <a:r>
              <a:rPr lang="mn-MN" sz="1400" dirty="0">
                <a:solidFill>
                  <a:schemeClr val="bg1"/>
                </a:solidFill>
                <a:latin typeface="Arial" panose="020B0604020202020204" pitchFamily="34" charset="0"/>
                <a:cs typeface="Arial" panose="020B0604020202020204" pitchFamily="34" charset="0"/>
              </a:rPr>
              <a:t>хувь нь диспансерийн хяналтын үзлэг эзэлж, </a:t>
            </a:r>
            <a:r>
              <a:rPr lang="mn-MN" sz="1400" dirty="0" smtClean="0">
                <a:solidFill>
                  <a:schemeClr val="bg1"/>
                </a:solidFill>
                <a:latin typeface="Arial" panose="020B0604020202020204" pitchFamily="34" charset="0"/>
                <a:cs typeface="Arial" panose="020B0604020202020204" pitchFamily="34" charset="0"/>
              </a:rPr>
              <a:t>нийт   17 201 </a:t>
            </a:r>
            <a:r>
              <a:rPr lang="mn-MN" sz="1400" dirty="0">
                <a:solidFill>
                  <a:schemeClr val="bg1"/>
                </a:solidFill>
                <a:latin typeface="Arial" panose="020B0604020202020204" pitchFamily="34" charset="0"/>
                <a:cs typeface="Arial" panose="020B0604020202020204" pitchFamily="34" charset="0"/>
              </a:rPr>
              <a:t>дуудлаганд үйлчилсний </a:t>
            </a:r>
            <a:r>
              <a:rPr lang="mn-MN" sz="1400" dirty="0" smtClean="0">
                <a:solidFill>
                  <a:schemeClr val="bg1"/>
                </a:solidFill>
                <a:latin typeface="Arial" panose="020B0604020202020204" pitchFamily="34" charset="0"/>
                <a:cs typeface="Arial" panose="020B0604020202020204" pitchFamily="34" charset="0"/>
              </a:rPr>
              <a:t>13.3 </a:t>
            </a:r>
            <a:r>
              <a:rPr lang="mn-MN" sz="1400" dirty="0">
                <a:solidFill>
                  <a:schemeClr val="bg1"/>
                </a:solidFill>
                <a:latin typeface="Arial" panose="020B0604020202020204" pitchFamily="34" charset="0"/>
                <a:cs typeface="Arial" panose="020B0604020202020204" pitchFamily="34" charset="0"/>
              </a:rPr>
              <a:t>хувийг алсын дуудлагаар үйлчилж </a:t>
            </a:r>
            <a:r>
              <a:rPr lang="mn-MN" sz="1400" dirty="0" smtClean="0">
                <a:solidFill>
                  <a:schemeClr val="bg1"/>
                </a:solidFill>
                <a:latin typeface="Arial" panose="020B0604020202020204" pitchFamily="34" charset="0"/>
                <a:cs typeface="Arial" panose="020B0604020202020204" pitchFamily="34" charset="0"/>
              </a:rPr>
              <a:t>я</a:t>
            </a:r>
            <a:r>
              <a:rPr lang="mn-MN" sz="1400" dirty="0">
                <a:solidFill>
                  <a:schemeClr val="bg1"/>
                </a:solidFill>
                <a:latin typeface="Arial" panose="020B0604020202020204" pitchFamily="34" charset="0"/>
                <a:cs typeface="Arial" panose="020B0604020202020204" pitchFamily="34" charset="0"/>
              </a:rPr>
              <a:t>а</a:t>
            </a:r>
            <a:r>
              <a:rPr lang="mn-MN" sz="1400" dirty="0" smtClean="0">
                <a:solidFill>
                  <a:schemeClr val="bg1"/>
                </a:solidFill>
                <a:latin typeface="Arial" panose="020B0604020202020204" pitchFamily="34" charset="0"/>
                <a:cs typeface="Arial" panose="020B0604020202020204" pitchFamily="34" charset="0"/>
              </a:rPr>
              <a:t>ралтай </a:t>
            </a:r>
            <a:r>
              <a:rPr lang="mn-MN" sz="1400" dirty="0">
                <a:solidFill>
                  <a:schemeClr val="bg1"/>
                </a:solidFill>
                <a:latin typeface="Arial" panose="020B0604020202020204" pitchFamily="34" charset="0"/>
                <a:cs typeface="Arial" panose="020B0604020202020204" pitchFamily="34" charset="0"/>
              </a:rPr>
              <a:t>тусламж үзүүлсэн.</a:t>
            </a:r>
            <a:endParaRPr lang="en-US" sz="1400" dirty="0">
              <a:solidFill>
                <a:schemeClr val="bg1"/>
              </a:solidFill>
              <a:latin typeface="Arial" panose="020B0604020202020204" pitchFamily="34" charset="0"/>
              <a:cs typeface="Arial" panose="020B0604020202020204" pitchFamily="34" charset="0"/>
            </a:endParaRPr>
          </a:p>
        </p:txBody>
      </p:sp>
      <p:pic>
        <p:nvPicPr>
          <p:cNvPr id="2050" name="Picture 2" descr="Холбоотой Зураг"/>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7857" y="5643601"/>
            <a:ext cx="993737" cy="7012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13"/>
          <a:stretch>
            <a:fillRect/>
          </a:stretch>
        </p:blipFill>
        <p:spPr>
          <a:xfrm>
            <a:off x="1223323" y="1200576"/>
            <a:ext cx="1142804" cy="736547"/>
          </a:xfrm>
          <a:prstGeom prst="rect">
            <a:avLst/>
          </a:prstGeom>
        </p:spPr>
      </p:pic>
    </p:spTree>
    <p:extLst>
      <p:ext uri="{BB962C8B-B14F-4D97-AF65-F5344CB8AC3E}">
        <p14:creationId xmlns:p14="http://schemas.microsoft.com/office/powerpoint/2010/main" val="327759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Эрүүл мэнд</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sp>
        <p:nvSpPr>
          <p:cNvPr id="3" name="TextBox 2"/>
          <p:cNvSpPr txBox="1"/>
          <p:nvPr/>
        </p:nvSpPr>
        <p:spPr>
          <a:xfrm>
            <a:off x="4801363" y="1205136"/>
            <a:ext cx="3979779" cy="338554"/>
          </a:xfrm>
          <a:prstGeom prst="rect">
            <a:avLst/>
          </a:prstGeom>
          <a:noFill/>
        </p:spPr>
        <p:txBody>
          <a:bodyPr wrap="square" rtlCol="0">
            <a:spAutoFit/>
          </a:bodyPr>
          <a:lstStyle/>
          <a:p>
            <a:pPr algn="ctr"/>
            <a:r>
              <a:rPr lang="mn-MN" sz="1600" b="1" dirty="0" smtClean="0">
                <a:solidFill>
                  <a:srgbClr val="002060"/>
                </a:solidFill>
                <a:latin typeface="Arial" panose="020B0604020202020204" pitchFamily="34" charset="0"/>
                <a:cs typeface="Arial" panose="020B0604020202020204" pitchFamily="34" charset="0"/>
              </a:rPr>
              <a:t>Амаржсан </a:t>
            </a:r>
            <a:r>
              <a:rPr lang="mn-MN" sz="1600" b="1" dirty="0">
                <a:solidFill>
                  <a:srgbClr val="002060"/>
                </a:solidFill>
                <a:latin typeface="Arial" panose="020B0604020202020204" pitchFamily="34" charset="0"/>
                <a:cs typeface="Arial" panose="020B0604020202020204" pitchFamily="34" charset="0"/>
              </a:rPr>
              <a:t>эх, амьд төрсөн хүүхэд</a:t>
            </a:r>
            <a:endParaRPr lang="en-US" sz="1600" b="1" dirty="0">
              <a:solidFill>
                <a:srgbClr val="002060"/>
              </a:solidFill>
              <a:latin typeface="Arial" panose="020B0604020202020204" pitchFamily="34" charset="0"/>
              <a:cs typeface="Arial" panose="020B0604020202020204" pitchFamily="34" charset="0"/>
            </a:endParaRPr>
          </a:p>
        </p:txBody>
      </p:sp>
      <p:graphicFrame>
        <p:nvGraphicFramePr>
          <p:cNvPr id="19" name="Chart 18"/>
          <p:cNvGraphicFramePr>
            <a:graphicFrameLocks/>
          </p:cNvGraphicFramePr>
          <p:nvPr>
            <p:extLst>
              <p:ext uri="{D42A27DB-BD31-4B8C-83A1-F6EECF244321}">
                <p14:modId xmlns:p14="http://schemas.microsoft.com/office/powerpoint/2010/main" val="3801665922"/>
              </p:ext>
            </p:extLst>
          </p:nvPr>
        </p:nvGraphicFramePr>
        <p:xfrm>
          <a:off x="1749490" y="1709530"/>
          <a:ext cx="9890447" cy="454549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1410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556588" y="629875"/>
            <a:ext cx="9083350"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Хөдөлмөр</a:t>
            </a:r>
            <a:endParaRPr lang="mn-MN" sz="2400" b="1" dirty="0">
              <a:solidFill>
                <a:schemeClr val="bg1"/>
              </a:solidFill>
              <a:latin typeface="Arial" pitchFamily="34" charset="0"/>
              <a:cs typeface="Arial" pitchFamily="34" charset="0"/>
            </a:endParaRPr>
          </a:p>
        </p:txBody>
      </p:sp>
      <p:pic>
        <p:nvPicPr>
          <p:cNvPr id="14" name="Picture 13"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grpSp>
        <p:nvGrpSpPr>
          <p:cNvPr id="24" name="Group 23"/>
          <p:cNvGrpSpPr/>
          <p:nvPr/>
        </p:nvGrpSpPr>
        <p:grpSpPr>
          <a:xfrm>
            <a:off x="1082272" y="3157436"/>
            <a:ext cx="4483661" cy="1564749"/>
            <a:chOff x="1522664" y="2865330"/>
            <a:chExt cx="3874374" cy="1564749"/>
          </a:xfrm>
        </p:grpSpPr>
        <p:grpSp>
          <p:nvGrpSpPr>
            <p:cNvPr id="25" name="Group 24"/>
            <p:cNvGrpSpPr/>
            <p:nvPr/>
          </p:nvGrpSpPr>
          <p:grpSpPr>
            <a:xfrm>
              <a:off x="1522664" y="3307277"/>
              <a:ext cx="3874374" cy="1122802"/>
              <a:chOff x="1522664" y="3307277"/>
              <a:chExt cx="3874374" cy="1122802"/>
            </a:xfrm>
          </p:grpSpPr>
          <p:pic>
            <p:nvPicPr>
              <p:cNvPr id="27" name="Picture 26"/>
              <p:cNvPicPr>
                <a:picLocks noChangeAspect="1"/>
              </p:cNvPicPr>
              <p:nvPr/>
            </p:nvPicPr>
            <p:blipFill>
              <a:blip r:embed="rId8">
                <a:duotone>
                  <a:prstClr val="black"/>
                  <a:schemeClr val="accent2">
                    <a:tint val="45000"/>
                    <a:satMod val="400000"/>
                  </a:schemeClr>
                </a:duotone>
              </a:blip>
              <a:stretch>
                <a:fillRect/>
              </a:stretch>
            </p:blipFill>
            <p:spPr>
              <a:xfrm>
                <a:off x="1522664" y="3520738"/>
                <a:ext cx="303876" cy="895351"/>
              </a:xfrm>
              <a:prstGeom prst="rect">
                <a:avLst/>
              </a:prstGeom>
            </p:spPr>
          </p:pic>
          <p:grpSp>
            <p:nvGrpSpPr>
              <p:cNvPr id="28" name="Group 27"/>
              <p:cNvGrpSpPr/>
              <p:nvPr/>
            </p:nvGrpSpPr>
            <p:grpSpPr>
              <a:xfrm>
                <a:off x="1867454" y="3307277"/>
                <a:ext cx="3529584" cy="1122802"/>
                <a:chOff x="1867454" y="3307277"/>
                <a:chExt cx="3529584" cy="1122802"/>
              </a:xfrm>
            </p:grpSpPr>
            <p:pic>
              <p:nvPicPr>
                <p:cNvPr id="29" name="Picture 28"/>
                <p:cNvPicPr>
                  <a:picLocks noChangeAspect="1"/>
                </p:cNvPicPr>
                <p:nvPr/>
              </p:nvPicPr>
              <p:blipFill>
                <a:blip r:embed="rId9"/>
                <a:stretch>
                  <a:fillRect/>
                </a:stretch>
              </p:blipFill>
              <p:spPr>
                <a:xfrm>
                  <a:off x="3601601" y="3442803"/>
                  <a:ext cx="304800" cy="898072"/>
                </a:xfrm>
                <a:prstGeom prst="rect">
                  <a:avLst/>
                </a:prstGeom>
              </p:spPr>
            </p:pic>
            <p:sp>
              <p:nvSpPr>
                <p:cNvPr id="30" name="Rectangle 29"/>
                <p:cNvSpPr/>
                <p:nvPr/>
              </p:nvSpPr>
              <p:spPr>
                <a:xfrm>
                  <a:off x="2027214" y="3873868"/>
                  <a:ext cx="1219200" cy="461665"/>
                </a:xfrm>
                <a:prstGeom prst="rect">
                  <a:avLst/>
                </a:prstGeom>
              </p:spPr>
              <p:txBody>
                <a:bodyPr wrap="square">
                  <a:spAutoFit/>
                </a:bodyPr>
                <a:lstStyle/>
                <a:p>
                  <a:r>
                    <a:rPr lang="mn-MN" sz="2400" dirty="0" smtClean="0">
                      <a:solidFill>
                        <a:srgbClr val="002060"/>
                      </a:solidFill>
                      <a:latin typeface="Arial" charset="0"/>
                      <a:ea typeface="Calibri" charset="0"/>
                    </a:rPr>
                    <a:t>23.2</a:t>
                  </a:r>
                  <a:r>
                    <a:rPr lang="en-US" sz="2400" dirty="0" smtClean="0">
                      <a:solidFill>
                        <a:srgbClr val="002060"/>
                      </a:solidFill>
                      <a:latin typeface="Arial" charset="0"/>
                      <a:ea typeface="Calibri" charset="0"/>
                    </a:rPr>
                    <a:t>%</a:t>
                  </a:r>
                  <a:endParaRPr lang="en-US" sz="2400" dirty="0">
                    <a:solidFill>
                      <a:srgbClr val="002060"/>
                    </a:solidFill>
                  </a:endParaRPr>
                </a:p>
              </p:txBody>
            </p:sp>
            <p:sp>
              <p:nvSpPr>
                <p:cNvPr id="31" name="Rectangle 30"/>
                <p:cNvSpPr/>
                <p:nvPr/>
              </p:nvSpPr>
              <p:spPr>
                <a:xfrm>
                  <a:off x="4177838" y="3968414"/>
                  <a:ext cx="1219200" cy="461665"/>
                </a:xfrm>
                <a:prstGeom prst="rect">
                  <a:avLst/>
                </a:prstGeom>
              </p:spPr>
              <p:txBody>
                <a:bodyPr wrap="square">
                  <a:spAutoFit/>
                </a:bodyPr>
                <a:lstStyle/>
                <a:p>
                  <a:r>
                    <a:rPr lang="mn-MN" sz="2400" dirty="0" smtClean="0">
                      <a:solidFill>
                        <a:srgbClr val="00B0F0"/>
                      </a:solidFill>
                      <a:latin typeface="Arial" charset="0"/>
                      <a:ea typeface="Calibri" charset="0"/>
                    </a:rPr>
                    <a:t>15.1</a:t>
                  </a:r>
                  <a:r>
                    <a:rPr lang="en-US" sz="2400" dirty="0" smtClean="0">
                      <a:solidFill>
                        <a:srgbClr val="00B0F0"/>
                      </a:solidFill>
                      <a:latin typeface="Arial" charset="0"/>
                      <a:ea typeface="Calibri" charset="0"/>
                    </a:rPr>
                    <a:t>%</a:t>
                  </a:r>
                  <a:endParaRPr lang="en-US" sz="2400" dirty="0">
                    <a:solidFill>
                      <a:srgbClr val="00B0F0"/>
                    </a:solidFill>
                  </a:endParaRPr>
                </a:p>
              </p:txBody>
            </p:sp>
            <p:sp>
              <p:nvSpPr>
                <p:cNvPr id="32" name="TextBox 31"/>
                <p:cNvSpPr txBox="1"/>
                <p:nvPr/>
              </p:nvSpPr>
              <p:spPr>
                <a:xfrm>
                  <a:off x="1867454" y="3307277"/>
                  <a:ext cx="1480739" cy="646331"/>
                </a:xfrm>
                <a:prstGeom prst="rect">
                  <a:avLst/>
                </a:prstGeom>
                <a:noFill/>
              </p:spPr>
              <p:txBody>
                <a:bodyPr wrap="square" rtlCol="0">
                  <a:spAutoFit/>
                </a:bodyPr>
                <a:lstStyle/>
                <a:p>
                  <a:pPr algn="ctr"/>
                  <a:r>
                    <a:rPr lang="en-US" dirty="0" smtClean="0">
                      <a:solidFill>
                        <a:srgbClr val="002060"/>
                      </a:solidFill>
                      <a:latin typeface="Arial" panose="020B0604020202020204" pitchFamily="34" charset="0"/>
                      <a:cs typeface="Arial" panose="020B0604020202020204" pitchFamily="34" charset="0"/>
                    </a:rPr>
                    <a:t>Өмнөх</a:t>
                  </a:r>
                  <a:r>
                    <a:rPr lang="en-US" dirty="0">
                      <a:solidFill>
                        <a:srgbClr val="002060"/>
                      </a:solidFill>
                      <a:latin typeface="Arial" panose="020B0604020202020204" pitchFamily="34" charset="0"/>
                      <a:cs typeface="Arial" panose="020B0604020202020204" pitchFamily="34" charset="0"/>
                    </a:rPr>
                    <a:t> </a:t>
                  </a:r>
                  <a:r>
                    <a:rPr lang="en-US" dirty="0" smtClean="0">
                      <a:solidFill>
                        <a:srgbClr val="002060"/>
                      </a:solidFill>
                      <a:latin typeface="Arial" panose="020B0604020202020204" pitchFamily="34" charset="0"/>
                      <a:cs typeface="Arial" panose="020B0604020202020204" pitchFamily="34" charset="0"/>
                    </a:rPr>
                    <a:t>оны мөн </a:t>
                  </a:r>
                  <a:r>
                    <a:rPr lang="en-US" dirty="0" err="1" smtClean="0">
                      <a:solidFill>
                        <a:srgbClr val="002060"/>
                      </a:solidFill>
                      <a:latin typeface="Arial" panose="020B0604020202020204" pitchFamily="34" charset="0"/>
                      <a:cs typeface="Arial" panose="020B0604020202020204" pitchFamily="34" charset="0"/>
                    </a:rPr>
                    <a:t>үе</a:t>
                  </a:r>
                  <a:endParaRPr lang="en-US" dirty="0">
                    <a:solidFill>
                      <a:srgbClr val="002060"/>
                    </a:solidFill>
                    <a:latin typeface="Arial" panose="020B0604020202020204" pitchFamily="34" charset="0"/>
                    <a:cs typeface="Arial" panose="020B0604020202020204" pitchFamily="34" charset="0"/>
                  </a:endParaRPr>
                </a:p>
              </p:txBody>
            </p:sp>
            <p:sp>
              <p:nvSpPr>
                <p:cNvPr id="33" name="TextBox 32"/>
                <p:cNvSpPr txBox="1"/>
                <p:nvPr/>
              </p:nvSpPr>
              <p:spPr>
                <a:xfrm>
                  <a:off x="3788532" y="3366237"/>
                  <a:ext cx="1517458" cy="646331"/>
                </a:xfrm>
                <a:prstGeom prst="rect">
                  <a:avLst/>
                </a:prstGeom>
                <a:noFill/>
              </p:spPr>
              <p:txBody>
                <a:bodyPr wrap="square" rtlCol="0">
                  <a:spAutoFit/>
                </a:bodyPr>
                <a:lstStyle/>
                <a:p>
                  <a:pPr algn="ctr"/>
                  <a:r>
                    <a:rPr lang="en-US" dirty="0" err="1" smtClean="0">
                      <a:solidFill>
                        <a:srgbClr val="00B0F0"/>
                      </a:solidFill>
                      <a:latin typeface="Arial" panose="020B0604020202020204" pitchFamily="34" charset="0"/>
                      <a:cs typeface="Arial" panose="020B0604020202020204" pitchFamily="34" charset="0"/>
                    </a:rPr>
                    <a:t>Өмнөх</a:t>
                  </a:r>
                  <a:endParaRPr lang="en-US" dirty="0" smtClean="0">
                    <a:solidFill>
                      <a:srgbClr val="00B0F0"/>
                    </a:solidFill>
                    <a:latin typeface="Arial" panose="020B0604020202020204" pitchFamily="34" charset="0"/>
                    <a:cs typeface="Arial" panose="020B0604020202020204" pitchFamily="34" charset="0"/>
                  </a:endParaRPr>
                </a:p>
                <a:p>
                  <a:pPr algn="ctr"/>
                  <a:r>
                    <a:rPr lang="mn-MN" dirty="0">
                      <a:solidFill>
                        <a:srgbClr val="00B0F0"/>
                      </a:solidFill>
                      <a:latin typeface="Arial" panose="020B0604020202020204" pitchFamily="34" charset="0"/>
                      <a:cs typeface="Arial" panose="020B0604020202020204" pitchFamily="34" charset="0"/>
                    </a:rPr>
                    <a:t>с</a:t>
                  </a:r>
                  <a:r>
                    <a:rPr lang="mn-MN" dirty="0" smtClean="0">
                      <a:solidFill>
                        <a:srgbClr val="00B0F0"/>
                      </a:solidFill>
                      <a:latin typeface="Arial" panose="020B0604020202020204" pitchFamily="34" charset="0"/>
                      <a:cs typeface="Arial" panose="020B0604020202020204" pitchFamily="34" charset="0"/>
                    </a:rPr>
                    <a:t>арын мөн үе</a:t>
                  </a:r>
                  <a:endParaRPr lang="en-US" dirty="0">
                    <a:solidFill>
                      <a:srgbClr val="00B0F0"/>
                    </a:solidFill>
                    <a:latin typeface="Arial" panose="020B0604020202020204" pitchFamily="34" charset="0"/>
                    <a:cs typeface="Arial" panose="020B0604020202020204" pitchFamily="34" charset="0"/>
                  </a:endParaRPr>
                </a:p>
              </p:txBody>
            </p:sp>
          </p:grpSp>
        </p:grpSp>
        <p:sp>
          <p:nvSpPr>
            <p:cNvPr id="26" name="Rectangle 25"/>
            <p:cNvSpPr/>
            <p:nvPr/>
          </p:nvSpPr>
          <p:spPr>
            <a:xfrm>
              <a:off x="1755693" y="2865330"/>
              <a:ext cx="3407408" cy="338554"/>
            </a:xfrm>
            <a:prstGeom prst="rect">
              <a:avLst/>
            </a:prstGeom>
          </p:spPr>
          <p:txBody>
            <a:bodyPr wrap="none">
              <a:spAutoFit/>
            </a:bodyPr>
            <a:lstStyle/>
            <a:p>
              <a:pPr algn="ctr"/>
              <a:r>
                <a:rPr lang="mn-MN" sz="1600" b="1" dirty="0">
                  <a:latin typeface="Arial" panose="020B0604020202020204" pitchFamily="34" charset="0"/>
                  <a:ea typeface="Tahoma" charset="0"/>
                  <a:cs typeface="Arial" panose="020B0604020202020204" pitchFamily="34" charset="0"/>
                </a:rPr>
                <a:t>Нийт бүртгэлтэй ажилгүй </a:t>
              </a:r>
              <a:r>
                <a:rPr lang="mn-MN" sz="1600" b="1" dirty="0" smtClean="0">
                  <a:latin typeface="Arial" panose="020B0604020202020204" pitchFamily="34" charset="0"/>
                  <a:ea typeface="Tahoma" charset="0"/>
                  <a:cs typeface="Arial" panose="020B0604020202020204" pitchFamily="34" charset="0"/>
                </a:rPr>
                <a:t>иргэд</a:t>
              </a:r>
              <a:endParaRPr lang="en-US" sz="1600" b="1" dirty="0">
                <a:latin typeface="Arial" panose="020B0604020202020204" pitchFamily="34" charset="0"/>
                <a:ea typeface="Tahoma" charset="0"/>
                <a:cs typeface="Arial" panose="020B0604020202020204" pitchFamily="34" charset="0"/>
              </a:endParaRPr>
            </a:p>
          </p:txBody>
        </p:sp>
      </p:grpSp>
      <p:pic>
        <p:nvPicPr>
          <p:cNvPr id="39" name="Picture 38"/>
          <p:cNvPicPr>
            <a:picLocks noChangeAspect="1"/>
          </p:cNvPicPr>
          <p:nvPr/>
        </p:nvPicPr>
        <p:blipFill>
          <a:blip r:embed="rId10"/>
          <a:stretch>
            <a:fillRect/>
          </a:stretch>
        </p:blipFill>
        <p:spPr>
          <a:xfrm flipH="1">
            <a:off x="4203440" y="1355711"/>
            <a:ext cx="308129" cy="1230221"/>
          </a:xfrm>
          <a:prstGeom prst="rect">
            <a:avLst/>
          </a:prstGeom>
        </p:spPr>
      </p:pic>
      <p:sp>
        <p:nvSpPr>
          <p:cNvPr id="2" name="TextBox 1"/>
          <p:cNvSpPr txBox="1"/>
          <p:nvPr/>
        </p:nvSpPr>
        <p:spPr>
          <a:xfrm>
            <a:off x="1861103" y="2561216"/>
            <a:ext cx="1135124" cy="400110"/>
          </a:xfrm>
          <a:prstGeom prst="rect">
            <a:avLst/>
          </a:prstGeom>
          <a:noFill/>
        </p:spPr>
        <p:txBody>
          <a:bodyPr wrap="square" rtlCol="0">
            <a:spAutoFit/>
          </a:bodyPr>
          <a:lstStyle/>
          <a:p>
            <a:pPr algn="ctr"/>
            <a:r>
              <a:rPr lang="mn-MN" sz="2000" b="1" dirty="0" smtClean="0">
                <a:solidFill>
                  <a:srgbClr val="00B0F0"/>
                </a:solidFill>
                <a:latin typeface="Arial" panose="020B0604020202020204" pitchFamily="34" charset="0"/>
                <a:cs typeface="Arial" panose="020B0604020202020204" pitchFamily="34" charset="0"/>
              </a:rPr>
              <a:t>297</a:t>
            </a:r>
            <a:endParaRPr lang="en-US" sz="2000" b="1" dirty="0">
              <a:solidFill>
                <a:srgbClr val="00B0F0"/>
              </a:solidFill>
              <a:latin typeface="Arial" panose="020B0604020202020204" pitchFamily="34" charset="0"/>
              <a:cs typeface="Arial" panose="020B0604020202020204" pitchFamily="34" charset="0"/>
            </a:endParaRPr>
          </a:p>
        </p:txBody>
      </p:sp>
      <p:pic>
        <p:nvPicPr>
          <p:cNvPr id="43" name="Picture 42"/>
          <p:cNvPicPr>
            <a:picLocks noChangeAspect="1"/>
          </p:cNvPicPr>
          <p:nvPr/>
        </p:nvPicPr>
        <p:blipFill>
          <a:blip r:embed="rId9"/>
          <a:stretch>
            <a:fillRect/>
          </a:stretch>
        </p:blipFill>
        <p:spPr>
          <a:xfrm>
            <a:off x="2556588" y="1355710"/>
            <a:ext cx="231844" cy="1206669"/>
          </a:xfrm>
          <a:prstGeom prst="rect">
            <a:avLst/>
          </a:prstGeom>
        </p:spPr>
      </p:pic>
      <p:pic>
        <p:nvPicPr>
          <p:cNvPr id="46" name="Picture 45"/>
          <p:cNvPicPr>
            <a:picLocks noChangeAspect="1"/>
          </p:cNvPicPr>
          <p:nvPr/>
        </p:nvPicPr>
        <p:blipFill>
          <a:blip r:embed="rId9"/>
          <a:stretch>
            <a:fillRect/>
          </a:stretch>
        </p:blipFill>
        <p:spPr>
          <a:xfrm>
            <a:off x="1974426" y="1349681"/>
            <a:ext cx="231844" cy="1206669"/>
          </a:xfrm>
          <a:prstGeom prst="rect">
            <a:avLst/>
          </a:prstGeom>
        </p:spPr>
      </p:pic>
      <p:pic>
        <p:nvPicPr>
          <p:cNvPr id="47" name="Picture 46"/>
          <p:cNvPicPr>
            <a:picLocks noChangeAspect="1"/>
          </p:cNvPicPr>
          <p:nvPr/>
        </p:nvPicPr>
        <p:blipFill>
          <a:blip r:embed="rId9"/>
          <a:stretch>
            <a:fillRect/>
          </a:stretch>
        </p:blipFill>
        <p:spPr>
          <a:xfrm>
            <a:off x="2265507" y="1355710"/>
            <a:ext cx="231844" cy="1206669"/>
          </a:xfrm>
          <a:prstGeom prst="rect">
            <a:avLst/>
          </a:prstGeom>
        </p:spPr>
      </p:pic>
      <p:pic>
        <p:nvPicPr>
          <p:cNvPr id="49" name="Picture 48"/>
          <p:cNvPicPr>
            <a:picLocks noChangeAspect="1"/>
          </p:cNvPicPr>
          <p:nvPr/>
        </p:nvPicPr>
        <p:blipFill>
          <a:blip r:embed="rId10"/>
          <a:stretch>
            <a:fillRect/>
          </a:stretch>
        </p:blipFill>
        <p:spPr>
          <a:xfrm flipH="1">
            <a:off x="3434782" y="1340797"/>
            <a:ext cx="308129" cy="1230221"/>
          </a:xfrm>
          <a:prstGeom prst="rect">
            <a:avLst/>
          </a:prstGeom>
        </p:spPr>
      </p:pic>
      <p:pic>
        <p:nvPicPr>
          <p:cNvPr id="50" name="Picture 49"/>
          <p:cNvPicPr>
            <a:picLocks noChangeAspect="1"/>
          </p:cNvPicPr>
          <p:nvPr/>
        </p:nvPicPr>
        <p:blipFill>
          <a:blip r:embed="rId10"/>
          <a:stretch>
            <a:fillRect/>
          </a:stretch>
        </p:blipFill>
        <p:spPr>
          <a:xfrm flipH="1">
            <a:off x="3819111" y="1349681"/>
            <a:ext cx="308129" cy="1230221"/>
          </a:xfrm>
          <a:prstGeom prst="rect">
            <a:avLst/>
          </a:prstGeom>
        </p:spPr>
      </p:pic>
      <p:sp>
        <p:nvSpPr>
          <p:cNvPr id="51" name="TextBox 50"/>
          <p:cNvSpPr txBox="1"/>
          <p:nvPr/>
        </p:nvSpPr>
        <p:spPr>
          <a:xfrm>
            <a:off x="3519470" y="2583969"/>
            <a:ext cx="1135124" cy="461665"/>
          </a:xfrm>
          <a:prstGeom prst="rect">
            <a:avLst/>
          </a:prstGeom>
          <a:noFill/>
        </p:spPr>
        <p:txBody>
          <a:bodyPr wrap="square" rtlCol="0">
            <a:spAutoFit/>
          </a:bodyPr>
          <a:lstStyle/>
          <a:p>
            <a:pPr algn="ctr"/>
            <a:r>
              <a:rPr lang="en-US" sz="2400" b="1" dirty="0" smtClean="0">
                <a:solidFill>
                  <a:srgbClr val="7030A0"/>
                </a:solidFill>
                <a:latin typeface="Arial" panose="020B0604020202020204" pitchFamily="34" charset="0"/>
                <a:cs typeface="Arial" panose="020B0604020202020204" pitchFamily="34" charset="0"/>
              </a:rPr>
              <a:t>3</a:t>
            </a:r>
            <a:r>
              <a:rPr lang="mn-MN" sz="2400" b="1" dirty="0" smtClean="0">
                <a:solidFill>
                  <a:srgbClr val="7030A0"/>
                </a:solidFill>
                <a:latin typeface="Arial" panose="020B0604020202020204" pitchFamily="34" charset="0"/>
                <a:cs typeface="Arial" panose="020B0604020202020204" pitchFamily="34" charset="0"/>
              </a:rPr>
              <a:t>42</a:t>
            </a:r>
            <a:endParaRPr lang="en-US" sz="2400" b="1" dirty="0">
              <a:solidFill>
                <a:srgbClr val="7030A0"/>
              </a:solidFill>
              <a:latin typeface="Arial" panose="020B0604020202020204" pitchFamily="34" charset="0"/>
              <a:cs typeface="Arial" panose="020B0604020202020204" pitchFamily="34" charset="0"/>
            </a:endParaRPr>
          </a:p>
        </p:txBody>
      </p:sp>
      <p:sp>
        <p:nvSpPr>
          <p:cNvPr id="7" name="Snip Diagonal Corner Rectangle 6"/>
          <p:cNvSpPr/>
          <p:nvPr/>
        </p:nvSpPr>
        <p:spPr>
          <a:xfrm>
            <a:off x="1034142" y="4731845"/>
            <a:ext cx="4572000" cy="157976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93934" y="4833085"/>
            <a:ext cx="4572000" cy="1384995"/>
          </a:xfrm>
          <a:prstGeom prst="rect">
            <a:avLst/>
          </a:prstGeom>
        </p:spPr>
        <p:txBody>
          <a:bodyPr>
            <a:spAutoFit/>
          </a:bodyPr>
          <a:lstStyle/>
          <a:p>
            <a:pPr algn="just"/>
            <a:r>
              <a:rPr lang="mn-MN" sz="1400" dirty="0" smtClean="0">
                <a:solidFill>
                  <a:schemeClr val="bg1"/>
                </a:solidFill>
                <a:latin typeface="Arial" panose="020B0604020202020204" pitchFamily="34" charset="0"/>
                <a:ea typeface="Calibri" charset="0"/>
                <a:cs typeface="Arial" panose="020B0604020202020204" pitchFamily="34" charset="0"/>
              </a:rPr>
              <a:t>	Хөдөлмөр </a:t>
            </a:r>
            <a:r>
              <a:rPr lang="mn-MN" sz="1400" dirty="0">
                <a:solidFill>
                  <a:schemeClr val="bg1"/>
                </a:solidFill>
                <a:latin typeface="Arial" panose="020B0604020202020204" pitchFamily="34" charset="0"/>
                <a:ea typeface="Calibri" charset="0"/>
                <a:cs typeface="Arial" panose="020B0604020202020204" pitchFamily="34" charset="0"/>
              </a:rPr>
              <a:t>эрхлэлтийн байгууллагад ажил хайж бүртгүүлсэн иргэд </a:t>
            </a:r>
            <a:r>
              <a:rPr lang="mn-MN" sz="1400" dirty="0" smtClean="0">
                <a:solidFill>
                  <a:schemeClr val="bg1"/>
                </a:solidFill>
                <a:latin typeface="Arial" panose="020B0604020202020204" pitchFamily="34" charset="0"/>
                <a:ea typeface="Calibri" charset="0"/>
                <a:cs typeface="Arial" panose="020B0604020202020204" pitchFamily="34" charset="0"/>
              </a:rPr>
              <a:t>201</a:t>
            </a:r>
            <a:r>
              <a:rPr lang="en-US" sz="1400" dirty="0" smtClean="0">
                <a:solidFill>
                  <a:schemeClr val="bg1"/>
                </a:solidFill>
                <a:latin typeface="Arial" panose="020B0604020202020204" pitchFamily="34" charset="0"/>
                <a:ea typeface="Calibri" charset="0"/>
                <a:cs typeface="Arial" panose="020B0604020202020204" pitchFamily="34" charset="0"/>
              </a:rPr>
              <a:t>9</a:t>
            </a:r>
            <a:r>
              <a:rPr lang="mn-MN" sz="1400" dirty="0" smtClean="0">
                <a:solidFill>
                  <a:schemeClr val="bg1"/>
                </a:solidFill>
                <a:latin typeface="Arial" panose="020B0604020202020204" pitchFamily="34" charset="0"/>
                <a:ea typeface="Calibri" charset="0"/>
                <a:cs typeface="Arial" panose="020B0604020202020204" pitchFamily="34" charset="0"/>
              </a:rPr>
              <a:t> оны эхний </a:t>
            </a:r>
            <a:r>
              <a:rPr lang="mn-MN" sz="1400" dirty="0" smtClean="0">
                <a:solidFill>
                  <a:schemeClr val="bg1"/>
                </a:solidFill>
                <a:latin typeface="Arial" panose="020B0604020202020204" pitchFamily="34" charset="0"/>
                <a:ea typeface="Calibri" charset="0"/>
                <a:cs typeface="Arial" panose="020B0604020202020204" pitchFamily="34" charset="0"/>
              </a:rPr>
              <a:t>6 </a:t>
            </a:r>
            <a:r>
              <a:rPr lang="mn-MN" sz="1400" dirty="0" smtClean="0">
                <a:solidFill>
                  <a:schemeClr val="bg1"/>
                </a:solidFill>
                <a:latin typeface="Arial" panose="020B0604020202020204" pitchFamily="34" charset="0"/>
                <a:ea typeface="Calibri" charset="0"/>
                <a:cs typeface="Arial" panose="020B0604020202020204" pitchFamily="34" charset="0"/>
              </a:rPr>
              <a:t>сарын байдлаар </a:t>
            </a:r>
            <a:r>
              <a:rPr lang="mn-MN" sz="1400" dirty="0" smtClean="0">
                <a:solidFill>
                  <a:schemeClr val="bg1"/>
                </a:solidFill>
                <a:latin typeface="Arial" panose="020B0604020202020204" pitchFamily="34" charset="0"/>
                <a:ea typeface="Calibri" charset="0"/>
                <a:cs typeface="Arial" panose="020B0604020202020204" pitchFamily="34" charset="0"/>
              </a:rPr>
              <a:t>639 </a:t>
            </a:r>
            <a:r>
              <a:rPr lang="mn-MN" sz="1400" dirty="0">
                <a:solidFill>
                  <a:schemeClr val="bg1"/>
                </a:solidFill>
                <a:latin typeface="Arial" panose="020B0604020202020204" pitchFamily="34" charset="0"/>
                <a:ea typeface="Calibri" charset="0"/>
                <a:cs typeface="Arial" panose="020B0604020202020204" pitchFamily="34" charset="0"/>
              </a:rPr>
              <a:t>бөгөөд үүнээс </a:t>
            </a:r>
            <a:r>
              <a:rPr lang="en-US" sz="1400" dirty="0" smtClean="0">
                <a:solidFill>
                  <a:schemeClr val="bg1"/>
                </a:solidFill>
                <a:latin typeface="Arial" panose="020B0604020202020204" pitchFamily="34" charset="0"/>
                <a:ea typeface="Calibri" charset="0"/>
                <a:cs typeface="Arial" panose="020B0604020202020204" pitchFamily="34" charset="0"/>
              </a:rPr>
              <a:t>34</a:t>
            </a:r>
            <a:r>
              <a:rPr lang="mn-MN" sz="1400" dirty="0" smtClean="0">
                <a:solidFill>
                  <a:schemeClr val="bg1"/>
                </a:solidFill>
                <a:latin typeface="Arial" panose="020B0604020202020204" pitchFamily="34" charset="0"/>
                <a:ea typeface="Calibri" charset="0"/>
                <a:cs typeface="Arial" panose="020B0604020202020204" pitchFamily="34" charset="0"/>
              </a:rPr>
              <a:t>2 (53</a:t>
            </a:r>
            <a:r>
              <a:rPr lang="en-US" sz="1400" dirty="0" smtClean="0">
                <a:solidFill>
                  <a:schemeClr val="bg1"/>
                </a:solidFill>
                <a:latin typeface="Arial" panose="020B0604020202020204" pitchFamily="34" charset="0"/>
                <a:ea typeface="Calibri" charset="0"/>
                <a:cs typeface="Arial" panose="020B0604020202020204" pitchFamily="34" charset="0"/>
              </a:rPr>
              <a:t>.</a:t>
            </a:r>
            <a:r>
              <a:rPr lang="mn-MN" sz="1400" dirty="0" smtClean="0">
                <a:solidFill>
                  <a:schemeClr val="bg1"/>
                </a:solidFill>
                <a:latin typeface="Arial" panose="020B0604020202020204" pitchFamily="34" charset="0"/>
                <a:ea typeface="Calibri" charset="0"/>
                <a:cs typeface="Arial" panose="020B0604020202020204" pitchFamily="34" charset="0"/>
              </a:rPr>
              <a:t>5%) </a:t>
            </a:r>
            <a:r>
              <a:rPr lang="mn-MN" sz="1400" dirty="0">
                <a:solidFill>
                  <a:schemeClr val="bg1"/>
                </a:solidFill>
                <a:latin typeface="Arial" panose="020B0604020202020204" pitchFamily="34" charset="0"/>
                <a:ea typeface="Calibri" charset="0"/>
                <a:cs typeface="Arial" panose="020B0604020202020204" pitchFamily="34" charset="0"/>
              </a:rPr>
              <a:t>нь </a:t>
            </a:r>
            <a:r>
              <a:rPr lang="mn-MN" sz="1400" dirty="0" smtClean="0">
                <a:solidFill>
                  <a:schemeClr val="bg1"/>
                </a:solidFill>
                <a:latin typeface="Arial" panose="020B0604020202020204" pitchFamily="34" charset="0"/>
                <a:ea typeface="Calibri" charset="0"/>
                <a:cs typeface="Arial" panose="020B0604020202020204" pitchFamily="34" charset="0"/>
              </a:rPr>
              <a:t>эмэгтэйчүүд, </a:t>
            </a:r>
            <a:r>
              <a:rPr lang="mn-MN" sz="1400" dirty="0" smtClean="0">
                <a:solidFill>
                  <a:schemeClr val="bg1"/>
                </a:solidFill>
                <a:latin typeface="Arial" panose="020B0604020202020204" pitchFamily="34" charset="0"/>
                <a:ea typeface="Calibri" charset="0"/>
                <a:cs typeface="Arial" panose="020B0604020202020204" pitchFamily="34" charset="0"/>
              </a:rPr>
              <a:t>297 (46</a:t>
            </a:r>
            <a:r>
              <a:rPr lang="en-US" sz="1400" dirty="0" smtClean="0">
                <a:solidFill>
                  <a:schemeClr val="bg1"/>
                </a:solidFill>
                <a:latin typeface="Arial" panose="020B0604020202020204" pitchFamily="34" charset="0"/>
                <a:ea typeface="Calibri" charset="0"/>
                <a:cs typeface="Arial" panose="020B0604020202020204" pitchFamily="34" charset="0"/>
              </a:rPr>
              <a:t>.</a:t>
            </a:r>
            <a:r>
              <a:rPr lang="mn-MN" sz="1400" dirty="0" smtClean="0">
                <a:solidFill>
                  <a:schemeClr val="bg1"/>
                </a:solidFill>
                <a:latin typeface="Arial" panose="020B0604020202020204" pitchFamily="34" charset="0"/>
                <a:ea typeface="Calibri" charset="0"/>
                <a:cs typeface="Arial" panose="020B0604020202020204" pitchFamily="34" charset="0"/>
              </a:rPr>
              <a:t>5%) </a:t>
            </a:r>
            <a:r>
              <a:rPr lang="mn-MN" sz="1400" dirty="0" smtClean="0">
                <a:solidFill>
                  <a:schemeClr val="bg1"/>
                </a:solidFill>
                <a:latin typeface="Arial" panose="020B0604020202020204" pitchFamily="34" charset="0"/>
                <a:ea typeface="Calibri" charset="0"/>
                <a:cs typeface="Arial" panose="020B0604020202020204" pitchFamily="34" charset="0"/>
              </a:rPr>
              <a:t>нь эрэгтэйчүүд </a:t>
            </a:r>
            <a:r>
              <a:rPr lang="mn-MN" sz="1400" dirty="0">
                <a:solidFill>
                  <a:schemeClr val="bg1"/>
                </a:solidFill>
                <a:latin typeface="Arial" panose="020B0604020202020204" pitchFamily="34" charset="0"/>
                <a:ea typeface="Calibri" charset="0"/>
                <a:cs typeface="Arial" panose="020B0604020202020204" pitchFamily="34" charset="0"/>
              </a:rPr>
              <a:t>байна</a:t>
            </a:r>
            <a:r>
              <a:rPr lang="mn-MN" sz="1400" dirty="0" smtClean="0">
                <a:solidFill>
                  <a:schemeClr val="bg1"/>
                </a:solidFill>
                <a:latin typeface="Arial" panose="020B0604020202020204" pitchFamily="34" charset="0"/>
                <a:ea typeface="Calibri" charset="0"/>
                <a:cs typeface="Arial" panose="020B0604020202020204" pitchFamily="34" charset="0"/>
              </a:rPr>
              <a:t>. Бүртгэлтэй ажилгүйчүүд өмнөх оны мөн үеэс </a:t>
            </a:r>
            <a:r>
              <a:rPr lang="mn-MN" sz="1400" dirty="0" smtClean="0">
                <a:solidFill>
                  <a:schemeClr val="bg1"/>
                </a:solidFill>
                <a:latin typeface="Arial" panose="020B0604020202020204" pitchFamily="34" charset="0"/>
                <a:ea typeface="Calibri" charset="0"/>
                <a:cs typeface="Arial" panose="020B0604020202020204" pitchFamily="34" charset="0"/>
              </a:rPr>
              <a:t>193 </a:t>
            </a:r>
            <a:r>
              <a:rPr lang="en-US" sz="1400" dirty="0" smtClean="0">
                <a:solidFill>
                  <a:schemeClr val="bg1"/>
                </a:solidFill>
                <a:latin typeface="Arial" panose="020B0604020202020204" pitchFamily="34" charset="0"/>
                <a:ea typeface="Calibri" charset="0"/>
                <a:cs typeface="Arial" panose="020B0604020202020204" pitchFamily="34" charset="0"/>
              </a:rPr>
              <a:t>(</a:t>
            </a:r>
            <a:r>
              <a:rPr lang="mn-MN" sz="1400" dirty="0" smtClean="0">
                <a:solidFill>
                  <a:schemeClr val="bg1"/>
                </a:solidFill>
                <a:latin typeface="Arial" panose="020B0604020202020204" pitchFamily="34" charset="0"/>
                <a:ea typeface="Calibri" charset="0"/>
                <a:cs typeface="Arial" panose="020B0604020202020204" pitchFamily="34" charset="0"/>
              </a:rPr>
              <a:t>23.2</a:t>
            </a:r>
            <a:r>
              <a:rPr lang="en-US" sz="1400" dirty="0" smtClean="0">
                <a:solidFill>
                  <a:schemeClr val="bg1"/>
                </a:solidFill>
                <a:latin typeface="Arial" panose="020B0604020202020204" pitchFamily="34" charset="0"/>
                <a:ea typeface="Calibri" charset="0"/>
                <a:cs typeface="Arial" panose="020B0604020202020204" pitchFamily="34" charset="0"/>
              </a:rPr>
              <a:t>%)</a:t>
            </a:r>
            <a:r>
              <a:rPr lang="mn-MN" sz="1400" dirty="0" smtClean="0">
                <a:solidFill>
                  <a:schemeClr val="bg1"/>
                </a:solidFill>
                <a:latin typeface="Arial" panose="020B0604020202020204" pitchFamily="34" charset="0"/>
                <a:ea typeface="Calibri" charset="0"/>
                <a:cs typeface="Arial" panose="020B0604020202020204" pitchFamily="34" charset="0"/>
              </a:rPr>
              <a:t> хүнээр буурсан </a:t>
            </a:r>
            <a:r>
              <a:rPr lang="mn-MN" sz="1400" dirty="0" smtClean="0">
                <a:solidFill>
                  <a:schemeClr val="bg1"/>
                </a:solidFill>
                <a:latin typeface="Arial" panose="020B0604020202020204" pitchFamily="34" charset="0"/>
                <a:ea typeface="Calibri" charset="0"/>
                <a:cs typeface="Arial" panose="020B0604020202020204" pitchFamily="34" charset="0"/>
              </a:rPr>
              <a:t>байна.</a:t>
            </a:r>
            <a:endParaRPr lang="en-US" sz="1400" dirty="0">
              <a:solidFill>
                <a:schemeClr val="bg1"/>
              </a:solidFill>
              <a:latin typeface="Arial" panose="020B0604020202020204" pitchFamily="34" charset="0"/>
              <a:ea typeface="Calibri" charset="0"/>
              <a:cs typeface="Arial" panose="020B0604020202020204" pitchFamily="34" charset="0"/>
            </a:endParaRPr>
          </a:p>
        </p:txBody>
      </p:sp>
      <p:sp>
        <p:nvSpPr>
          <p:cNvPr id="3" name="Round Diagonal Corner Rectangle 2"/>
          <p:cNvSpPr/>
          <p:nvPr/>
        </p:nvSpPr>
        <p:spPr>
          <a:xfrm>
            <a:off x="6361921" y="4731845"/>
            <a:ext cx="5141167" cy="157440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n-MN" sz="1400" dirty="0" smtClean="0">
                <a:latin typeface="Arial" panose="020B0604020202020204" pitchFamily="34" charset="0"/>
                <a:cs typeface="Arial" panose="020B0604020202020204" pitchFamily="34" charset="0"/>
              </a:rPr>
              <a:t>	2019 </a:t>
            </a:r>
            <a:r>
              <a:rPr lang="mn-MN" sz="1400" dirty="0">
                <a:latin typeface="Arial" panose="020B0604020202020204" pitchFamily="34" charset="0"/>
                <a:cs typeface="Arial" panose="020B0604020202020204" pitchFamily="34" charset="0"/>
              </a:rPr>
              <a:t>оны </a:t>
            </a:r>
            <a:r>
              <a:rPr lang="mn-MN" sz="1400" dirty="0" smtClean="0">
                <a:latin typeface="Arial" panose="020B0604020202020204" pitchFamily="34" charset="0"/>
                <a:cs typeface="Arial" panose="020B0604020202020204" pitchFamily="34" charset="0"/>
              </a:rPr>
              <a:t>2-р </a:t>
            </a:r>
            <a:r>
              <a:rPr lang="mn-MN" sz="1400" dirty="0">
                <a:latin typeface="Arial" panose="020B0604020202020204" pitchFamily="34" charset="0"/>
                <a:cs typeface="Arial" panose="020B0604020202020204" pitchFamily="34" charset="0"/>
              </a:rPr>
              <a:t>улирлын байдлаар бүртгэлтэй ажилгүйчүүдийн тоо </a:t>
            </a:r>
            <a:r>
              <a:rPr lang="mn-MN" sz="1400" dirty="0" smtClean="0">
                <a:latin typeface="Arial" panose="020B0604020202020204" pitchFamily="34" charset="0"/>
                <a:cs typeface="Arial" panose="020B0604020202020204" pitchFamily="34" charset="0"/>
              </a:rPr>
              <a:t>639 </a:t>
            </a:r>
            <a:r>
              <a:rPr lang="mn-MN" sz="1400" dirty="0">
                <a:latin typeface="Arial" panose="020B0604020202020204" pitchFamily="34" charset="0"/>
                <a:cs typeface="Arial" panose="020B0604020202020204" pitchFamily="34" charset="0"/>
              </a:rPr>
              <a:t>болсон нь өмнөх оны мөн үеэс </a:t>
            </a:r>
            <a:r>
              <a:rPr lang="mn-MN" sz="1400" dirty="0" smtClean="0">
                <a:latin typeface="Arial" panose="020B0604020202020204" pitchFamily="34" charset="0"/>
                <a:cs typeface="Arial" panose="020B0604020202020204" pitchFamily="34" charset="0"/>
              </a:rPr>
              <a:t>193 </a:t>
            </a:r>
            <a:r>
              <a:rPr lang="en-US" sz="1400" dirty="0" smtClean="0">
                <a:latin typeface="Arial" panose="020B0604020202020204" pitchFamily="34" charset="0"/>
                <a:cs typeface="Arial" panose="020B0604020202020204" pitchFamily="34" charset="0"/>
              </a:rPr>
              <a:t>(23</a:t>
            </a:r>
            <a:r>
              <a:rPr lang="mn-M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2%)</a:t>
            </a:r>
            <a:r>
              <a:rPr lang="mn-MN"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хүнээр</a:t>
            </a:r>
            <a:r>
              <a:rPr lang="mn-MN" sz="1400" dirty="0" smtClean="0">
                <a:latin typeface="Arial" panose="020B0604020202020204" pitchFamily="34" charset="0"/>
                <a:cs typeface="Arial" panose="020B0604020202020204" pitchFamily="34" charset="0"/>
              </a:rPr>
              <a:t> </a:t>
            </a:r>
            <a:r>
              <a:rPr lang="mn-MN" sz="1400" dirty="0">
                <a:latin typeface="Arial" panose="020B0604020202020204" pitchFamily="34" charset="0"/>
                <a:cs typeface="Arial" panose="020B0604020202020204" pitchFamily="34" charset="0"/>
              </a:rPr>
              <a:t>буурсан байна. Нийт ажилгүйчүүдийн </a:t>
            </a:r>
            <a:r>
              <a:rPr lang="mn-MN" sz="1400" dirty="0" smtClean="0">
                <a:latin typeface="Arial" panose="020B0604020202020204" pitchFamily="34" charset="0"/>
                <a:cs typeface="Arial" panose="020B0604020202020204" pitchFamily="34" charset="0"/>
              </a:rPr>
              <a:t>57.3 </a:t>
            </a:r>
            <a:r>
              <a:rPr lang="mn-MN" sz="1400" dirty="0">
                <a:latin typeface="Arial" panose="020B0604020202020204" pitchFamily="34" charset="0"/>
                <a:cs typeface="Arial" panose="020B0604020202020204" pitchFamily="34" charset="0"/>
              </a:rPr>
              <a:t>хувийг ерөнхий боловсролтой, </a:t>
            </a:r>
            <a:r>
              <a:rPr lang="mn-MN" sz="1400" dirty="0" smtClean="0">
                <a:latin typeface="Arial" panose="020B0604020202020204" pitchFamily="34" charset="0"/>
                <a:cs typeface="Arial" panose="020B0604020202020204" pitchFamily="34" charset="0"/>
              </a:rPr>
              <a:t>23.6 </a:t>
            </a:r>
            <a:r>
              <a:rPr lang="mn-MN" sz="1400" dirty="0">
                <a:latin typeface="Arial" panose="020B0604020202020204" pitchFamily="34" charset="0"/>
                <a:cs typeface="Arial" panose="020B0604020202020204" pitchFamily="34" charset="0"/>
              </a:rPr>
              <a:t>хувийг дээд боловсролтой, </a:t>
            </a:r>
            <a:r>
              <a:rPr lang="mn-MN" sz="1400" dirty="0" smtClean="0">
                <a:latin typeface="Arial" panose="020B0604020202020204" pitchFamily="34" charset="0"/>
                <a:cs typeface="Arial" panose="020B0604020202020204" pitchFamily="34" charset="0"/>
              </a:rPr>
              <a:t>14.7 </a:t>
            </a:r>
            <a:r>
              <a:rPr lang="mn-MN" sz="1400" dirty="0">
                <a:latin typeface="Arial" panose="020B0604020202020204" pitchFamily="34" charset="0"/>
                <a:cs typeface="Arial" panose="020B0604020202020204" pitchFamily="34" charset="0"/>
              </a:rPr>
              <a:t>хувийг мэргэжилтэй ажилчид, </a:t>
            </a:r>
            <a:r>
              <a:rPr lang="mn-MN" sz="1400" dirty="0" smtClean="0">
                <a:latin typeface="Arial" panose="020B0604020202020204" pitchFamily="34" charset="0"/>
                <a:cs typeface="Arial" panose="020B0604020202020204" pitchFamily="34" charset="0"/>
              </a:rPr>
              <a:t>3.5 </a:t>
            </a:r>
            <a:r>
              <a:rPr lang="mn-MN" sz="1400" dirty="0">
                <a:latin typeface="Arial" panose="020B0604020202020204" pitchFamily="34" charset="0"/>
                <a:cs typeface="Arial" panose="020B0604020202020204" pitchFamily="34" charset="0"/>
              </a:rPr>
              <a:t>хувийг тусгай дунд боловсролтой, 0.9 хувийг боловсролгүй хүмүүс эзлэх боллоо. </a:t>
            </a:r>
            <a:endParaRPr lang="en-US" sz="1400" dirty="0">
              <a:latin typeface="Arial" panose="020B0604020202020204" pitchFamily="34" charset="0"/>
              <a:cs typeface="Arial" panose="020B0604020202020204" pitchFamily="34" charset="0"/>
            </a:endParaRPr>
          </a:p>
        </p:txBody>
      </p:sp>
      <p:sp>
        <p:nvSpPr>
          <p:cNvPr id="9" name="Up Arrow 8"/>
          <p:cNvSpPr/>
          <p:nvPr/>
        </p:nvSpPr>
        <p:spPr>
          <a:xfrm rot="10800000" flipH="1">
            <a:off x="2998782" y="3742132"/>
            <a:ext cx="209318" cy="9082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Up Arrow 36"/>
          <p:cNvSpPr/>
          <p:nvPr/>
        </p:nvSpPr>
        <p:spPr>
          <a:xfrm rot="10800000" flipV="1">
            <a:off x="5354474" y="3765968"/>
            <a:ext cx="158775" cy="8616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9"/>
          <a:stretch>
            <a:fillRect/>
          </a:stretch>
        </p:blipFill>
        <p:spPr>
          <a:xfrm>
            <a:off x="2831882" y="1359982"/>
            <a:ext cx="231844" cy="1206669"/>
          </a:xfrm>
          <a:prstGeom prst="rect">
            <a:avLst/>
          </a:prstGeom>
        </p:spPr>
      </p:pic>
      <p:graphicFrame>
        <p:nvGraphicFramePr>
          <p:cNvPr id="38" name="Chart 37"/>
          <p:cNvGraphicFramePr/>
          <p:nvPr>
            <p:extLst>
              <p:ext uri="{D42A27DB-BD31-4B8C-83A1-F6EECF244321}">
                <p14:modId xmlns:p14="http://schemas.microsoft.com/office/powerpoint/2010/main" val="3926593926"/>
              </p:ext>
            </p:extLst>
          </p:nvPr>
        </p:nvGraphicFramePr>
        <p:xfrm>
          <a:off x="6361921" y="1359982"/>
          <a:ext cx="5141168" cy="294469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20685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7"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Нийгмийн даатгал, халамж</a:t>
            </a:r>
            <a:endParaRPr lang="mn-MN" sz="2400" b="1" dirty="0">
              <a:solidFill>
                <a:schemeClr val="bg1"/>
              </a:solidFill>
              <a:latin typeface="Arial" pitchFamily="34" charset="0"/>
              <a:cs typeface="Arial" pitchFamily="34" charset="0"/>
            </a:endParaRPr>
          </a:p>
        </p:txBody>
      </p:sp>
      <p:pic>
        <p:nvPicPr>
          <p:cNvPr id="18" name="Picture 17" descr="\\exchange_server\MCCT\PUBLIC\Tserendejid\Information icon\3.jpg"/>
          <p:cNvPicPr>
            <a:picLocks noChangeAspect="1" noChangeArrowheads="1"/>
          </p:cNvPicPr>
          <p:nvPr/>
        </p:nvPicPr>
        <p:blipFill>
          <a:blip r:embed="rId7" cstate="print"/>
          <a:srcRect/>
          <a:stretch>
            <a:fillRect/>
          </a:stretch>
        </p:blipFill>
        <p:spPr bwMode="auto">
          <a:xfrm>
            <a:off x="1749490" y="609098"/>
            <a:ext cx="533400" cy="482442"/>
          </a:xfrm>
          <a:prstGeom prst="rect">
            <a:avLst/>
          </a:prstGeom>
          <a:noFill/>
          <a:ln w="9525">
            <a:noFill/>
            <a:miter lim="800000"/>
            <a:headEnd/>
            <a:tailEnd/>
          </a:ln>
        </p:spPr>
      </p:pic>
      <p:pic>
        <p:nvPicPr>
          <p:cNvPr id="19" name="Picture 18"/>
          <p:cNvPicPr>
            <a:picLocks noChangeAspect="1"/>
          </p:cNvPicPr>
          <p:nvPr/>
        </p:nvPicPr>
        <p:blipFill>
          <a:blip r:embed="rId8"/>
          <a:stretch>
            <a:fillRect/>
          </a:stretch>
        </p:blipFill>
        <p:spPr>
          <a:xfrm>
            <a:off x="1185666" y="1161906"/>
            <a:ext cx="10454271" cy="1700138"/>
          </a:xfrm>
          <a:prstGeom prst="rect">
            <a:avLst/>
          </a:prstGeom>
        </p:spPr>
      </p:pic>
      <p:pic>
        <p:nvPicPr>
          <p:cNvPr id="20" name="Picture 19"/>
          <p:cNvPicPr>
            <a:picLocks noChangeAspect="1"/>
          </p:cNvPicPr>
          <p:nvPr/>
        </p:nvPicPr>
        <p:blipFill>
          <a:blip r:embed="rId9"/>
          <a:stretch>
            <a:fillRect/>
          </a:stretch>
        </p:blipFill>
        <p:spPr>
          <a:xfrm>
            <a:off x="1185666" y="2963645"/>
            <a:ext cx="10454272" cy="2153248"/>
          </a:xfrm>
          <a:prstGeom prst="rect">
            <a:avLst/>
          </a:prstGeom>
        </p:spPr>
      </p:pic>
      <p:sp>
        <p:nvSpPr>
          <p:cNvPr id="24" name="Rectangle 23"/>
          <p:cNvSpPr/>
          <p:nvPr/>
        </p:nvSpPr>
        <p:spPr>
          <a:xfrm>
            <a:off x="2750197" y="1494769"/>
            <a:ext cx="8577943" cy="1323439"/>
          </a:xfrm>
          <a:prstGeom prst="rect">
            <a:avLst/>
          </a:prstGeom>
        </p:spPr>
        <p:txBody>
          <a:bodyPr wrap="square">
            <a:spAutoFit/>
          </a:bodyPr>
          <a:lstStyle/>
          <a:p>
            <a:pPr algn="just"/>
            <a:r>
              <a:rPr lang="en-US" sz="1600" dirty="0" smtClean="0">
                <a:solidFill>
                  <a:srgbClr val="002060"/>
                </a:solidFill>
                <a:latin typeface="Arial" panose="020B0604020202020204" pitchFamily="34" charset="0"/>
                <a:ea typeface="Calibri" charset="0"/>
                <a:cs typeface="Arial" panose="020B0604020202020204" pitchFamily="34" charset="0"/>
              </a:rPr>
              <a:t>	</a:t>
            </a:r>
            <a:r>
              <a:rPr lang="mn-MN" sz="1600" dirty="0" smtClean="0">
                <a:solidFill>
                  <a:srgbClr val="002060"/>
                </a:solidFill>
                <a:latin typeface="Arial" panose="020B0604020202020204" pitchFamily="34" charset="0"/>
                <a:ea typeface="Calibri" charset="0"/>
                <a:cs typeface="Arial" panose="020B0604020202020204" pitchFamily="34" charset="0"/>
              </a:rPr>
              <a:t>Нийгмийн даатгалын </a:t>
            </a:r>
            <a:r>
              <a:rPr lang="mn-MN" sz="1600" dirty="0">
                <a:solidFill>
                  <a:srgbClr val="002060"/>
                </a:solidFill>
                <a:latin typeface="Arial" panose="020B0604020202020204" pitchFamily="34" charset="0"/>
                <a:ea typeface="Calibri" charset="0"/>
                <a:cs typeface="Arial" panose="020B0604020202020204" pitchFamily="34" charset="0"/>
              </a:rPr>
              <a:t>газрын мэдээллээр нийгмийн даатгалын сангийн орлого </a:t>
            </a:r>
            <a:r>
              <a:rPr lang="mn-MN" sz="1600" dirty="0" smtClean="0">
                <a:solidFill>
                  <a:srgbClr val="002060"/>
                </a:solidFill>
                <a:latin typeface="Arial" panose="020B0604020202020204" pitchFamily="34" charset="0"/>
                <a:ea typeface="Calibri" charset="0"/>
                <a:cs typeface="Arial" panose="020B0604020202020204" pitchFamily="34" charset="0"/>
              </a:rPr>
              <a:t>201</a:t>
            </a:r>
            <a:r>
              <a:rPr lang="mn-MN" sz="1600" dirty="0">
                <a:solidFill>
                  <a:srgbClr val="002060"/>
                </a:solidFill>
                <a:latin typeface="Arial" panose="020B0604020202020204" pitchFamily="34" charset="0"/>
                <a:ea typeface="Calibri" charset="0"/>
                <a:cs typeface="Arial" panose="020B0604020202020204" pitchFamily="34" charset="0"/>
              </a:rPr>
              <a:t>9</a:t>
            </a:r>
            <a:r>
              <a:rPr lang="mn-MN" sz="1600" dirty="0" smtClean="0">
                <a:solidFill>
                  <a:srgbClr val="002060"/>
                </a:solidFill>
                <a:latin typeface="Arial" panose="020B0604020202020204" pitchFamily="34" charset="0"/>
                <a:ea typeface="Calibri" charset="0"/>
                <a:cs typeface="Arial" panose="020B0604020202020204" pitchFamily="34" charset="0"/>
              </a:rPr>
              <a:t> </a:t>
            </a:r>
            <a:r>
              <a:rPr lang="mn-MN" sz="1600" dirty="0">
                <a:solidFill>
                  <a:srgbClr val="002060"/>
                </a:solidFill>
                <a:latin typeface="Arial" panose="020B0604020202020204" pitchFamily="34" charset="0"/>
                <a:ea typeface="Calibri" charset="0"/>
                <a:cs typeface="Arial" panose="020B0604020202020204" pitchFamily="34" charset="0"/>
              </a:rPr>
              <a:t>оны </a:t>
            </a:r>
            <a:r>
              <a:rPr lang="mn-MN" sz="1600" dirty="0" smtClean="0">
                <a:solidFill>
                  <a:srgbClr val="002060"/>
                </a:solidFill>
                <a:latin typeface="Arial" panose="020B0604020202020204" pitchFamily="34" charset="0"/>
                <a:ea typeface="Calibri" charset="0"/>
                <a:cs typeface="Arial" panose="020B0604020202020204" pitchFamily="34" charset="0"/>
              </a:rPr>
              <a:t>эхний </a:t>
            </a:r>
            <a:r>
              <a:rPr lang="mn-MN" sz="1600" dirty="0" smtClean="0">
                <a:solidFill>
                  <a:srgbClr val="002060"/>
                </a:solidFill>
                <a:latin typeface="Arial" panose="020B0604020202020204" pitchFamily="34" charset="0"/>
                <a:ea typeface="Calibri" charset="0"/>
                <a:cs typeface="Arial" panose="020B0604020202020204" pitchFamily="34" charset="0"/>
              </a:rPr>
              <a:t>6 </a:t>
            </a:r>
            <a:r>
              <a:rPr lang="mn-MN" sz="1600" dirty="0" smtClean="0">
                <a:solidFill>
                  <a:srgbClr val="002060"/>
                </a:solidFill>
                <a:latin typeface="Arial" panose="020B0604020202020204" pitchFamily="34" charset="0"/>
                <a:ea typeface="Calibri" charset="0"/>
                <a:cs typeface="Arial" panose="020B0604020202020204" pitchFamily="34" charset="0"/>
              </a:rPr>
              <a:t>сарын байдлаар </a:t>
            </a:r>
            <a:r>
              <a:rPr lang="mn-MN" sz="1600" dirty="0" smtClean="0">
                <a:solidFill>
                  <a:srgbClr val="002060"/>
                </a:solidFill>
                <a:latin typeface="Arial" panose="020B0604020202020204" pitchFamily="34" charset="0"/>
                <a:ea typeface="Calibri" charset="0"/>
                <a:cs typeface="Arial" panose="020B0604020202020204" pitchFamily="34" charset="0"/>
              </a:rPr>
              <a:t>7 590.2 </a:t>
            </a:r>
            <a:r>
              <a:rPr lang="mn-MN" sz="1600" dirty="0" smtClean="0">
                <a:solidFill>
                  <a:srgbClr val="002060"/>
                </a:solidFill>
                <a:latin typeface="Arial" panose="020B0604020202020204" pitchFamily="34" charset="0"/>
                <a:ea typeface="Calibri" charset="0"/>
                <a:cs typeface="Arial" panose="020B0604020202020204" pitchFamily="34" charset="0"/>
              </a:rPr>
              <a:t>сая төгрөг </a:t>
            </a:r>
            <a:r>
              <a:rPr lang="mn-MN" sz="1600" dirty="0">
                <a:solidFill>
                  <a:srgbClr val="002060"/>
                </a:solidFill>
                <a:latin typeface="Arial" panose="020B0604020202020204" pitchFamily="34" charset="0"/>
                <a:ea typeface="Calibri" charset="0"/>
                <a:cs typeface="Arial" panose="020B0604020202020204" pitchFamily="34" charset="0"/>
              </a:rPr>
              <a:t>болж, өмнөх оны мөн үеэс </a:t>
            </a:r>
            <a:r>
              <a:rPr lang="mn-MN" sz="1600" dirty="0" smtClean="0">
                <a:solidFill>
                  <a:srgbClr val="002060"/>
                </a:solidFill>
                <a:latin typeface="Arial" panose="020B0604020202020204" pitchFamily="34" charset="0"/>
                <a:ea typeface="Calibri" charset="0"/>
                <a:cs typeface="Arial" panose="020B0604020202020204" pitchFamily="34" charset="0"/>
              </a:rPr>
              <a:t>335.3 (4.6%) </a:t>
            </a:r>
            <a:r>
              <a:rPr lang="mn-MN" sz="1600" dirty="0" smtClean="0">
                <a:solidFill>
                  <a:srgbClr val="002060"/>
                </a:solidFill>
                <a:latin typeface="Arial" panose="020B0604020202020204" pitchFamily="34" charset="0"/>
                <a:ea typeface="Calibri" charset="0"/>
                <a:cs typeface="Arial" panose="020B0604020202020204" pitchFamily="34" charset="0"/>
              </a:rPr>
              <a:t>сая төгрөгөөр өссөн </a:t>
            </a:r>
            <a:r>
              <a:rPr lang="mn-MN" sz="1600" dirty="0">
                <a:solidFill>
                  <a:srgbClr val="002060"/>
                </a:solidFill>
                <a:latin typeface="Arial" panose="020B0604020202020204" pitchFamily="34" charset="0"/>
                <a:ea typeface="Calibri" charset="0"/>
                <a:cs typeface="Arial" panose="020B0604020202020204" pitchFamily="34" charset="0"/>
              </a:rPr>
              <a:t>байна.</a:t>
            </a:r>
            <a:r>
              <a:rPr lang="en-US" sz="1600" dirty="0">
                <a:solidFill>
                  <a:srgbClr val="002060"/>
                </a:solidFill>
                <a:latin typeface="Arial" panose="020B0604020202020204" pitchFamily="34" charset="0"/>
                <a:cs typeface="Arial" panose="020B0604020202020204" pitchFamily="34" charset="0"/>
              </a:rPr>
              <a:t> </a:t>
            </a:r>
            <a:endParaRPr lang="mn-MN" sz="1600" dirty="0" smtClean="0">
              <a:solidFill>
                <a:srgbClr val="002060"/>
              </a:solidFill>
              <a:latin typeface="Arial" panose="020B0604020202020204" pitchFamily="34" charset="0"/>
              <a:cs typeface="Arial" panose="020B0604020202020204" pitchFamily="34" charset="0"/>
            </a:endParaRPr>
          </a:p>
          <a:p>
            <a:pPr algn="just"/>
            <a:endParaRPr lang="mn-MN" sz="1600" dirty="0">
              <a:solidFill>
                <a:srgbClr val="002060"/>
              </a:solidFill>
              <a:latin typeface="Arial" panose="020B0604020202020204" pitchFamily="34" charset="0"/>
              <a:cs typeface="Arial" panose="020B0604020202020204" pitchFamily="34" charset="0"/>
            </a:endParaRPr>
          </a:p>
          <a:p>
            <a:pPr algn="just"/>
            <a:endParaRPr lang="en-US" sz="16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2773781" y="3046612"/>
            <a:ext cx="8530773" cy="2062103"/>
          </a:xfrm>
          <a:prstGeom prst="rect">
            <a:avLst/>
          </a:prstGeom>
        </p:spPr>
        <p:txBody>
          <a:bodyPr wrap="square">
            <a:spAutoFit/>
          </a:bodyPr>
          <a:lstStyle/>
          <a:p>
            <a:pPr algn="just"/>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2019 </a:t>
            </a:r>
            <a:r>
              <a:rPr lang="mn-MN" sz="1600" dirty="0">
                <a:latin typeface="Arial" panose="020B0604020202020204" pitchFamily="34" charset="0"/>
                <a:cs typeface="Arial" panose="020B0604020202020204" pitchFamily="34" charset="0"/>
              </a:rPr>
              <a:t>оны </a:t>
            </a:r>
            <a:r>
              <a:rPr lang="mn-MN" sz="1600" dirty="0" smtClean="0">
                <a:latin typeface="Arial" panose="020B0604020202020204" pitchFamily="34" charset="0"/>
                <a:cs typeface="Arial" panose="020B0604020202020204" pitchFamily="34" charset="0"/>
              </a:rPr>
              <a:t>2-р </a:t>
            </a:r>
            <a:r>
              <a:rPr lang="mn-MN" sz="1600" dirty="0">
                <a:latin typeface="Arial" panose="020B0604020202020204" pitchFamily="34" charset="0"/>
                <a:cs typeface="Arial" panose="020B0604020202020204" pitchFamily="34" charset="0"/>
              </a:rPr>
              <a:t>улирлын байдлаар тэтгэврийн даатгалын сангаас 16 </a:t>
            </a:r>
            <a:r>
              <a:rPr lang="mn-MN" sz="1600" dirty="0" smtClean="0">
                <a:latin typeface="Arial" panose="020B0604020202020204" pitchFamily="34" charset="0"/>
                <a:cs typeface="Arial" panose="020B0604020202020204" pitchFamily="34" charset="0"/>
              </a:rPr>
              <a:t>731 </a:t>
            </a:r>
            <a:r>
              <a:rPr lang="mn-MN" sz="1600" dirty="0">
                <a:latin typeface="Arial" panose="020B0604020202020204" pitchFamily="34" charset="0"/>
                <a:cs typeface="Arial" panose="020B0604020202020204" pitchFamily="34" charset="0"/>
              </a:rPr>
              <a:t>тэтгэвэр авагчдад </a:t>
            </a:r>
            <a:r>
              <a:rPr lang="mn-MN" sz="1600" dirty="0" smtClean="0">
                <a:latin typeface="Arial" panose="020B0604020202020204" pitchFamily="34" charset="0"/>
                <a:cs typeface="Arial" panose="020B0604020202020204" pitchFamily="34" charset="0"/>
              </a:rPr>
              <a:t>36 891.4 </a:t>
            </a:r>
            <a:r>
              <a:rPr lang="mn-MN" sz="1600" dirty="0">
                <a:latin typeface="Arial" panose="020B0604020202020204" pitchFamily="34" charset="0"/>
                <a:cs typeface="Arial" panose="020B0604020202020204" pitchFamily="34" charset="0"/>
              </a:rPr>
              <a:t>сая төгрөгийг тэтгэвэрт, Тэтгэмжийн даатгалын сангаас </a:t>
            </a:r>
            <a:r>
              <a:rPr lang="mn-MN" sz="1600" dirty="0" smtClean="0">
                <a:latin typeface="Arial" panose="020B0604020202020204" pitchFamily="34" charset="0"/>
                <a:cs typeface="Arial" panose="020B0604020202020204" pitchFamily="34" charset="0"/>
              </a:rPr>
              <a:t>3 870 </a:t>
            </a:r>
            <a:r>
              <a:rPr lang="mn-MN" sz="1600" dirty="0">
                <a:latin typeface="Arial" panose="020B0604020202020204" pitchFamily="34" charset="0"/>
                <a:cs typeface="Arial" panose="020B0604020202020204" pitchFamily="34" charset="0"/>
              </a:rPr>
              <a:t>хүнд </a:t>
            </a:r>
            <a:r>
              <a:rPr lang="mn-MN" sz="1600" dirty="0" smtClean="0">
                <a:latin typeface="Arial" panose="020B0604020202020204" pitchFamily="34" charset="0"/>
                <a:cs typeface="Arial" panose="020B0604020202020204" pitchFamily="34" charset="0"/>
              </a:rPr>
              <a:t>1 617.5 </a:t>
            </a:r>
            <a:r>
              <a:rPr lang="mn-MN" sz="1600" dirty="0">
                <a:latin typeface="Arial" panose="020B0604020202020204" pitchFamily="34" charset="0"/>
                <a:cs typeface="Arial" panose="020B0604020202020204" pitchFamily="34" charset="0"/>
              </a:rPr>
              <a:t>сая төгрөгийг хөдөлмөрийн чадвараа түр алдсан, жирэмсэн амаржсан, оршуулга, өвчтөн сахисны тэтгэмжид, үйлдвэрийн осол мэргэжлээс шалтгаалах өвчин, даатгалын сангаас үйлдвэрлэлийн ослын тэтгэвэр, хөдөлмөрийн чадвараа түр алдсаны тэтгэмж, нөхөн төлбөр, сувиллын зардалд </a:t>
            </a:r>
            <a:r>
              <a:rPr lang="mn-MN" sz="1600" dirty="0" smtClean="0">
                <a:latin typeface="Arial" panose="020B0604020202020204" pitchFamily="34" charset="0"/>
                <a:cs typeface="Arial" panose="020B0604020202020204" pitchFamily="34" charset="0"/>
              </a:rPr>
              <a:t>276 </a:t>
            </a:r>
            <a:r>
              <a:rPr lang="mn-MN" sz="1600" dirty="0">
                <a:latin typeface="Arial" panose="020B0604020202020204" pitchFamily="34" charset="0"/>
                <a:cs typeface="Arial" panose="020B0604020202020204" pitchFamily="34" charset="0"/>
              </a:rPr>
              <a:t>хүнд </a:t>
            </a:r>
            <a:r>
              <a:rPr lang="mn-MN" sz="1600" dirty="0" smtClean="0">
                <a:latin typeface="Arial" panose="020B0604020202020204" pitchFamily="34" charset="0"/>
                <a:cs typeface="Arial" panose="020B0604020202020204" pitchFamily="34" charset="0"/>
              </a:rPr>
              <a:t>1 388.1 </a:t>
            </a:r>
            <a:r>
              <a:rPr lang="mn-MN" sz="1600" dirty="0">
                <a:latin typeface="Arial" panose="020B0604020202020204" pitchFamily="34" charset="0"/>
                <a:cs typeface="Arial" panose="020B0604020202020204" pitchFamily="34" charset="0"/>
              </a:rPr>
              <a:t>сая төгрөг, ажилгүйдлийн даатгалын сангаас </a:t>
            </a:r>
            <a:r>
              <a:rPr lang="mn-MN" sz="1600" dirty="0" smtClean="0">
                <a:latin typeface="Arial" panose="020B0604020202020204" pitchFamily="34" charset="0"/>
                <a:cs typeface="Arial" panose="020B0604020202020204" pitchFamily="34" charset="0"/>
              </a:rPr>
              <a:t>257 </a:t>
            </a:r>
            <a:r>
              <a:rPr lang="mn-MN" sz="1600" dirty="0">
                <a:latin typeface="Arial" panose="020B0604020202020204" pitchFamily="34" charset="0"/>
                <a:cs typeface="Arial" panose="020B0604020202020204" pitchFamily="34" charset="0"/>
              </a:rPr>
              <a:t>хүнд </a:t>
            </a:r>
            <a:r>
              <a:rPr lang="mn-MN" sz="1600" dirty="0" smtClean="0">
                <a:latin typeface="Arial" panose="020B0604020202020204" pitchFamily="34" charset="0"/>
                <a:cs typeface="Arial" panose="020B0604020202020204" pitchFamily="34" charset="0"/>
              </a:rPr>
              <a:t>411.6 </a:t>
            </a:r>
            <a:r>
              <a:rPr lang="mn-MN" sz="1600" dirty="0">
                <a:latin typeface="Arial" panose="020B0604020202020204" pitchFamily="34" charset="0"/>
                <a:cs typeface="Arial" panose="020B0604020202020204" pitchFamily="34" charset="0"/>
              </a:rPr>
              <a:t>сая төгрөгийг ажилгүйдлийн тэтгэмжид тус тус олгожээ. </a:t>
            </a:r>
            <a:endParaRPr lang="en-US" sz="1600"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0"/>
          <a:stretch>
            <a:fillRect/>
          </a:stretch>
        </p:blipFill>
        <p:spPr>
          <a:xfrm>
            <a:off x="1185666" y="5171492"/>
            <a:ext cx="10454272" cy="1127708"/>
          </a:xfrm>
          <a:prstGeom prst="rect">
            <a:avLst/>
          </a:prstGeom>
        </p:spPr>
      </p:pic>
      <p:sp>
        <p:nvSpPr>
          <p:cNvPr id="3" name="Rectangle 2"/>
          <p:cNvSpPr/>
          <p:nvPr/>
        </p:nvSpPr>
        <p:spPr>
          <a:xfrm>
            <a:off x="2953657" y="5472838"/>
            <a:ext cx="8483600" cy="58477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Нийгмийн </a:t>
            </a:r>
            <a:r>
              <a:rPr lang="mn-MN" sz="1600" dirty="0">
                <a:latin typeface="Arial" panose="020B0604020202020204" pitchFamily="34" charset="0"/>
                <a:cs typeface="Arial" panose="020B0604020202020204" pitchFamily="34" charset="0"/>
              </a:rPr>
              <a:t>халамжийн сангаас </a:t>
            </a:r>
            <a:r>
              <a:rPr lang="mn-MN" sz="1600" dirty="0" smtClean="0">
                <a:latin typeface="Arial" panose="020B0604020202020204" pitchFamily="34" charset="0"/>
                <a:cs typeface="Arial" panose="020B0604020202020204" pitchFamily="34" charset="0"/>
              </a:rPr>
              <a:t>35 445 </a:t>
            </a:r>
            <a:r>
              <a:rPr lang="mn-MN" sz="1600" dirty="0">
                <a:latin typeface="Arial" panose="020B0604020202020204" pitchFamily="34" charset="0"/>
                <a:cs typeface="Arial" panose="020B0604020202020204" pitchFamily="34" charset="0"/>
              </a:rPr>
              <a:t>хүнд </a:t>
            </a:r>
            <a:r>
              <a:rPr lang="mn-MN" sz="1600" dirty="0" smtClean="0">
                <a:latin typeface="Arial" panose="020B0604020202020204" pitchFamily="34" charset="0"/>
                <a:cs typeface="Arial" panose="020B0604020202020204" pitchFamily="34" charset="0"/>
              </a:rPr>
              <a:t>7 590.2 </a:t>
            </a:r>
            <a:r>
              <a:rPr lang="mn-MN" sz="1600" dirty="0">
                <a:latin typeface="Arial" panose="020B0604020202020204" pitchFamily="34" charset="0"/>
                <a:cs typeface="Arial" panose="020B0604020202020204" pitchFamily="34" charset="0"/>
              </a:rPr>
              <a:t>сая төгрөгийн халамжийн тэтгэвэр, тэтгэмжийг олгожээ</a:t>
            </a:r>
            <a:r>
              <a:rPr lang="mn-MN" sz="1400" dirty="0"/>
              <a:t>.</a:t>
            </a:r>
            <a:endParaRPr lang="en-US" sz="1400" dirty="0"/>
          </a:p>
        </p:txBody>
      </p:sp>
    </p:spTree>
    <p:extLst>
      <p:ext uri="{BB962C8B-B14F-4D97-AF65-F5344CB8AC3E}">
        <p14:creationId xmlns:p14="http://schemas.microsoft.com/office/powerpoint/2010/main" val="2202151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438400" y="629875"/>
            <a:ext cx="9201538" cy="461665"/>
          </a:xfrm>
          <a:prstGeom prst="rect">
            <a:avLst/>
          </a:prstGeom>
          <a:solidFill>
            <a:srgbClr val="558237"/>
          </a:solidFill>
          <a:ln w="9525">
            <a:noFill/>
            <a:miter lim="800000"/>
            <a:headEnd/>
            <a:tailEnd/>
          </a:ln>
        </p:spPr>
        <p:txBody>
          <a:bodyPr wrap="square">
            <a:spAutoFit/>
          </a:bodyPr>
          <a:lstStyle/>
          <a:p>
            <a:pPr marL="514338" indent="-514338" algn="ctr" fontAlgn="auto">
              <a:spcBef>
                <a:spcPct val="20000"/>
              </a:spcBef>
              <a:spcAft>
                <a:spcPts val="0"/>
              </a:spcAft>
              <a:buClr>
                <a:schemeClr val="accent6">
                  <a:lumMod val="50000"/>
                </a:schemeClr>
              </a:buClr>
              <a:buSzPct val="80000"/>
              <a:defRPr/>
            </a:pPr>
            <a:r>
              <a:rPr lang="mn-MN" sz="2400" b="1" dirty="0" smtClean="0">
                <a:solidFill>
                  <a:schemeClr val="bg1"/>
                </a:solidFill>
                <a:latin typeface="Arial" pitchFamily="34" charset="0"/>
                <a:cs typeface="Arial" pitchFamily="34" charset="0"/>
              </a:rPr>
              <a:t>ХҮН АМ, НИЙГМИЙН ҮЗҮҮЛЭЛТ- Гэмт хэрэг</a:t>
            </a:r>
            <a:endParaRPr lang="mn-MN" sz="2400" b="1" dirty="0">
              <a:solidFill>
                <a:schemeClr val="bg1"/>
              </a:solidFill>
              <a:latin typeface="Arial" pitchFamily="34" charset="0"/>
              <a:cs typeface="Arial" pitchFamily="34" charset="0"/>
            </a:endParaRPr>
          </a:p>
        </p:txBody>
      </p:sp>
      <p:pic>
        <p:nvPicPr>
          <p:cNvPr id="19" name="Picture 18"/>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52701" y="629875"/>
            <a:ext cx="510540" cy="486410"/>
          </a:xfrm>
          <a:prstGeom prst="rect">
            <a:avLst/>
          </a:prstGeom>
          <a:noFill/>
          <a:ln w="9525">
            <a:noFill/>
            <a:miter lim="800000"/>
            <a:headEnd/>
            <a:tailEnd/>
          </a:ln>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002" y="1752529"/>
            <a:ext cx="1591821" cy="1441649"/>
          </a:xfrm>
          <a:prstGeom prst="rect">
            <a:avLst/>
          </a:prstGeom>
        </p:spPr>
      </p:pic>
      <p:sp>
        <p:nvSpPr>
          <p:cNvPr id="3" name="Round Diagonal Corner Rectangle 2"/>
          <p:cNvSpPr/>
          <p:nvPr/>
        </p:nvSpPr>
        <p:spPr>
          <a:xfrm>
            <a:off x="2263241" y="1434662"/>
            <a:ext cx="9376697" cy="206374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2263240" y="1558595"/>
            <a:ext cx="9376697" cy="1815882"/>
          </a:xfrm>
          <a:prstGeom prst="rect">
            <a:avLst/>
          </a:prstGeom>
          <a:noFill/>
        </p:spPr>
        <p:txBody>
          <a:bodyPr wrap="square" rtlCol="0">
            <a:spAutoFit/>
          </a:bodyPr>
          <a:lstStyle/>
          <a:p>
            <a:pPr algn="just"/>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2019 </a:t>
            </a:r>
            <a:r>
              <a:rPr lang="mn-MN" sz="1400" dirty="0">
                <a:solidFill>
                  <a:schemeClr val="bg1"/>
                </a:solidFill>
                <a:latin typeface="Arial" panose="020B0604020202020204" pitchFamily="34" charset="0"/>
                <a:cs typeface="Arial" panose="020B0604020202020204" pitchFamily="34" charset="0"/>
              </a:rPr>
              <a:t>оны </a:t>
            </a:r>
            <a:r>
              <a:rPr lang="mn-MN" sz="1400" dirty="0" smtClean="0">
                <a:solidFill>
                  <a:schemeClr val="bg1"/>
                </a:solidFill>
                <a:latin typeface="Arial" panose="020B0604020202020204" pitchFamily="34" charset="0"/>
                <a:cs typeface="Arial" panose="020B0604020202020204" pitchFamily="34" charset="0"/>
              </a:rPr>
              <a:t>2-р </a:t>
            </a:r>
            <a:r>
              <a:rPr lang="mn-MN" sz="1400" dirty="0">
                <a:solidFill>
                  <a:schemeClr val="bg1"/>
                </a:solidFill>
                <a:latin typeface="Arial" panose="020B0604020202020204" pitchFamily="34" charset="0"/>
                <a:cs typeface="Arial" panose="020B0604020202020204" pitchFamily="34" charset="0"/>
              </a:rPr>
              <a:t>улирлын байдлаар нийт </a:t>
            </a:r>
            <a:r>
              <a:rPr lang="mn-MN" sz="1400" dirty="0" smtClean="0">
                <a:solidFill>
                  <a:schemeClr val="bg1"/>
                </a:solidFill>
                <a:latin typeface="Arial" panose="020B0604020202020204" pitchFamily="34" charset="0"/>
                <a:cs typeface="Arial" panose="020B0604020202020204" pitchFamily="34" charset="0"/>
              </a:rPr>
              <a:t>401 </a:t>
            </a:r>
            <a:r>
              <a:rPr lang="mn-MN" sz="1400" dirty="0">
                <a:solidFill>
                  <a:schemeClr val="bg1"/>
                </a:solidFill>
                <a:latin typeface="Arial" panose="020B0604020202020204" pitchFamily="34" charset="0"/>
                <a:cs typeface="Arial" panose="020B0604020202020204" pitchFamily="34" charset="0"/>
              </a:rPr>
              <a:t>гэмт хэрэг бүртгэгдсэн нь урьд оны мөн үеэс </a:t>
            </a:r>
            <a:r>
              <a:rPr lang="mn-MN" sz="1400" dirty="0" smtClean="0">
                <a:solidFill>
                  <a:schemeClr val="bg1"/>
                </a:solidFill>
                <a:latin typeface="Arial" panose="020B0604020202020204" pitchFamily="34" charset="0"/>
                <a:cs typeface="Arial" panose="020B0604020202020204" pitchFamily="34" charset="0"/>
              </a:rPr>
              <a:t>33 </a:t>
            </a:r>
            <a:r>
              <a:rPr lang="en-US" sz="1400" dirty="0" smtClean="0">
                <a:solidFill>
                  <a:schemeClr val="bg1"/>
                </a:solidFill>
                <a:latin typeface="Arial" panose="020B0604020202020204" pitchFamily="34" charset="0"/>
                <a:cs typeface="Arial" panose="020B0604020202020204" pitchFamily="34" charset="0"/>
              </a:rPr>
              <a:t>(9</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0%)</a:t>
            </a:r>
            <a:r>
              <a:rPr lang="mn-MN" sz="1400" dirty="0" smtClean="0">
                <a:solidFill>
                  <a:schemeClr val="bg1"/>
                </a:solidFill>
                <a:latin typeface="Arial" panose="020B0604020202020204" pitchFamily="34" charset="0"/>
                <a:cs typeface="Arial" panose="020B0604020202020204" pitchFamily="34" charset="0"/>
              </a:rPr>
              <a:t>-аар</a:t>
            </a:r>
            <a:r>
              <a:rPr lang="mn-MN" sz="1400" dirty="0" smtClean="0">
                <a:solidFill>
                  <a:schemeClr val="bg1"/>
                </a:solidFill>
                <a:latin typeface="Arial" panose="020B0604020202020204" pitchFamily="34" charset="0"/>
                <a:cs typeface="Arial" panose="020B0604020202020204" pitchFamily="34" charset="0"/>
              </a:rPr>
              <a:t> өссөн </a:t>
            </a:r>
            <a:r>
              <a:rPr lang="mn-MN" sz="1400" dirty="0">
                <a:solidFill>
                  <a:schemeClr val="bg1"/>
                </a:solidFill>
                <a:latin typeface="Arial" panose="020B0604020202020204" pitchFamily="34" charset="0"/>
                <a:cs typeface="Arial" panose="020B0604020202020204" pitchFamily="34" charset="0"/>
              </a:rPr>
              <a:t>байна. Нийт гэмт хэргийн </a:t>
            </a:r>
            <a:r>
              <a:rPr lang="mn-MN" sz="1400" dirty="0" smtClean="0">
                <a:solidFill>
                  <a:schemeClr val="bg1"/>
                </a:solidFill>
                <a:latin typeface="Arial" panose="020B0604020202020204" pitchFamily="34" charset="0"/>
                <a:cs typeface="Arial" panose="020B0604020202020204" pitchFamily="34" charset="0"/>
              </a:rPr>
              <a:t>87 </a:t>
            </a:r>
            <a:r>
              <a:rPr lang="en-US" sz="1400" dirty="0" smtClean="0">
                <a:solidFill>
                  <a:schemeClr val="bg1"/>
                </a:solidFill>
                <a:latin typeface="Arial" panose="020B0604020202020204" pitchFamily="34" charset="0"/>
                <a:cs typeface="Arial" panose="020B0604020202020204" pitchFamily="34" charset="0"/>
              </a:rPr>
              <a:t>(21.7%)</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нь согтуугаар үйлдэгдсэн нь өнгөрсөн оны мөн үетэй харьцуулахад </a:t>
            </a:r>
            <a:r>
              <a:rPr lang="mn-MN" sz="1400" dirty="0" smtClean="0">
                <a:solidFill>
                  <a:schemeClr val="bg1"/>
                </a:solidFill>
                <a:latin typeface="Arial" panose="020B0604020202020204" pitchFamily="34" charset="0"/>
                <a:cs typeface="Arial" panose="020B0604020202020204" pitchFamily="34" charset="0"/>
              </a:rPr>
              <a:t>12 </a:t>
            </a:r>
            <a:r>
              <a:rPr lang="en-US" sz="1400" dirty="0" smtClean="0">
                <a:solidFill>
                  <a:schemeClr val="bg1"/>
                </a:solidFill>
                <a:latin typeface="Arial" panose="020B0604020202020204" pitchFamily="34" charset="0"/>
                <a:cs typeface="Arial" panose="020B0604020202020204" pitchFamily="34" charset="0"/>
              </a:rPr>
              <a:t>(12.1%)</a:t>
            </a:r>
            <a:r>
              <a:rPr lang="mn-MN" sz="1400" dirty="0" smtClean="0">
                <a:solidFill>
                  <a:schemeClr val="bg1"/>
                </a:solidFill>
                <a:latin typeface="Arial" panose="020B0604020202020204" pitchFamily="34" charset="0"/>
                <a:cs typeface="Arial" panose="020B0604020202020204" pitchFamily="34" charset="0"/>
              </a:rPr>
              <a:t>-аар буурсан </a:t>
            </a:r>
            <a:r>
              <a:rPr lang="mn-MN" sz="1400" dirty="0">
                <a:solidFill>
                  <a:schemeClr val="bg1"/>
                </a:solidFill>
                <a:latin typeface="Arial" panose="020B0604020202020204" pitchFamily="34" charset="0"/>
                <a:cs typeface="Arial" panose="020B0604020202020204" pitchFamily="34" charset="0"/>
              </a:rPr>
              <a:t>байна.  </a:t>
            </a:r>
            <a:r>
              <a:rPr lang="mn-MN" sz="1400" dirty="0" smtClean="0">
                <a:solidFill>
                  <a:schemeClr val="bg1"/>
                </a:solidFill>
                <a:latin typeface="Arial" panose="020B0604020202020204" pitchFamily="34" charset="0"/>
                <a:cs typeface="Arial" panose="020B0604020202020204" pitchFamily="34" charset="0"/>
              </a:rPr>
              <a:t>Иргэн </a:t>
            </a:r>
            <a:r>
              <a:rPr lang="mn-MN" sz="1400" dirty="0">
                <a:solidFill>
                  <a:schemeClr val="bg1"/>
                </a:solidFill>
                <a:latin typeface="Arial" panose="020B0604020202020204" pitchFamily="34" charset="0"/>
                <a:cs typeface="Arial" panose="020B0604020202020204" pitchFamily="34" charset="0"/>
              </a:rPr>
              <a:t>болон байгууллагад нийт </a:t>
            </a:r>
            <a:r>
              <a:rPr lang="mn-MN" sz="1400" dirty="0" smtClean="0">
                <a:solidFill>
                  <a:schemeClr val="bg1"/>
                </a:solidFill>
                <a:latin typeface="Arial" panose="020B0604020202020204" pitchFamily="34" charset="0"/>
                <a:cs typeface="Arial" panose="020B0604020202020204" pitchFamily="34" charset="0"/>
              </a:rPr>
              <a:t>1 093.1 </a:t>
            </a:r>
            <a:r>
              <a:rPr lang="mn-MN" sz="1400" dirty="0">
                <a:solidFill>
                  <a:schemeClr val="bg1"/>
                </a:solidFill>
                <a:latin typeface="Arial" panose="020B0604020202020204" pitchFamily="34" charset="0"/>
                <a:cs typeface="Arial" panose="020B0604020202020204" pitchFamily="34" charset="0"/>
              </a:rPr>
              <a:t>сая төгрөгийн хохирол учирсан нь өмнөх оны мөн үеэс </a:t>
            </a:r>
            <a:r>
              <a:rPr lang="mn-MN" sz="1400" dirty="0" smtClean="0">
                <a:solidFill>
                  <a:schemeClr val="bg1"/>
                </a:solidFill>
                <a:latin typeface="Arial" panose="020B0604020202020204" pitchFamily="34" charset="0"/>
                <a:cs typeface="Arial" panose="020B0604020202020204" pitchFamily="34" charset="0"/>
              </a:rPr>
              <a:t>513 </a:t>
            </a:r>
            <a:r>
              <a:rPr lang="en-US" sz="1400" dirty="0" smtClean="0">
                <a:solidFill>
                  <a:schemeClr val="bg1"/>
                </a:solidFill>
                <a:latin typeface="Arial" panose="020B0604020202020204" pitchFamily="34" charset="0"/>
                <a:cs typeface="Arial" panose="020B0604020202020204" pitchFamily="34" charset="0"/>
              </a:rPr>
              <a:t>(1.8 </a:t>
            </a:r>
            <a:r>
              <a:rPr lang="mn-MN" sz="1400" dirty="0" smtClean="0">
                <a:solidFill>
                  <a:schemeClr val="bg1"/>
                </a:solidFill>
                <a:latin typeface="Arial" panose="020B0604020202020204" pitchFamily="34" charset="0"/>
                <a:cs typeface="Arial" panose="020B0604020202020204" pitchFamily="34" charset="0"/>
              </a:rPr>
              <a:t>дахин</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төгрөгөөр өссөн байна. Учирсан хохирлоос </a:t>
            </a:r>
            <a:r>
              <a:rPr lang="en-US" sz="1400" dirty="0" smtClean="0">
                <a:solidFill>
                  <a:schemeClr val="bg1"/>
                </a:solidFill>
                <a:latin typeface="Arial" panose="020B0604020202020204" pitchFamily="34" charset="0"/>
                <a:cs typeface="Arial" panose="020B0604020202020204" pitchFamily="34" charset="0"/>
              </a:rPr>
              <a:t>369.2</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төгрөгийг нөхөн төлүүлж, нөхөн төлөлт </a:t>
            </a:r>
            <a:r>
              <a:rPr lang="en-US" sz="1400" dirty="0" smtClean="0">
                <a:solidFill>
                  <a:schemeClr val="bg1"/>
                </a:solidFill>
                <a:latin typeface="Arial" panose="020B0604020202020204" pitchFamily="34" charset="0"/>
                <a:cs typeface="Arial" panose="020B0604020202020204" pitchFamily="34" charset="0"/>
              </a:rPr>
              <a:t>33</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8</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хувьтай байна. </a:t>
            </a:r>
            <a:r>
              <a:rPr lang="mn-MN" sz="1400" dirty="0" smtClean="0">
                <a:solidFill>
                  <a:schemeClr val="bg1"/>
                </a:solidFill>
                <a:latin typeface="Arial" panose="020B0604020202020204" pitchFamily="34" charset="0"/>
                <a:cs typeface="Arial" panose="020B0604020202020204" pitchFamily="34" charset="0"/>
              </a:rPr>
              <a:t>Бүртгэгдсэн </a:t>
            </a:r>
            <a:r>
              <a:rPr lang="mn-MN" sz="1400" dirty="0">
                <a:solidFill>
                  <a:schemeClr val="bg1"/>
                </a:solidFill>
                <a:latin typeface="Arial" panose="020B0604020202020204" pitchFamily="34" charset="0"/>
                <a:cs typeface="Arial" panose="020B0604020202020204" pitchFamily="34" charset="0"/>
              </a:rPr>
              <a:t>гэмт хэргийн </a:t>
            </a:r>
            <a:r>
              <a:rPr lang="en-US" sz="1400" dirty="0" smtClean="0">
                <a:solidFill>
                  <a:schemeClr val="bg1"/>
                </a:solidFill>
                <a:latin typeface="Arial" panose="020B0604020202020204" pitchFamily="34" charset="0"/>
                <a:cs typeface="Arial" panose="020B0604020202020204" pitchFamily="34" charset="0"/>
              </a:rPr>
              <a:t>155 (</a:t>
            </a:r>
            <a:r>
              <a:rPr lang="mn-MN" sz="1400" dirty="0" smtClean="0">
                <a:solidFill>
                  <a:schemeClr val="bg1"/>
                </a:solidFill>
                <a:latin typeface="Arial" panose="020B0604020202020204" pitchFamily="34" charset="0"/>
                <a:cs typeface="Arial" panose="020B0604020202020204" pitchFamily="34" charset="0"/>
              </a:rPr>
              <a:t>38.</a:t>
            </a:r>
            <a:r>
              <a:rPr lang="en-US" sz="1400" dirty="0" smtClean="0">
                <a:solidFill>
                  <a:schemeClr val="bg1"/>
                </a:solidFill>
                <a:latin typeface="Arial" panose="020B0604020202020204" pitchFamily="34" charset="0"/>
                <a:cs typeface="Arial" panose="020B0604020202020204" pitchFamily="34" charset="0"/>
              </a:rPr>
              <a:t>7%)</a:t>
            </a:r>
            <a:r>
              <a:rPr lang="mn-MN"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нь өмчлөх эрхийн эсрэг гэмт хэрэг, 139 </a:t>
            </a:r>
            <a:r>
              <a:rPr lang="en-US" sz="1400" dirty="0" smtClean="0">
                <a:solidFill>
                  <a:schemeClr val="bg1"/>
                </a:solidFill>
                <a:latin typeface="Arial" panose="020B0604020202020204" pitchFamily="34" charset="0"/>
                <a:cs typeface="Arial" panose="020B0604020202020204" pitchFamily="34" charset="0"/>
              </a:rPr>
              <a:t>(34.7%)</a:t>
            </a:r>
            <a:r>
              <a:rPr lang="mn-MN" sz="1400" dirty="0" smtClean="0">
                <a:solidFill>
                  <a:schemeClr val="bg1"/>
                </a:solidFill>
                <a:latin typeface="Arial" panose="020B0604020202020204" pitchFamily="34" charset="0"/>
                <a:cs typeface="Arial" panose="020B0604020202020204" pitchFamily="34" charset="0"/>
              </a:rPr>
              <a:t> нь хүний амь бие, эрүүл мэндийн эсрэг гэмт хэрэг, 47 </a:t>
            </a:r>
            <a:r>
              <a:rPr lang="en-US" sz="1400" dirty="0" smtClean="0">
                <a:solidFill>
                  <a:schemeClr val="bg1"/>
                </a:solidFill>
                <a:latin typeface="Arial" panose="020B0604020202020204" pitchFamily="34" charset="0"/>
                <a:cs typeface="Arial" panose="020B0604020202020204" pitchFamily="34" charset="0"/>
              </a:rPr>
              <a:t>(11.7%)</a:t>
            </a:r>
            <a:r>
              <a:rPr lang="mn-MN" sz="1400" dirty="0" smtClean="0">
                <a:solidFill>
                  <a:schemeClr val="bg1"/>
                </a:solidFill>
                <a:latin typeface="Arial" panose="020B0604020202020204" pitchFamily="34" charset="0"/>
                <a:cs typeface="Arial" panose="020B0604020202020204" pitchFamily="34" charset="0"/>
              </a:rPr>
              <a:t> нь </a:t>
            </a:r>
            <a:r>
              <a:rPr lang="mn-MN" sz="1400" dirty="0" smtClean="0">
                <a:solidFill>
                  <a:schemeClr val="bg1"/>
                </a:solidFill>
                <a:latin typeface="Arial" panose="020B0604020202020204" pitchFamily="34" charset="0"/>
                <a:cs typeface="Arial" panose="020B0604020202020204" pitchFamily="34" charset="0"/>
              </a:rPr>
              <a:t>байгаль </a:t>
            </a:r>
            <a:r>
              <a:rPr lang="mn-MN" sz="1400" dirty="0">
                <a:solidFill>
                  <a:schemeClr val="bg1"/>
                </a:solidFill>
                <a:latin typeface="Arial" panose="020B0604020202020204" pitchFamily="34" charset="0"/>
                <a:cs typeface="Arial" panose="020B0604020202020204" pitchFamily="34" charset="0"/>
              </a:rPr>
              <a:t>хамгаалах журмын эсрэг гэмт хэрэг, </a:t>
            </a:r>
            <a:r>
              <a:rPr lang="mn-MN" sz="1400" dirty="0" smtClean="0">
                <a:solidFill>
                  <a:schemeClr val="bg1"/>
                </a:solidFill>
                <a:latin typeface="Arial" panose="020B0604020202020204" pitchFamily="34" charset="0"/>
                <a:cs typeface="Arial" panose="020B0604020202020204" pitchFamily="34" charset="0"/>
              </a:rPr>
              <a:t>28 </a:t>
            </a:r>
            <a:r>
              <a:rPr lang="en-US" sz="1400" dirty="0" smtClean="0">
                <a:solidFill>
                  <a:schemeClr val="bg1"/>
                </a:solidFill>
                <a:latin typeface="Arial" panose="020B0604020202020204" pitchFamily="34" charset="0"/>
                <a:cs typeface="Arial" panose="020B0604020202020204" pitchFamily="34" charset="0"/>
              </a:rPr>
              <a:t>(7.0%)</a:t>
            </a:r>
            <a:r>
              <a:rPr lang="mn-MN" sz="1400" dirty="0" smtClean="0">
                <a:solidFill>
                  <a:schemeClr val="bg1"/>
                </a:solidFill>
                <a:latin typeface="Arial" panose="020B0604020202020204" pitchFamily="34" charset="0"/>
                <a:cs typeface="Arial" panose="020B0604020202020204" pitchFamily="34" charset="0"/>
              </a:rPr>
              <a:t> нь</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тээврийн хэрэгслийн хөдөлгөөний аюулгүй байдлын эсрэг гэмт хэрэг, </a:t>
            </a:r>
            <a:r>
              <a:rPr lang="mn-MN" sz="1400" dirty="0" smtClean="0">
                <a:solidFill>
                  <a:schemeClr val="bg1"/>
                </a:solidFill>
                <a:latin typeface="Arial" panose="020B0604020202020204" pitchFamily="34" charset="0"/>
                <a:cs typeface="Arial" panose="020B0604020202020204" pitchFamily="34" charset="0"/>
              </a:rPr>
              <a:t>32 </a:t>
            </a:r>
            <a:r>
              <a:rPr lang="en-US" sz="1400" dirty="0" smtClean="0">
                <a:solidFill>
                  <a:schemeClr val="bg1"/>
                </a:solidFill>
                <a:latin typeface="Arial" panose="020B0604020202020204" pitchFamily="34" charset="0"/>
                <a:cs typeface="Arial" panose="020B0604020202020204" pitchFamily="34" charset="0"/>
              </a:rPr>
              <a:t>(7</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9%) </a:t>
            </a:r>
            <a:r>
              <a:rPr lang="mn-MN" sz="1400" dirty="0" smtClean="0">
                <a:solidFill>
                  <a:schemeClr val="bg1"/>
                </a:solidFill>
                <a:latin typeface="Arial" panose="020B0604020202020204" pitchFamily="34" charset="0"/>
                <a:cs typeface="Arial" panose="020B0604020202020204" pitchFamily="34" charset="0"/>
              </a:rPr>
              <a:t>нь бусад </a:t>
            </a:r>
            <a:r>
              <a:rPr lang="mn-MN" sz="1400" dirty="0">
                <a:solidFill>
                  <a:schemeClr val="bg1"/>
                </a:solidFill>
                <a:latin typeface="Arial" panose="020B0604020202020204" pitchFamily="34" charset="0"/>
                <a:cs typeface="Arial" panose="020B0604020202020204" pitchFamily="34" charset="0"/>
              </a:rPr>
              <a:t>төрлийн гэмт хэрэг  эзэлж байна.</a:t>
            </a:r>
            <a:endParaRPr lang="en-US" sz="1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415250" y="3334471"/>
            <a:ext cx="6096000" cy="587853"/>
          </a:xfrm>
          <a:prstGeom prst="rect">
            <a:avLst/>
          </a:prstGeom>
        </p:spPr>
        <p:txBody>
          <a:bodyPr>
            <a:spAutoFit/>
          </a:bodyPr>
          <a:lstStyle/>
          <a:p>
            <a:pPr algn="just">
              <a:lnSpc>
                <a:spcPct val="115000"/>
              </a:lnSpc>
              <a:spcAft>
                <a:spcPts val="0"/>
              </a:spcAft>
            </a:pPr>
            <a:r>
              <a:rPr lang="mn-MN" sz="1400" dirty="0">
                <a:latin typeface="Arial" panose="020B0604020202020204" pitchFamily="34" charset="0"/>
                <a:ea typeface="Times New Roman" panose="02020603050405020304" pitchFamily="18" charset="0"/>
                <a:cs typeface="Arial" panose="020B0604020202020204" pitchFamily="34" charset="0"/>
              </a:rPr>
              <a:t> </a:t>
            </a:r>
            <a:endParaRPr lang="en-US" sz="1400" dirty="0">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mn-MN" sz="1400" b="1" dirty="0">
                <a:latin typeface="Arial" panose="020B0604020202020204" pitchFamily="34" charset="0"/>
                <a:ea typeface="Times New Roman" panose="02020603050405020304" pitchFamily="18" charset="0"/>
                <a:cs typeface="Arial" panose="020B0604020202020204" pitchFamily="34" charset="0"/>
              </a:rPr>
              <a:t>    Бүртгэгдсэн гэмт хэрэг, </a:t>
            </a:r>
            <a:r>
              <a:rPr lang="mn-MN" sz="1400" dirty="0">
                <a:latin typeface="Arial" panose="020B0604020202020204" pitchFamily="34" charset="0"/>
                <a:ea typeface="Times New Roman" panose="02020603050405020304" pitchFamily="18" charset="0"/>
                <a:cs typeface="Arial" panose="020B0604020202020204" pitchFamily="34" charset="0"/>
              </a:rPr>
              <a:t>төрлөөр, хувиар</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7" name="Chart 16"/>
          <p:cNvGraphicFramePr/>
          <p:nvPr>
            <p:extLst>
              <p:ext uri="{D42A27DB-BD31-4B8C-83A1-F6EECF244321}">
                <p14:modId xmlns:p14="http://schemas.microsoft.com/office/powerpoint/2010/main" val="4251686795"/>
              </p:ext>
            </p:extLst>
          </p:nvPr>
        </p:nvGraphicFramePr>
        <p:xfrm>
          <a:off x="1229193" y="3871746"/>
          <a:ext cx="9788577" cy="241843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p:cNvGraphicFramePr/>
          <p:nvPr>
            <p:extLst>
              <p:ext uri="{D42A27DB-BD31-4B8C-83A1-F6EECF244321}">
                <p14:modId xmlns:p14="http://schemas.microsoft.com/office/powerpoint/2010/main" val="3663799807"/>
              </p:ext>
            </p:extLst>
          </p:nvPr>
        </p:nvGraphicFramePr>
        <p:xfrm>
          <a:off x="2133600" y="3922325"/>
          <a:ext cx="9144000" cy="237687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63151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0886" y="1066991"/>
            <a:ext cx="2057400" cy="1625346"/>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80886" y="3559502"/>
            <a:ext cx="2471928" cy="1600200"/>
          </a:xfrm>
          <a:prstGeom prst="rect">
            <a:avLst/>
          </a:prstGeom>
        </p:spPr>
      </p:pic>
      <p:sp>
        <p:nvSpPr>
          <p:cNvPr id="7" name="Round Diagonal Corner Rectangle 6"/>
          <p:cNvSpPr/>
          <p:nvPr/>
        </p:nvSpPr>
        <p:spPr>
          <a:xfrm>
            <a:off x="4225159" y="762957"/>
            <a:ext cx="7708694" cy="177187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315649" y="778981"/>
            <a:ext cx="7527713" cy="2063642"/>
          </a:xfrm>
          <a:prstGeom prst="rect">
            <a:avLst/>
          </a:prstGeom>
          <a:noFill/>
        </p:spPr>
        <p:txBody>
          <a:bodyPr wrap="square" rtlCol="0">
            <a:spAutoFit/>
          </a:bodyPr>
          <a:lstStyle/>
          <a:p>
            <a:pPr algn="just"/>
            <a:r>
              <a:rPr lang="mn-MN" sz="1400" dirty="0" smtClean="0">
                <a:solidFill>
                  <a:schemeClr val="bg1"/>
                </a:solidFill>
                <a:latin typeface="Arial" panose="020B0604020202020204" pitchFamily="34" charset="0"/>
                <a:cs typeface="Arial" panose="020B0604020202020204" pitchFamily="34" charset="0"/>
              </a:rPr>
              <a:t>	Сэлэнгэ </a:t>
            </a:r>
            <a:r>
              <a:rPr lang="mn-MN" sz="1400" dirty="0">
                <a:solidFill>
                  <a:schemeClr val="bg1"/>
                </a:solidFill>
                <a:latin typeface="Arial" panose="020B0604020202020204" pitchFamily="34" charset="0"/>
                <a:cs typeface="Arial" panose="020B0604020202020204" pitchFamily="34" charset="0"/>
              </a:rPr>
              <a:t>аймгийн Алтанбулаг болон Сүхбаатар боомтоор давхардсан тоогоор      </a:t>
            </a:r>
            <a:r>
              <a:rPr lang="en-US" sz="1400" dirty="0" smtClean="0">
                <a:solidFill>
                  <a:schemeClr val="bg1"/>
                </a:solidFill>
                <a:latin typeface="Arial" panose="020B0604020202020204" pitchFamily="34" charset="0"/>
                <a:cs typeface="Arial" panose="020B0604020202020204" pitchFamily="34" charset="0"/>
              </a:rPr>
              <a:t>344.5 </a:t>
            </a:r>
            <a:r>
              <a:rPr lang="mn-MN" sz="1400" dirty="0" smtClean="0">
                <a:solidFill>
                  <a:schemeClr val="bg1"/>
                </a:solidFill>
                <a:latin typeface="Arial" panose="020B0604020202020204" pitchFamily="34" charset="0"/>
                <a:cs typeface="Arial" panose="020B0604020202020204" pitchFamily="34" charset="0"/>
              </a:rPr>
              <a:t>мянган </a:t>
            </a:r>
            <a:r>
              <a:rPr lang="mn-MN" sz="1400" dirty="0">
                <a:solidFill>
                  <a:schemeClr val="bg1"/>
                </a:solidFill>
                <a:latin typeface="Arial" panose="020B0604020202020204" pitchFamily="34" charset="0"/>
                <a:cs typeface="Arial" panose="020B0604020202020204" pitchFamily="34" charset="0"/>
              </a:rPr>
              <a:t>зорчигч нэвтэрсэн нь өмнөх оны мөн </a:t>
            </a:r>
            <a:r>
              <a:rPr lang="mn-MN" sz="1400" dirty="0" smtClean="0">
                <a:solidFill>
                  <a:schemeClr val="bg1"/>
                </a:solidFill>
                <a:latin typeface="Arial" panose="020B0604020202020204" pitchFamily="34" charset="0"/>
                <a:cs typeface="Arial" panose="020B0604020202020204" pitchFamily="34" charset="0"/>
              </a:rPr>
              <a:t>үеэс 15.1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4.</a:t>
            </a:r>
            <a:r>
              <a:rPr lang="en-US" sz="1400" dirty="0" smtClean="0">
                <a:solidFill>
                  <a:schemeClr val="bg1"/>
                </a:solidFill>
                <a:latin typeface="Arial" panose="020B0604020202020204" pitchFamily="34" charset="0"/>
                <a:cs typeface="Arial" panose="020B0604020202020204" pitchFamily="34" charset="0"/>
              </a:rPr>
              <a:t>6%)</a:t>
            </a:r>
            <a:r>
              <a:rPr lang="mn-MN"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мянган хүнээр</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өссөн байна. Нийт </a:t>
            </a:r>
            <a:r>
              <a:rPr lang="mn-MN" sz="1400" dirty="0" smtClean="0">
                <a:solidFill>
                  <a:schemeClr val="bg1"/>
                </a:solidFill>
                <a:latin typeface="Arial" panose="020B0604020202020204" pitchFamily="34" charset="0"/>
                <a:cs typeface="Arial" panose="020B0604020202020204" pitchFamily="34" charset="0"/>
              </a:rPr>
              <a:t>зорчигчдын 279.6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8</a:t>
            </a:r>
            <a:r>
              <a:rPr lang="en-US" sz="1400" dirty="0" smtClean="0">
                <a:solidFill>
                  <a:schemeClr val="bg1"/>
                </a:solidFill>
                <a:latin typeface="Arial" panose="020B0604020202020204" pitchFamily="34" charset="0"/>
                <a:cs typeface="Arial" panose="020B0604020202020204" pitchFamily="34" charset="0"/>
              </a:rPr>
              <a:t>1</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2%)</a:t>
            </a:r>
            <a:r>
              <a:rPr lang="mn-MN"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мянга</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нь Монгол иргэд,  </a:t>
            </a:r>
            <a:r>
              <a:rPr lang="mn-MN" sz="1400" dirty="0" smtClean="0">
                <a:solidFill>
                  <a:schemeClr val="bg1"/>
                </a:solidFill>
                <a:latin typeface="Arial" panose="020B0604020202020204" pitchFamily="34" charset="0"/>
                <a:cs typeface="Arial" panose="020B0604020202020204" pitchFamily="34" charset="0"/>
              </a:rPr>
              <a:t>64.8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1</a:t>
            </a:r>
            <a:r>
              <a:rPr lang="en-US" sz="1400" dirty="0" smtClean="0">
                <a:solidFill>
                  <a:schemeClr val="bg1"/>
                </a:solidFill>
                <a:latin typeface="Arial" panose="020B0604020202020204" pitchFamily="34" charset="0"/>
                <a:cs typeface="Arial" panose="020B0604020202020204" pitchFamily="34" charset="0"/>
              </a:rPr>
              <a:t>8</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8%)</a:t>
            </a:r>
            <a:r>
              <a:rPr lang="mn-MN"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мянга</a:t>
            </a:r>
            <a:r>
              <a:rPr lang="mn-MN" sz="1400"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нь гадаад иргэд байна. Энэ нь өмнөх оны мөн үетэй харьцуулахад хилээр нэвтэрсэн Монгол иргэдийн тоо </a:t>
            </a:r>
            <a:r>
              <a:rPr lang="mn-MN" sz="1400" dirty="0" smtClean="0">
                <a:solidFill>
                  <a:schemeClr val="bg1"/>
                </a:solidFill>
                <a:latin typeface="Arial" panose="020B0604020202020204" pitchFamily="34" charset="0"/>
                <a:cs typeface="Arial" panose="020B0604020202020204" pitchFamily="34" charset="0"/>
              </a:rPr>
              <a:t>13.0 </a:t>
            </a:r>
            <a:r>
              <a:rPr lang="en-US" sz="1400" dirty="0" smtClean="0">
                <a:solidFill>
                  <a:schemeClr val="bg1"/>
                </a:solidFill>
                <a:latin typeface="Arial" panose="020B0604020202020204" pitchFamily="34" charset="0"/>
                <a:cs typeface="Arial" panose="020B0604020202020204" pitchFamily="34" charset="0"/>
              </a:rPr>
              <a:t>(4</a:t>
            </a:r>
            <a:r>
              <a:rPr lang="mn-MN" sz="1400" dirty="0" smtClean="0">
                <a:solidFill>
                  <a:schemeClr val="bg1"/>
                </a:solidFill>
                <a:latin typeface="Arial" panose="020B0604020202020204" pitchFamily="34" charset="0"/>
                <a:cs typeface="Arial" panose="020B0604020202020204" pitchFamily="34" charset="0"/>
              </a:rPr>
              <a:t>.</a:t>
            </a:r>
            <a:r>
              <a:rPr lang="en-US" sz="1400" dirty="0" smtClean="0">
                <a:solidFill>
                  <a:schemeClr val="bg1"/>
                </a:solidFill>
                <a:latin typeface="Arial" panose="020B0604020202020204" pitchFamily="34" charset="0"/>
                <a:cs typeface="Arial" panose="020B0604020202020204" pitchFamily="34" charset="0"/>
              </a:rPr>
              <a:t>9%) </a:t>
            </a:r>
            <a:r>
              <a:rPr lang="mn-MN" sz="1400" dirty="0" smtClean="0">
                <a:solidFill>
                  <a:schemeClr val="bg1"/>
                </a:solidFill>
                <a:latin typeface="Arial" panose="020B0604020202020204" pitchFamily="34" charset="0"/>
                <a:cs typeface="Arial" panose="020B0604020202020204" pitchFamily="34" charset="0"/>
              </a:rPr>
              <a:t>мянган хүнээр, гадаад </a:t>
            </a:r>
            <a:r>
              <a:rPr lang="mn-MN" sz="1400" dirty="0">
                <a:solidFill>
                  <a:schemeClr val="bg1"/>
                </a:solidFill>
                <a:latin typeface="Arial" panose="020B0604020202020204" pitchFamily="34" charset="0"/>
                <a:cs typeface="Arial" panose="020B0604020202020204" pitchFamily="34" charset="0"/>
              </a:rPr>
              <a:t>иргэдийн тоо </a:t>
            </a:r>
            <a:r>
              <a:rPr lang="mn-MN" sz="1400" dirty="0" smtClean="0">
                <a:solidFill>
                  <a:schemeClr val="bg1"/>
                </a:solidFill>
                <a:latin typeface="Arial" panose="020B0604020202020204" pitchFamily="34" charset="0"/>
                <a:cs typeface="Arial" panose="020B0604020202020204" pitchFamily="34" charset="0"/>
              </a:rPr>
              <a:t>2.1 </a:t>
            </a:r>
            <a:r>
              <a:rPr lang="en-US" sz="1400" dirty="0" smtClean="0">
                <a:solidFill>
                  <a:schemeClr val="bg1"/>
                </a:solidFill>
                <a:latin typeface="Arial" panose="020B0604020202020204" pitchFamily="34" charset="0"/>
                <a:cs typeface="Arial" panose="020B0604020202020204" pitchFamily="34" charset="0"/>
              </a:rPr>
              <a:t>(</a:t>
            </a:r>
            <a:r>
              <a:rPr lang="mn-MN" sz="1400" dirty="0" smtClean="0">
                <a:solidFill>
                  <a:schemeClr val="bg1"/>
                </a:solidFill>
                <a:latin typeface="Arial" panose="020B0604020202020204" pitchFamily="34" charset="0"/>
                <a:cs typeface="Arial" panose="020B0604020202020204" pitchFamily="34" charset="0"/>
              </a:rPr>
              <a:t>3.</a:t>
            </a:r>
            <a:r>
              <a:rPr lang="en-US" sz="1400" dirty="0" smtClean="0">
                <a:solidFill>
                  <a:schemeClr val="bg1"/>
                </a:solidFill>
                <a:latin typeface="Arial" panose="020B0604020202020204" pitchFamily="34" charset="0"/>
                <a:cs typeface="Arial" panose="020B0604020202020204" pitchFamily="34" charset="0"/>
              </a:rPr>
              <a:t>3%) </a:t>
            </a:r>
            <a:r>
              <a:rPr lang="mn-MN" sz="1400" dirty="0" smtClean="0">
                <a:solidFill>
                  <a:schemeClr val="bg1"/>
                </a:solidFill>
                <a:latin typeface="Arial" panose="020B0604020202020204" pitchFamily="34" charset="0"/>
                <a:cs typeface="Arial" panose="020B0604020202020204" pitchFamily="34" charset="0"/>
              </a:rPr>
              <a:t>мянган хүнээр </a:t>
            </a:r>
            <a:r>
              <a:rPr lang="mn-MN" sz="1400" dirty="0">
                <a:solidFill>
                  <a:schemeClr val="bg1"/>
                </a:solidFill>
                <a:latin typeface="Arial" panose="020B0604020202020204" pitchFamily="34" charset="0"/>
                <a:cs typeface="Arial" panose="020B0604020202020204" pitchFamily="34" charset="0"/>
              </a:rPr>
              <a:t>өссөн </a:t>
            </a:r>
            <a:r>
              <a:rPr lang="mn-MN" sz="1400" dirty="0" smtClean="0">
                <a:solidFill>
                  <a:schemeClr val="bg1"/>
                </a:solidFill>
                <a:latin typeface="Arial" panose="020B0604020202020204" pitchFamily="34" charset="0"/>
                <a:cs typeface="Arial" panose="020B0604020202020204" pitchFamily="34" charset="0"/>
              </a:rPr>
              <a:t>байна</a:t>
            </a:r>
            <a:r>
              <a:rPr lang="mn-MN" sz="1400" dirty="0">
                <a:solidFill>
                  <a:schemeClr val="bg1"/>
                </a:solidFill>
                <a:latin typeface="Arial" panose="020B0604020202020204" pitchFamily="34" charset="0"/>
                <a:cs typeface="Arial" panose="020B0604020202020204" pitchFamily="34" charset="0"/>
              </a:rPr>
              <a:t>.</a:t>
            </a:r>
            <a:endParaRPr lang="en-US" sz="1400" dirty="0">
              <a:solidFill>
                <a:schemeClr val="bg1"/>
              </a:solidFill>
              <a:latin typeface="Arial" panose="020B0604020202020204" pitchFamily="34" charset="0"/>
              <a:cs typeface="Arial" panose="020B0604020202020204" pitchFamily="34" charset="0"/>
            </a:endParaRPr>
          </a:p>
          <a:p>
            <a:pPr algn="just"/>
            <a:r>
              <a:rPr lang="mn-MN" sz="1400" dirty="0" smtClean="0">
                <a:solidFill>
                  <a:schemeClr val="bg1"/>
                </a:solidFill>
                <a:latin typeface="Arial" panose="020B0604020202020204" pitchFamily="34" charset="0"/>
                <a:cs typeface="Arial" panose="020B0604020202020204" pitchFamily="34" charset="0"/>
              </a:rPr>
              <a:t>	Монгол-Оросын </a:t>
            </a:r>
            <a:r>
              <a:rPr lang="mn-MN" sz="1400" dirty="0">
                <a:solidFill>
                  <a:schemeClr val="bg1"/>
                </a:solidFill>
                <a:latin typeface="Arial" panose="020B0604020202020204" pitchFamily="34" charset="0"/>
                <a:cs typeface="Arial" panose="020B0604020202020204" pitchFamily="34" charset="0"/>
              </a:rPr>
              <a:t>хилийг хялбарчилсан журмаар хил нэвтрэх эрхийн үнэмлэхээр </a:t>
            </a:r>
            <a:r>
              <a:rPr lang="mn-MN" sz="1400" dirty="0" smtClean="0">
                <a:solidFill>
                  <a:schemeClr val="bg1"/>
                </a:solidFill>
                <a:latin typeface="Arial" panose="020B0604020202020204" pitchFamily="34" charset="0"/>
                <a:cs typeface="Arial" panose="020B0604020202020204" pitchFamily="34" charset="0"/>
              </a:rPr>
              <a:t>16 550 </a:t>
            </a:r>
            <a:r>
              <a:rPr lang="mn-MN" sz="1400" dirty="0">
                <a:solidFill>
                  <a:schemeClr val="bg1"/>
                </a:solidFill>
                <a:latin typeface="Arial" panose="020B0604020202020204" pitchFamily="34" charset="0"/>
                <a:cs typeface="Arial" panose="020B0604020202020204" pitchFamily="34" charset="0"/>
              </a:rPr>
              <a:t>хүн  зорчсон байна. </a:t>
            </a:r>
            <a:endParaRPr lang="en-US" sz="1400" dirty="0">
              <a:solidFill>
                <a:schemeClr val="bg1"/>
              </a:solidFill>
              <a:latin typeface="Arial" panose="020B0604020202020204" pitchFamily="34" charset="0"/>
              <a:cs typeface="Arial" panose="020B0604020202020204" pitchFamily="34" charset="0"/>
            </a:endParaRPr>
          </a:p>
          <a:p>
            <a:pPr algn="just">
              <a:lnSpc>
                <a:spcPct val="115000"/>
              </a:lnSpc>
            </a:pPr>
            <a:r>
              <a:rPr lang="mn-MN"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mn-MN"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0" name="Chart 19"/>
          <p:cNvGraphicFramePr/>
          <p:nvPr>
            <p:extLst>
              <p:ext uri="{D42A27DB-BD31-4B8C-83A1-F6EECF244321}">
                <p14:modId xmlns:p14="http://schemas.microsoft.com/office/powerpoint/2010/main" val="3031240865"/>
              </p:ext>
            </p:extLst>
          </p:nvPr>
        </p:nvGraphicFramePr>
        <p:xfrm>
          <a:off x="4225159" y="2756544"/>
          <a:ext cx="7618203" cy="312174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4676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duotone>
              <a:prstClr val="black"/>
              <a:srgbClr val="00B0F0">
                <a:tint val="45000"/>
                <a:satMod val="400000"/>
              </a:srgbClr>
            </a:duotone>
          </a:blip>
          <a:stretch>
            <a:fillRect/>
          </a:stretch>
        </p:blipFill>
        <p:spPr>
          <a:xfrm>
            <a:off x="1229460" y="1307140"/>
            <a:ext cx="10373160" cy="1230290"/>
          </a:xfrm>
          <a:prstGeom prst="rect">
            <a:avLst/>
          </a:prstGeom>
        </p:spPr>
      </p:pic>
      <p:sp>
        <p:nvSpPr>
          <p:cNvPr id="19"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sp>
        <p:nvSpPr>
          <p:cNvPr id="21" name="Rectangle 20"/>
          <p:cNvSpPr/>
          <p:nvPr/>
        </p:nvSpPr>
        <p:spPr>
          <a:xfrm>
            <a:off x="2732315" y="1480142"/>
            <a:ext cx="8574314" cy="738664"/>
          </a:xfrm>
          <a:prstGeom prst="rect">
            <a:avLst/>
          </a:prstGeom>
        </p:spPr>
        <p:txBody>
          <a:bodyPr wrap="square">
            <a:spAutoFit/>
          </a:bodyPr>
          <a:lstStyle/>
          <a:p>
            <a:pPr algn="just"/>
            <a:r>
              <a:rPr lang="en-US" sz="1400" dirty="0" smtClean="0">
                <a:solidFill>
                  <a:schemeClr val="bg1"/>
                </a:solidFill>
                <a:latin typeface="Arial" panose="020B0604020202020204" pitchFamily="34" charset="0"/>
                <a:cs typeface="Arial" panose="020B0604020202020204" pitchFamily="34" charset="0"/>
              </a:rPr>
              <a:t>	</a:t>
            </a:r>
            <a:r>
              <a:rPr lang="mn-MN" sz="1400" dirty="0" smtClean="0">
                <a:solidFill>
                  <a:schemeClr val="bg1"/>
                </a:solidFill>
                <a:latin typeface="Arial" panose="020B0604020202020204" pitchFamily="34" charset="0"/>
                <a:cs typeface="Arial" panose="020B0604020202020204" pitchFamily="34" charset="0"/>
              </a:rPr>
              <a:t>Монгол </a:t>
            </a:r>
            <a:r>
              <a:rPr lang="mn-MN" sz="1400" dirty="0">
                <a:solidFill>
                  <a:schemeClr val="bg1"/>
                </a:solidFill>
                <a:latin typeface="Arial" panose="020B0604020202020204" pitchFamily="34" charset="0"/>
                <a:cs typeface="Arial" panose="020B0604020202020204" pitchFamily="34" charset="0"/>
              </a:rPr>
              <a:t>банкны мэдээгээр энэ сард кассын цэвэр орлого </a:t>
            </a:r>
            <a:r>
              <a:rPr lang="mn-MN" sz="1400" dirty="0" smtClean="0">
                <a:solidFill>
                  <a:schemeClr val="bg1"/>
                </a:solidFill>
                <a:latin typeface="Arial" panose="020B0604020202020204" pitchFamily="34" charset="0"/>
                <a:cs typeface="Arial" panose="020B0604020202020204" pitchFamily="34" charset="0"/>
              </a:rPr>
              <a:t>41 292.6</a:t>
            </a:r>
            <a:r>
              <a:rPr lang="mn-MN" sz="1400" b="1"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цэвэр </a:t>
            </a:r>
            <a:r>
              <a:rPr lang="mn-MN" sz="1400" dirty="0" smtClean="0">
                <a:solidFill>
                  <a:schemeClr val="bg1"/>
                </a:solidFill>
                <a:latin typeface="Arial" panose="020B0604020202020204" pitchFamily="34" charset="0"/>
                <a:cs typeface="Arial" panose="020B0604020202020204" pitchFamily="34" charset="0"/>
              </a:rPr>
              <a:t>зарлага 41 559.1</a:t>
            </a:r>
            <a:r>
              <a:rPr lang="mn-MN" sz="1400" b="1"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төгрөгт хүрчээ</a:t>
            </a:r>
            <a:r>
              <a:rPr lang="mn-MN" sz="1400" dirty="0" smtClean="0">
                <a:solidFill>
                  <a:schemeClr val="bg1"/>
                </a:solidFill>
                <a:latin typeface="Arial" panose="020B0604020202020204" pitchFamily="34" charset="0"/>
                <a:cs typeface="Arial" panose="020B0604020202020204" pitchFamily="34" charset="0"/>
              </a:rPr>
              <a:t>. Зээлийн </a:t>
            </a:r>
            <a:r>
              <a:rPr lang="mn-MN" sz="1400" dirty="0">
                <a:solidFill>
                  <a:schemeClr val="bg1"/>
                </a:solidFill>
                <a:latin typeface="Arial" panose="020B0604020202020204" pitchFamily="34" charset="0"/>
                <a:cs typeface="Arial" panose="020B0604020202020204" pitchFamily="34" charset="0"/>
              </a:rPr>
              <a:t>өрийн үлдэгдэл </a:t>
            </a:r>
            <a:r>
              <a:rPr lang="mn-MN" sz="1400" dirty="0" smtClean="0">
                <a:solidFill>
                  <a:schemeClr val="bg1"/>
                </a:solidFill>
                <a:latin typeface="Arial" panose="020B0604020202020204" pitchFamily="34" charset="0"/>
                <a:cs typeface="Arial" panose="020B0604020202020204" pitchFamily="34" charset="0"/>
              </a:rPr>
              <a:t>320 735.8</a:t>
            </a:r>
            <a:r>
              <a:rPr lang="mn-MN" sz="1400" b="1" dirty="0" smtClean="0">
                <a:solidFill>
                  <a:schemeClr val="bg1"/>
                </a:solidFill>
                <a:latin typeface="Arial" panose="020B0604020202020204" pitchFamily="34" charset="0"/>
                <a:cs typeface="Arial" panose="020B0604020202020204" pitchFamily="34" charset="0"/>
              </a:rPr>
              <a:t> </a:t>
            </a:r>
            <a:r>
              <a:rPr lang="mn-MN" sz="1400" dirty="0">
                <a:solidFill>
                  <a:schemeClr val="bg1"/>
                </a:solidFill>
                <a:latin typeface="Arial" panose="020B0604020202020204" pitchFamily="34" charset="0"/>
                <a:cs typeface="Arial" panose="020B0604020202020204" pitchFamily="34" charset="0"/>
              </a:rPr>
              <a:t>сая төгрөг  байгаа ба үүний 2.4 хувийг чанаргүй зээл эзэлж байна. </a:t>
            </a:r>
            <a:endParaRPr lang="en-US" sz="14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a:duotone>
              <a:prstClr val="black"/>
              <a:srgbClr val="FF0000">
                <a:tint val="45000"/>
                <a:satMod val="400000"/>
              </a:srgbClr>
            </a:duotone>
          </a:blip>
          <a:stretch>
            <a:fillRect/>
          </a:stretch>
        </p:blipFill>
        <p:spPr>
          <a:xfrm>
            <a:off x="1236114" y="2710732"/>
            <a:ext cx="10454272" cy="1386019"/>
          </a:xfrm>
          <a:prstGeom prst="rect">
            <a:avLst/>
          </a:prstGeom>
        </p:spPr>
      </p:pic>
      <p:sp>
        <p:nvSpPr>
          <p:cNvPr id="23" name="Rectangle 22"/>
          <p:cNvSpPr/>
          <p:nvPr/>
        </p:nvSpPr>
        <p:spPr>
          <a:xfrm>
            <a:off x="2807082" y="3111450"/>
            <a:ext cx="8424779" cy="553998"/>
          </a:xfrm>
          <a:prstGeom prst="rect">
            <a:avLst/>
          </a:prstGeom>
        </p:spPr>
        <p:txBody>
          <a:bodyPr wrap="square">
            <a:spAutoFit/>
          </a:bodyPr>
          <a:lstStyle/>
          <a:p>
            <a:pPr algn="just"/>
            <a:r>
              <a:rPr lang="en-US"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201</a:t>
            </a:r>
            <a:r>
              <a:rPr lang="en-US" sz="1500" dirty="0" smtClean="0">
                <a:solidFill>
                  <a:schemeClr val="bg1"/>
                </a:solidFill>
                <a:latin typeface="Tahoma" charset="0"/>
                <a:ea typeface="Calibri" charset="0"/>
              </a:rPr>
              <a:t>9</a:t>
            </a:r>
            <a:r>
              <a:rPr lang="mn-MN" sz="1500" dirty="0" smtClean="0">
                <a:solidFill>
                  <a:schemeClr val="bg1"/>
                </a:solidFill>
                <a:latin typeface="Tahoma" charset="0"/>
                <a:ea typeface="Calibri" charset="0"/>
              </a:rPr>
              <a:t>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a:t>
            </a:r>
            <a:r>
              <a:rPr lang="mn-MN" sz="1500" dirty="0" smtClean="0">
                <a:solidFill>
                  <a:schemeClr val="bg1"/>
                </a:solidFill>
                <a:latin typeface="Tahoma" charset="0"/>
                <a:ea typeface="Calibri" charset="0"/>
              </a:rPr>
              <a:t>6 </a:t>
            </a:r>
            <a:r>
              <a:rPr lang="mn-MN" sz="1500" dirty="0" smtClean="0">
                <a:solidFill>
                  <a:schemeClr val="bg1"/>
                </a:solidFill>
                <a:latin typeface="Tahoma" charset="0"/>
                <a:ea typeface="Calibri" charset="0"/>
              </a:rPr>
              <a:t>сарын байдлаар иргэдийн мөнгөн хадгламж </a:t>
            </a:r>
            <a:r>
              <a:rPr lang="mn-MN" sz="1500" dirty="0" smtClean="0">
                <a:solidFill>
                  <a:schemeClr val="bg1"/>
                </a:solidFill>
                <a:latin typeface="Tahoma" charset="0"/>
                <a:ea typeface="Calibri" charset="0"/>
              </a:rPr>
              <a:t>99 646.9 </a:t>
            </a:r>
            <a:r>
              <a:rPr lang="mn-MN" sz="1500" dirty="0" smtClean="0">
                <a:solidFill>
                  <a:schemeClr val="bg1"/>
                </a:solidFill>
                <a:latin typeface="Tahoma" charset="0"/>
                <a:ea typeface="Calibri" charset="0"/>
              </a:rPr>
              <a:t>сая.төг </a:t>
            </a:r>
            <a:r>
              <a:rPr lang="mn-MN" sz="1500" dirty="0">
                <a:solidFill>
                  <a:schemeClr val="bg1"/>
                </a:solidFill>
                <a:latin typeface="Tahoma" charset="0"/>
                <a:ea typeface="Calibri" charset="0"/>
              </a:rPr>
              <a:t>төгрөг болж, өмнөх оны мөн </a:t>
            </a:r>
            <a:r>
              <a:rPr lang="mn-MN" sz="1500" dirty="0" smtClean="0">
                <a:solidFill>
                  <a:schemeClr val="bg1"/>
                </a:solidFill>
                <a:latin typeface="Tahoma" charset="0"/>
                <a:ea typeface="Calibri" charset="0"/>
              </a:rPr>
              <a:t>үеэс </a:t>
            </a:r>
            <a:r>
              <a:rPr lang="en-US" sz="1500" dirty="0" smtClean="0">
                <a:solidFill>
                  <a:schemeClr val="bg1"/>
                </a:solidFill>
                <a:latin typeface="Tahoma" charset="0"/>
                <a:ea typeface="Calibri" charset="0"/>
              </a:rPr>
              <a:t>16 924.1</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a:t>
            </a:r>
            <a:r>
              <a:rPr lang="en-US" sz="1500" dirty="0" smtClean="0">
                <a:solidFill>
                  <a:schemeClr val="bg1"/>
                </a:solidFill>
                <a:latin typeface="Tahoma" charset="0"/>
                <a:ea typeface="Calibri" charset="0"/>
              </a:rPr>
              <a:t>20.5 </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сая.төгрөгөөр өссөн байна.</a:t>
            </a:r>
            <a:endParaRPr lang="en-US" sz="1500" dirty="0">
              <a:solidFill>
                <a:schemeClr val="bg1"/>
              </a:solidFill>
              <a:latin typeface="Tahoma" charset="0"/>
              <a:ea typeface="Calibri" charset="0"/>
            </a:endParaRPr>
          </a:p>
        </p:txBody>
      </p:sp>
      <p:pic>
        <p:nvPicPr>
          <p:cNvPr id="24" name="Picture 23"/>
          <p:cNvPicPr>
            <a:picLocks noChangeAspect="1"/>
          </p:cNvPicPr>
          <p:nvPr/>
        </p:nvPicPr>
        <p:blipFill>
          <a:blip r:embed="rId10">
            <a:duotone>
              <a:prstClr val="black"/>
              <a:srgbClr val="002060">
                <a:tint val="45000"/>
                <a:satMod val="400000"/>
              </a:srgbClr>
            </a:duotone>
          </a:blip>
          <a:stretch>
            <a:fillRect/>
          </a:stretch>
        </p:blipFill>
        <p:spPr>
          <a:xfrm>
            <a:off x="1236114" y="4499663"/>
            <a:ext cx="10454272" cy="1624137"/>
          </a:xfrm>
          <a:prstGeom prst="rect">
            <a:avLst/>
          </a:prstGeom>
        </p:spPr>
      </p:pic>
      <p:sp>
        <p:nvSpPr>
          <p:cNvPr id="25" name="Rectangle 24"/>
          <p:cNvSpPr/>
          <p:nvPr/>
        </p:nvSpPr>
        <p:spPr>
          <a:xfrm>
            <a:off x="2732315" y="4947630"/>
            <a:ext cx="8574314" cy="553998"/>
          </a:xfrm>
          <a:prstGeom prst="rect">
            <a:avLst/>
          </a:prstGeom>
        </p:spPr>
        <p:txBody>
          <a:bodyPr wrap="square">
            <a:spAutoFit/>
          </a:bodyPr>
          <a:lstStyle/>
          <a:p>
            <a:pPr algn="just"/>
            <a:r>
              <a:rPr lang="en-US"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Банкны </a:t>
            </a:r>
            <a:r>
              <a:rPr lang="mn-MN" sz="1500" dirty="0">
                <a:solidFill>
                  <a:schemeClr val="bg1"/>
                </a:solidFill>
                <a:latin typeface="Tahoma" charset="0"/>
                <a:ea typeface="Calibri" charset="0"/>
              </a:rPr>
              <a:t>системийн хэмжээгээр чанаргүй зээл </a:t>
            </a:r>
            <a:r>
              <a:rPr lang="mn-MN" sz="1500" dirty="0" smtClean="0">
                <a:solidFill>
                  <a:schemeClr val="bg1"/>
                </a:solidFill>
                <a:latin typeface="Tahoma" charset="0"/>
                <a:ea typeface="Calibri" charset="0"/>
              </a:rPr>
              <a:t>201</a:t>
            </a:r>
            <a:r>
              <a:rPr lang="en-US" sz="1500" dirty="0" smtClean="0">
                <a:solidFill>
                  <a:schemeClr val="bg1"/>
                </a:solidFill>
                <a:latin typeface="Tahoma" charset="0"/>
                <a:ea typeface="Calibri" charset="0"/>
              </a:rPr>
              <a:t>9</a:t>
            </a:r>
            <a:r>
              <a:rPr lang="mn-MN" sz="1500" dirty="0" smtClean="0">
                <a:solidFill>
                  <a:schemeClr val="bg1"/>
                </a:solidFill>
                <a:latin typeface="Tahoma" charset="0"/>
                <a:ea typeface="Calibri" charset="0"/>
              </a:rPr>
              <a:t> </a:t>
            </a:r>
            <a:r>
              <a:rPr lang="mn-MN" sz="1500" dirty="0">
                <a:solidFill>
                  <a:schemeClr val="bg1"/>
                </a:solidFill>
                <a:latin typeface="Tahoma" charset="0"/>
                <a:ea typeface="Calibri" charset="0"/>
              </a:rPr>
              <a:t>оны </a:t>
            </a:r>
            <a:r>
              <a:rPr lang="mn-MN" sz="1500" dirty="0" smtClean="0">
                <a:solidFill>
                  <a:schemeClr val="bg1"/>
                </a:solidFill>
                <a:latin typeface="Tahoma" charset="0"/>
                <a:ea typeface="Calibri" charset="0"/>
              </a:rPr>
              <a:t>эхний </a:t>
            </a:r>
            <a:r>
              <a:rPr lang="en-US" sz="1500" dirty="0" smtClean="0">
                <a:solidFill>
                  <a:schemeClr val="bg1"/>
                </a:solidFill>
                <a:latin typeface="Tahoma" charset="0"/>
                <a:ea typeface="Calibri" charset="0"/>
              </a:rPr>
              <a:t>6 </a:t>
            </a:r>
            <a:r>
              <a:rPr lang="mn-MN" sz="1500" dirty="0" smtClean="0">
                <a:solidFill>
                  <a:schemeClr val="bg1"/>
                </a:solidFill>
                <a:latin typeface="Tahoma" charset="0"/>
                <a:ea typeface="Calibri" charset="0"/>
              </a:rPr>
              <a:t>сарын байдлаар     </a:t>
            </a:r>
            <a:r>
              <a:rPr lang="en-US" sz="1500" dirty="0" smtClean="0">
                <a:solidFill>
                  <a:schemeClr val="bg1"/>
                </a:solidFill>
                <a:latin typeface="Tahoma" charset="0"/>
                <a:ea typeface="Calibri" charset="0"/>
              </a:rPr>
              <a:t>7</a:t>
            </a:r>
            <a:r>
              <a:rPr lang="mn-MN" sz="1500" dirty="0" smtClean="0">
                <a:solidFill>
                  <a:schemeClr val="bg1"/>
                </a:solidFill>
                <a:latin typeface="Tahoma" charset="0"/>
                <a:ea typeface="Calibri" charset="0"/>
              </a:rPr>
              <a:t> </a:t>
            </a:r>
            <a:r>
              <a:rPr lang="en-US" sz="1500" dirty="0" smtClean="0">
                <a:solidFill>
                  <a:schemeClr val="bg1"/>
                </a:solidFill>
                <a:latin typeface="Tahoma" charset="0"/>
                <a:ea typeface="Calibri" charset="0"/>
              </a:rPr>
              <a:t>755.6 </a:t>
            </a:r>
            <a:r>
              <a:rPr lang="mn-MN" sz="1500" dirty="0" smtClean="0">
                <a:solidFill>
                  <a:schemeClr val="bg1"/>
                </a:solidFill>
                <a:latin typeface="Tahoma" charset="0"/>
                <a:ea typeface="Calibri" charset="0"/>
              </a:rPr>
              <a:t>сая </a:t>
            </a:r>
            <a:r>
              <a:rPr lang="mn-MN" sz="1500" dirty="0">
                <a:solidFill>
                  <a:schemeClr val="bg1"/>
                </a:solidFill>
                <a:latin typeface="Tahoma" charset="0"/>
                <a:ea typeface="Calibri" charset="0"/>
              </a:rPr>
              <a:t>төгрөг </a:t>
            </a:r>
            <a:r>
              <a:rPr lang="mn-MN" sz="1500" dirty="0" smtClean="0">
                <a:solidFill>
                  <a:schemeClr val="bg1"/>
                </a:solidFill>
                <a:latin typeface="Tahoma" charset="0"/>
                <a:ea typeface="Calibri" charset="0"/>
              </a:rPr>
              <a:t>болж өмнөх </a:t>
            </a:r>
            <a:r>
              <a:rPr lang="mn-MN" sz="1500" dirty="0">
                <a:solidFill>
                  <a:schemeClr val="bg1"/>
                </a:solidFill>
                <a:latin typeface="Tahoma" charset="0"/>
                <a:ea typeface="Calibri" charset="0"/>
              </a:rPr>
              <a:t>оны мөн </a:t>
            </a:r>
            <a:r>
              <a:rPr lang="mn-MN" sz="1500" dirty="0" smtClean="0">
                <a:solidFill>
                  <a:schemeClr val="bg1"/>
                </a:solidFill>
                <a:latin typeface="Tahoma" charset="0"/>
                <a:ea typeface="Calibri" charset="0"/>
              </a:rPr>
              <a:t>үеэс </a:t>
            </a:r>
            <a:r>
              <a:rPr lang="en-US" sz="1500" dirty="0" smtClean="0">
                <a:solidFill>
                  <a:schemeClr val="bg1"/>
                </a:solidFill>
                <a:latin typeface="Tahoma" charset="0"/>
                <a:ea typeface="Calibri" charset="0"/>
              </a:rPr>
              <a:t>1 565.6 </a:t>
            </a:r>
            <a:r>
              <a:rPr lang="mn-MN" sz="1500" dirty="0" smtClean="0">
                <a:solidFill>
                  <a:schemeClr val="bg1"/>
                </a:solidFill>
                <a:latin typeface="Tahoma" charset="0"/>
                <a:ea typeface="Calibri" charset="0"/>
              </a:rPr>
              <a:t>(</a:t>
            </a:r>
            <a:r>
              <a:rPr lang="en-US" sz="1500" dirty="0" smtClean="0">
                <a:solidFill>
                  <a:schemeClr val="bg1"/>
                </a:solidFill>
                <a:latin typeface="Tahoma" charset="0"/>
                <a:ea typeface="Calibri" charset="0"/>
              </a:rPr>
              <a:t>25</a:t>
            </a:r>
            <a:r>
              <a:rPr lang="mn-MN" sz="1500" dirty="0" smtClean="0">
                <a:solidFill>
                  <a:schemeClr val="bg1"/>
                </a:solidFill>
                <a:latin typeface="Tahoma" charset="0"/>
                <a:ea typeface="Calibri" charset="0"/>
              </a:rPr>
              <a:t>.</a:t>
            </a:r>
            <a:r>
              <a:rPr lang="en-US" sz="1500" dirty="0" smtClean="0">
                <a:solidFill>
                  <a:schemeClr val="bg1"/>
                </a:solidFill>
                <a:latin typeface="Tahoma" charset="0"/>
                <a:ea typeface="Calibri" charset="0"/>
              </a:rPr>
              <a:t>3</a:t>
            </a:r>
            <a:r>
              <a:rPr lang="mn-MN" sz="1500" dirty="0" smtClean="0">
                <a:solidFill>
                  <a:schemeClr val="bg1"/>
                </a:solidFill>
                <a:latin typeface="Tahoma" charset="0"/>
                <a:ea typeface="Calibri" charset="0"/>
              </a:rPr>
              <a:t>%) </a:t>
            </a:r>
            <a:r>
              <a:rPr lang="mn-MN" sz="1500" dirty="0" smtClean="0">
                <a:solidFill>
                  <a:schemeClr val="bg1"/>
                </a:solidFill>
                <a:latin typeface="Tahoma" charset="0"/>
                <a:ea typeface="Calibri" charset="0"/>
              </a:rPr>
              <a:t>сая төгрөгөөр өссөн </a:t>
            </a:r>
            <a:r>
              <a:rPr lang="mn-MN" sz="1500" dirty="0">
                <a:solidFill>
                  <a:schemeClr val="bg1"/>
                </a:solidFill>
                <a:latin typeface="Tahoma" charset="0"/>
                <a:ea typeface="Calibri" charset="0"/>
              </a:rPr>
              <a:t>байна. </a:t>
            </a:r>
            <a:endParaRPr lang="en-US" sz="1500" dirty="0">
              <a:solidFill>
                <a:schemeClr val="bg1"/>
              </a:solidFill>
              <a:latin typeface="Tahoma" charset="0"/>
              <a:ea typeface="Calibri" charset="0"/>
            </a:endParaRPr>
          </a:p>
        </p:txBody>
      </p:sp>
    </p:spTree>
    <p:extLst>
      <p:ext uri="{BB962C8B-B14F-4D97-AF65-F5344CB8AC3E}">
        <p14:creationId xmlns:p14="http://schemas.microsoft.com/office/powerpoint/2010/main" val="379489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830424" cy="6858001"/>
          </a:xfrm>
          <a:prstGeom prst="rect">
            <a:avLst/>
          </a:prstGeom>
        </p:spPr>
      </p:pic>
      <p:pic>
        <p:nvPicPr>
          <p:cNvPr id="5" name="Picture 4"/>
          <p:cNvPicPr>
            <a:picLocks noChangeAspect="1"/>
          </p:cNvPicPr>
          <p:nvPr/>
        </p:nvPicPr>
        <p:blipFill>
          <a:blip r:embed="rId3"/>
          <a:stretch>
            <a:fillRect/>
          </a:stretch>
        </p:blipFill>
        <p:spPr>
          <a:xfrm>
            <a:off x="175158" y="864163"/>
            <a:ext cx="480107" cy="4146376"/>
          </a:xfrm>
          <a:prstGeom prst="rect">
            <a:avLst/>
          </a:prstGeom>
        </p:spPr>
      </p:pic>
      <p:pic>
        <p:nvPicPr>
          <p:cNvPr id="6" name="Picture 5"/>
          <p:cNvPicPr>
            <a:picLocks noChangeAspect="1"/>
          </p:cNvPicPr>
          <p:nvPr/>
        </p:nvPicPr>
        <p:blipFill>
          <a:blip r:embed="rId4"/>
          <a:stretch>
            <a:fillRect/>
          </a:stretch>
        </p:blipFill>
        <p:spPr>
          <a:xfrm>
            <a:off x="87578" y="101205"/>
            <a:ext cx="655265" cy="661752"/>
          </a:xfrm>
          <a:prstGeom prst="rect">
            <a:avLst/>
          </a:prstGeom>
        </p:spPr>
      </p:pic>
      <p:pic>
        <p:nvPicPr>
          <p:cNvPr id="11" name="Picture 10"/>
          <p:cNvPicPr>
            <a:picLocks noChangeAspect="1"/>
          </p:cNvPicPr>
          <p:nvPr/>
        </p:nvPicPr>
        <p:blipFill>
          <a:blip r:embed="rId5"/>
          <a:stretch>
            <a:fillRect/>
          </a:stretch>
        </p:blipFill>
        <p:spPr>
          <a:xfrm>
            <a:off x="918002" y="432081"/>
            <a:ext cx="11090496" cy="45719"/>
          </a:xfrm>
          <a:prstGeom prst="rect">
            <a:avLst/>
          </a:prstGeom>
        </p:spPr>
      </p:pic>
      <p:pic>
        <p:nvPicPr>
          <p:cNvPr id="12" name="Picture 12" descr="Untitled-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0553" y="-73490"/>
            <a:ext cx="541952" cy="50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8932505" y="124304"/>
            <a:ext cx="3411894" cy="307777"/>
          </a:xfrm>
          <a:prstGeom prst="rect">
            <a:avLst/>
          </a:prstGeom>
          <a:noFill/>
        </p:spPr>
        <p:txBody>
          <a:bodyPr wrap="square" rtlCol="0">
            <a:spAutoFit/>
          </a:bodyPr>
          <a:lstStyle/>
          <a:p>
            <a:r>
              <a:rPr lang="mn-MN" sz="1400" dirty="0" smtClean="0">
                <a:solidFill>
                  <a:schemeClr val="accent4">
                    <a:lumMod val="75000"/>
                  </a:schemeClr>
                </a:solidFill>
                <a:latin typeface="Arial" panose="020B0604020202020204" pitchFamily="34" charset="0"/>
                <a:cs typeface="Arial" panose="020B0604020202020204" pitchFamily="34" charset="0"/>
              </a:rPr>
              <a:t>Сэлэнгэ аймаг статистикийн хэлтэс</a:t>
            </a:r>
            <a:endParaRPr lang="en-US" sz="1400" dirty="0">
              <a:solidFill>
                <a:schemeClr val="accent4">
                  <a:lumMod val="75000"/>
                </a:schemeClr>
              </a:solidFill>
              <a:latin typeface="Arial" panose="020B0604020202020204" pitchFamily="34" charset="0"/>
              <a:cs typeface="Arial" panose="020B0604020202020204" pitchFamily="34" charset="0"/>
            </a:endParaRPr>
          </a:p>
        </p:txBody>
      </p:sp>
      <p:cxnSp>
        <p:nvCxnSpPr>
          <p:cNvPr id="15" name="Straight Connector 14"/>
          <p:cNvCxnSpPr/>
          <p:nvPr/>
        </p:nvCxnSpPr>
        <p:spPr>
          <a:xfrm>
            <a:off x="830424" y="6400800"/>
            <a:ext cx="11103429" cy="55984"/>
          </a:xfrm>
          <a:prstGeom prst="line">
            <a:avLst/>
          </a:prstGeom>
        </p:spPr>
        <p:style>
          <a:lnRef idx="3">
            <a:schemeClr val="accent3"/>
          </a:lnRef>
          <a:fillRef idx="0">
            <a:schemeClr val="accent3"/>
          </a:fillRef>
          <a:effectRef idx="2">
            <a:schemeClr val="accent3"/>
          </a:effectRef>
          <a:fontRef idx="minor">
            <a:schemeClr val="tx1"/>
          </a:fontRef>
        </p:style>
      </p:cxnSp>
      <p:sp>
        <p:nvSpPr>
          <p:cNvPr id="16" name="TextBox 15"/>
          <p:cNvSpPr txBox="1"/>
          <p:nvPr/>
        </p:nvSpPr>
        <p:spPr>
          <a:xfrm>
            <a:off x="10515600" y="6456784"/>
            <a:ext cx="2248677" cy="276999"/>
          </a:xfrm>
          <a:prstGeom prst="rect">
            <a:avLst/>
          </a:prstGeom>
          <a:noFill/>
        </p:spPr>
        <p:txBody>
          <a:bodyPr wrap="square" rtlCol="0">
            <a:spAutoFit/>
          </a:bodyPr>
          <a:lstStyle/>
          <a:p>
            <a:r>
              <a:rPr lang="en-US" sz="1200" dirty="0" smtClean="0">
                <a:solidFill>
                  <a:schemeClr val="accent4">
                    <a:lumMod val="75000"/>
                  </a:schemeClr>
                </a:solidFill>
                <a:latin typeface="Arial" panose="020B0604020202020204" pitchFamily="34" charset="0"/>
                <a:cs typeface="Arial" panose="020B0604020202020204" pitchFamily="34" charset="0"/>
              </a:rPr>
              <a:t>Selenge.nso.mn</a:t>
            </a:r>
            <a:endParaRPr lang="en-US" sz="1200" dirty="0">
              <a:solidFill>
                <a:schemeClr val="accent4">
                  <a:lumMod val="75000"/>
                </a:schemeClr>
              </a:solidFill>
              <a:latin typeface="Arial" panose="020B0604020202020204" pitchFamily="34" charset="0"/>
              <a:cs typeface="Arial" panose="020B0604020202020204" pitchFamily="34" charset="0"/>
            </a:endParaRPr>
          </a:p>
        </p:txBody>
      </p:sp>
      <p:sp>
        <p:nvSpPr>
          <p:cNvPr id="10" name="Rectangle 12"/>
          <p:cNvSpPr>
            <a:spLocks noChangeArrowheads="1"/>
          </p:cNvSpPr>
          <p:nvPr/>
        </p:nvSpPr>
        <p:spPr bwMode="auto">
          <a:xfrm>
            <a:off x="2732315" y="638756"/>
            <a:ext cx="920153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marL="514350" indent="-514350" algn="ctr" fontAlgn="auto">
              <a:spcBef>
                <a:spcPct val="20000"/>
              </a:spcBef>
              <a:spcAft>
                <a:spcPts val="0"/>
              </a:spcAft>
              <a:buClr>
                <a:schemeClr val="accent6">
                  <a:lumMod val="50000"/>
                </a:schemeClr>
              </a:buClr>
              <a:buSzPct val="80000"/>
              <a:defRPr/>
            </a:pPr>
            <a:r>
              <a:rPr lang="mn-MN" sz="2400" b="1" dirty="0">
                <a:solidFill>
                  <a:srgbClr val="002060"/>
                </a:solidFill>
                <a:latin typeface="Arial" panose="020B0604020202020204" pitchFamily="34" charset="0"/>
                <a:ea typeface="Arial Unicode MS" pitchFamily="34" charset="-128"/>
                <a:cs typeface="Arial" panose="020B0604020202020204" pitchFamily="34" charset="0"/>
              </a:rPr>
              <a:t>МАКРО ЭДИЙН ЗАСГИЙН </a:t>
            </a:r>
            <a:r>
              <a:rPr lang="mn-MN" sz="2400" b="1" dirty="0" smtClean="0">
                <a:solidFill>
                  <a:srgbClr val="002060"/>
                </a:solidFill>
                <a:latin typeface="Arial" panose="020B0604020202020204" pitchFamily="34" charset="0"/>
                <a:ea typeface="Arial Unicode MS" pitchFamily="34" charset="-128"/>
                <a:cs typeface="Arial" panose="020B0604020202020204" pitchFamily="34" charset="0"/>
              </a:rPr>
              <a:t>ҮЗҮҮЛЭЛТ–Банкны </a:t>
            </a:r>
            <a:r>
              <a:rPr lang="mn-MN" sz="2400" b="1" dirty="0">
                <a:solidFill>
                  <a:srgbClr val="002060"/>
                </a:solidFill>
                <a:latin typeface="Arial" panose="020B0604020202020204" pitchFamily="34" charset="0"/>
                <a:ea typeface="Arial Unicode MS" pitchFamily="34" charset="-128"/>
                <a:cs typeface="Arial" panose="020B0604020202020204" pitchFamily="34" charset="0"/>
              </a:rPr>
              <a:t>мэдээ</a:t>
            </a:r>
          </a:p>
        </p:txBody>
      </p:sp>
      <p:pic>
        <p:nvPicPr>
          <p:cNvPr id="14" name="Picture 1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0398" y="660365"/>
            <a:ext cx="510540" cy="462915"/>
          </a:xfrm>
          <a:prstGeom prst="rect">
            <a:avLst/>
          </a:prstGeom>
          <a:noFill/>
          <a:ln w="9525">
            <a:noFill/>
            <a:miter lim="800000"/>
            <a:headEnd/>
            <a:tailEnd/>
          </a:ln>
        </p:spPr>
      </p:pic>
      <p:pic>
        <p:nvPicPr>
          <p:cNvPr id="17" name="Shape 232"/>
          <p:cNvPicPr preferRelativeResize="0"/>
          <p:nvPr/>
        </p:nvPicPr>
        <p:blipFill rotWithShape="1">
          <a:blip r:embed="rId8">
            <a:alphaModFix/>
          </a:blip>
          <a:srcRect/>
          <a:stretch/>
        </p:blipFill>
        <p:spPr>
          <a:xfrm>
            <a:off x="1950851" y="1344700"/>
            <a:ext cx="9177476" cy="4793959"/>
          </a:xfrm>
          <a:prstGeom prst="rect">
            <a:avLst/>
          </a:prstGeom>
          <a:noFill/>
          <a:ln>
            <a:noFill/>
          </a:ln>
        </p:spPr>
      </p:pic>
      <p:pic>
        <p:nvPicPr>
          <p:cNvPr id="18" name="Shape 235"/>
          <p:cNvPicPr preferRelativeResize="0"/>
          <p:nvPr/>
        </p:nvPicPr>
        <p:blipFill rotWithShape="1">
          <a:blip r:embed="rId9">
            <a:alphaModFix/>
          </a:blip>
          <a:srcRect/>
          <a:stretch/>
        </p:blipFill>
        <p:spPr>
          <a:xfrm>
            <a:off x="2285999" y="1828800"/>
            <a:ext cx="2041502" cy="880130"/>
          </a:xfrm>
          <a:prstGeom prst="rect">
            <a:avLst/>
          </a:prstGeom>
          <a:noFill/>
          <a:ln>
            <a:noFill/>
          </a:ln>
        </p:spPr>
      </p:pic>
      <p:pic>
        <p:nvPicPr>
          <p:cNvPr id="19" name="Shape 233"/>
          <p:cNvPicPr preferRelativeResize="0"/>
          <p:nvPr/>
        </p:nvPicPr>
        <p:blipFill rotWithShape="1">
          <a:blip r:embed="rId10">
            <a:alphaModFix/>
          </a:blip>
          <a:srcRect/>
          <a:stretch/>
        </p:blipFill>
        <p:spPr>
          <a:xfrm>
            <a:off x="5402077" y="1877843"/>
            <a:ext cx="2001792" cy="838009"/>
          </a:xfrm>
          <a:prstGeom prst="rect">
            <a:avLst/>
          </a:prstGeom>
          <a:noFill/>
          <a:ln>
            <a:noFill/>
          </a:ln>
        </p:spPr>
      </p:pic>
      <p:pic>
        <p:nvPicPr>
          <p:cNvPr id="20" name="Shape 234"/>
          <p:cNvPicPr preferRelativeResize="0"/>
          <p:nvPr/>
        </p:nvPicPr>
        <p:blipFill rotWithShape="1">
          <a:blip r:embed="rId11">
            <a:alphaModFix/>
          </a:blip>
          <a:srcRect/>
          <a:stretch/>
        </p:blipFill>
        <p:spPr>
          <a:xfrm>
            <a:off x="8631876" y="1877843"/>
            <a:ext cx="1883724" cy="892321"/>
          </a:xfrm>
          <a:prstGeom prst="rect">
            <a:avLst/>
          </a:prstGeom>
          <a:noFill/>
          <a:ln>
            <a:noFill/>
          </a:ln>
        </p:spPr>
      </p:pic>
      <p:sp>
        <p:nvSpPr>
          <p:cNvPr id="22" name="Shape 239"/>
          <p:cNvSpPr/>
          <p:nvPr/>
        </p:nvSpPr>
        <p:spPr>
          <a:xfrm>
            <a:off x="2174207" y="2942419"/>
            <a:ext cx="2280981" cy="2308324"/>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4</a:t>
            </a:r>
            <a:r>
              <a:rPr lang="en-US" sz="2400" dirty="0" smtClean="0">
                <a:solidFill>
                  <a:srgbClr val="0033CC"/>
                </a:solidFill>
                <a:latin typeface="Calibri"/>
                <a:ea typeface="Calibri"/>
                <a:cs typeface="Calibri"/>
                <a:sym typeface="Calibri"/>
              </a:rPr>
              <a:t>2.60</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 өмнөх оны мөн үеэс </a:t>
            </a:r>
            <a:r>
              <a:rPr lang="en-US" sz="2400" dirty="0" smtClean="0">
                <a:solidFill>
                  <a:srgbClr val="0033CC"/>
                </a:solidFill>
                <a:latin typeface="Calibri"/>
                <a:ea typeface="Calibri"/>
                <a:cs typeface="Calibri"/>
                <a:sym typeface="Calibri"/>
              </a:rPr>
              <a:t>2</a:t>
            </a:r>
            <a:r>
              <a:rPr lang="mn-MN" sz="2400" dirty="0" smtClean="0">
                <a:solidFill>
                  <a:srgbClr val="0033CC"/>
                </a:solidFill>
                <a:latin typeface="Calibri"/>
                <a:ea typeface="Calibri"/>
                <a:cs typeface="Calibri"/>
                <a:sym typeface="Calibri"/>
              </a:rPr>
              <a:t>.</a:t>
            </a:r>
            <a:r>
              <a:rPr lang="en-US" sz="2400" dirty="0" smtClean="0">
                <a:solidFill>
                  <a:srgbClr val="0033CC"/>
                </a:solidFill>
                <a:latin typeface="Calibri"/>
                <a:ea typeface="Calibri"/>
                <a:cs typeface="Calibri"/>
                <a:sym typeface="Calibri"/>
              </a:rPr>
              <a:t>3</a:t>
            </a:r>
            <a:r>
              <a:rPr lang="mn-MN" sz="2400" dirty="0" smtClean="0">
                <a:solidFill>
                  <a:srgbClr val="0033CC"/>
                </a:solidFill>
                <a:latin typeface="Calibri"/>
                <a:ea typeface="Calibri"/>
                <a:cs typeface="Calibri"/>
                <a:sym typeface="Calibri"/>
              </a:rPr>
              <a:t> (</a:t>
            </a:r>
            <a:r>
              <a:rPr lang="en-US" sz="2400" dirty="0" smtClean="0">
                <a:solidFill>
                  <a:srgbClr val="0033CC"/>
                </a:solidFill>
                <a:latin typeface="Calibri"/>
                <a:ea typeface="Calibri"/>
                <a:cs typeface="Calibri"/>
                <a:sym typeface="Calibri"/>
              </a:rPr>
              <a:t>5.7</a:t>
            </a:r>
            <a:r>
              <a:rPr lang="mn-MN" sz="2400" dirty="0" smtClean="0">
                <a:solidFill>
                  <a:srgbClr val="0033CC"/>
                </a:solidFill>
                <a:latin typeface="Calibri"/>
                <a:ea typeface="Calibri"/>
                <a:cs typeface="Calibri"/>
                <a:sym typeface="Calibri"/>
              </a:rPr>
              <a:t>%)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a:t>
            </a:r>
            <a:r>
              <a:rPr lang="mn-MN" sz="2400" dirty="0" smtClean="0">
                <a:solidFill>
                  <a:srgbClr val="0033CC"/>
                </a:solidFill>
                <a:latin typeface="Calibri"/>
                <a:ea typeface="Calibri"/>
                <a:cs typeface="Calibri"/>
                <a:sym typeface="Calibri"/>
              </a:rPr>
              <a:t>чээ </a:t>
            </a:r>
            <a:endParaRPr lang="mn-MN" sz="2400" dirty="0">
              <a:solidFill>
                <a:srgbClr val="0033CC"/>
              </a:solidFill>
              <a:latin typeface="Calibri"/>
              <a:ea typeface="Calibri"/>
              <a:cs typeface="Calibri"/>
              <a:sym typeface="Calibri"/>
            </a:endParaRPr>
          </a:p>
        </p:txBody>
      </p:sp>
      <p:sp>
        <p:nvSpPr>
          <p:cNvPr id="23" name="Shape 237"/>
          <p:cNvSpPr/>
          <p:nvPr/>
        </p:nvSpPr>
        <p:spPr>
          <a:xfrm>
            <a:off x="5230866" y="2990044"/>
            <a:ext cx="2541534" cy="193899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2663 </a:t>
            </a:r>
            <a:r>
              <a:rPr lang="mn-MN" sz="2400" dirty="0">
                <a:solidFill>
                  <a:srgbClr val="0033CC"/>
                </a:solidFill>
                <a:latin typeface="Calibri"/>
                <a:ea typeface="Calibri"/>
                <a:cs typeface="Calibri"/>
                <a:sym typeface="Calibri"/>
              </a:rPr>
              <a:t>төгрөг </a:t>
            </a:r>
            <a:r>
              <a:rPr lang="mn-MN" sz="2400" dirty="0" smtClean="0">
                <a:solidFill>
                  <a:srgbClr val="0033CC"/>
                </a:solidFill>
                <a:latin typeface="Calibri"/>
                <a:ea typeface="Calibri"/>
                <a:cs typeface="Calibri"/>
                <a:sym typeface="Calibri"/>
              </a:rPr>
              <a:t>өмнөх оны мөн үеэс </a:t>
            </a:r>
            <a:r>
              <a:rPr lang="mn-MN" sz="2400" dirty="0" smtClean="0">
                <a:solidFill>
                  <a:srgbClr val="0033CC"/>
                </a:solidFill>
                <a:latin typeface="Calibri"/>
                <a:ea typeface="Calibri"/>
                <a:cs typeface="Calibri"/>
                <a:sym typeface="Calibri"/>
              </a:rPr>
              <a:t>189 (7.6%)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чангарчээ.</a:t>
            </a:r>
            <a:endParaRPr lang="mn-MN" sz="2400" dirty="0">
              <a:solidFill>
                <a:srgbClr val="0033CC"/>
              </a:solidFill>
              <a:latin typeface="Calibri"/>
              <a:ea typeface="Calibri"/>
              <a:cs typeface="Calibri"/>
              <a:sym typeface="Calibri"/>
            </a:endParaRPr>
          </a:p>
        </p:txBody>
      </p:sp>
      <p:sp>
        <p:nvSpPr>
          <p:cNvPr id="24" name="Shape 238"/>
          <p:cNvSpPr/>
          <p:nvPr/>
        </p:nvSpPr>
        <p:spPr>
          <a:xfrm>
            <a:off x="8362462" y="2971800"/>
            <a:ext cx="2534138" cy="1938992"/>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mn-MN" sz="2400" dirty="0" smtClean="0">
                <a:solidFill>
                  <a:srgbClr val="0033CC"/>
                </a:solidFill>
                <a:latin typeface="Calibri"/>
                <a:ea typeface="Calibri"/>
                <a:cs typeface="Calibri"/>
                <a:sym typeface="Calibri"/>
              </a:rPr>
              <a:t>387.3 </a:t>
            </a:r>
            <a:r>
              <a:rPr lang="mn-MN" sz="2400" dirty="0">
                <a:solidFill>
                  <a:srgbClr val="0033CC"/>
                </a:solidFill>
                <a:latin typeface="Calibri"/>
                <a:ea typeface="Calibri"/>
                <a:cs typeface="Calibri"/>
                <a:sym typeface="Calibri"/>
              </a:rPr>
              <a:t>төгрөг өмнөх оны мөн үеэс </a:t>
            </a:r>
            <a:r>
              <a:rPr lang="en-US" sz="2400" dirty="0" smtClean="0">
                <a:solidFill>
                  <a:srgbClr val="0033CC"/>
                </a:solidFill>
                <a:latin typeface="Calibri"/>
                <a:ea typeface="Calibri"/>
                <a:cs typeface="Calibri"/>
                <a:sym typeface="Calibri"/>
              </a:rPr>
              <a:t>1</a:t>
            </a:r>
            <a:r>
              <a:rPr lang="mn-MN" sz="2400" dirty="0" smtClean="0">
                <a:solidFill>
                  <a:srgbClr val="0033CC"/>
                </a:solidFill>
                <a:latin typeface="Calibri"/>
                <a:ea typeface="Calibri"/>
                <a:cs typeface="Calibri"/>
                <a:sym typeface="Calibri"/>
              </a:rPr>
              <a:t>5.3 (4.2%) </a:t>
            </a:r>
            <a:r>
              <a:rPr lang="mn-MN" sz="2400" dirty="0">
                <a:solidFill>
                  <a:srgbClr val="0033CC"/>
                </a:solidFill>
                <a:latin typeface="Calibri"/>
                <a:ea typeface="Calibri"/>
                <a:cs typeface="Calibri"/>
                <a:sym typeface="Calibri"/>
              </a:rPr>
              <a:t>төгрөгөөр </a:t>
            </a:r>
            <a:r>
              <a:rPr lang="mn-MN" sz="2400" dirty="0" smtClean="0">
                <a:solidFill>
                  <a:srgbClr val="0033CC"/>
                </a:solidFill>
                <a:latin typeface="Calibri"/>
                <a:ea typeface="Calibri"/>
                <a:cs typeface="Calibri"/>
                <a:sym typeface="Calibri"/>
              </a:rPr>
              <a:t>чангарчээ</a:t>
            </a:r>
            <a:endParaRPr lang="mn-MN" sz="2400" dirty="0">
              <a:solidFill>
                <a:srgbClr val="0033CC"/>
              </a:solidFill>
              <a:latin typeface="Calibri"/>
              <a:ea typeface="Calibri"/>
              <a:cs typeface="Calibri"/>
              <a:sym typeface="Calibri"/>
            </a:endParaRPr>
          </a:p>
        </p:txBody>
      </p:sp>
    </p:spTree>
    <p:extLst>
      <p:ext uri="{BB962C8B-B14F-4D97-AF65-F5344CB8AC3E}">
        <p14:creationId xmlns:p14="http://schemas.microsoft.com/office/powerpoint/2010/main" val="3744886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303</Words>
  <Application>Microsoft Office PowerPoint</Application>
  <PresentationFormat>Widescreen</PresentationFormat>
  <Paragraphs>108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 Unicode MS</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Galbadrakh</dc:creator>
  <cp:lastModifiedBy>Tsend-Ayush_Ch</cp:lastModifiedBy>
  <cp:revision>179</cp:revision>
  <dcterms:created xsi:type="dcterms:W3CDTF">2017-06-22T02:35:03Z</dcterms:created>
  <dcterms:modified xsi:type="dcterms:W3CDTF">2019-07-19T03:33:45Z</dcterms:modified>
</cp:coreProperties>
</file>