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77"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snapToGrid="0">
      <p:cViewPr varScale="1">
        <p:scale>
          <a:sx n="64" d="100"/>
          <a:sy n="64" d="100"/>
        </p:scale>
        <p:origin x="48"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85956160787939E-3"/>
          <c:y val="0.13476270710354887"/>
          <c:w val="0.96950896446266532"/>
          <c:h val="0.60790207327544066"/>
        </c:manualLayout>
      </c:layout>
      <c:bar3DChart>
        <c:barDir val="col"/>
        <c:grouping val="standard"/>
        <c:varyColors val="0"/>
        <c:ser>
          <c:idx val="0"/>
          <c:order val="0"/>
          <c:tx>
            <c:strRef>
              <c:f>'emneleg-nas baralt'!$A$30</c:f>
              <c:strCache>
                <c:ptCount val="1"/>
                <c:pt idx="0">
                  <c:v>òºðñºí ýõ</c:v>
                </c:pt>
              </c:strCache>
            </c:strRef>
          </c:tx>
          <c:spPr>
            <a:solidFill>
              <a:schemeClr val="accent1"/>
            </a:solidFill>
            <a:ln>
              <a:noFill/>
            </a:ln>
            <a:effectLst/>
            <a:sp3d/>
          </c:spPr>
          <c:invertIfNegative val="0"/>
          <c:dLbls>
            <c:dLbl>
              <c:idx val="0"/>
              <c:layout>
                <c:manualLayout>
                  <c:x val="2.0607934054610835E-3"/>
                  <c:y val="-3.68098159509202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561551973410773E-17"/>
                  <c:y val="-3.68098159509202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5561551973410773E-17"/>
                  <c:y val="-3.68098159509202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823802163833074E-3"/>
                  <c:y val="-3.27198364008179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'emneleg-nas baralt'!$B$29:$E$29</c:f>
              <c:strCache>
                <c:ptCount val="4"/>
                <c:pt idx="0">
                  <c:v>2016-III</c:v>
                </c:pt>
                <c:pt idx="1">
                  <c:v>2017-III</c:v>
                </c:pt>
                <c:pt idx="2">
                  <c:v>2018-III</c:v>
                </c:pt>
                <c:pt idx="3">
                  <c:v>2019-III</c:v>
                </c:pt>
              </c:strCache>
            </c:strRef>
          </c:cat>
          <c:val>
            <c:numRef>
              <c:f>'emneleg-nas baralt'!$B$30:$E$30</c:f>
              <c:numCache>
                <c:formatCode>General</c:formatCode>
                <c:ptCount val="4"/>
                <c:pt idx="0">
                  <c:v>470</c:v>
                </c:pt>
                <c:pt idx="1">
                  <c:v>392</c:v>
                </c:pt>
                <c:pt idx="2">
                  <c:v>426</c:v>
                </c:pt>
                <c:pt idx="3">
                  <c:v>440</c:v>
                </c:pt>
              </c:numCache>
            </c:numRef>
          </c:val>
        </c:ser>
        <c:ser>
          <c:idx val="1"/>
          <c:order val="1"/>
          <c:tx>
            <c:strRef>
              <c:f>'emneleg-nas baralt'!$A$31</c:f>
              <c:strCache>
                <c:ptCount val="1"/>
                <c:pt idx="0">
                  <c:v>àìüä òºðñºí õ¿¿õýä</c:v>
                </c:pt>
              </c:strCache>
            </c:strRef>
          </c:tx>
          <c:spPr>
            <a:solidFill>
              <a:schemeClr val="accent2"/>
            </a:solidFill>
            <a:ln>
              <a:noFill/>
            </a:ln>
            <a:effectLst/>
            <a:sp3d/>
          </c:spPr>
          <c:invertIfNegative val="0"/>
          <c:dLbls>
            <c:dLbl>
              <c:idx val="0"/>
              <c:layout>
                <c:manualLayout>
                  <c:x val="2.4729520865533192E-2"/>
                  <c:y val="-4.0899795501022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364760432766615E-2"/>
                  <c:y val="-3.68098159509202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6476043276654E-2"/>
                  <c:y val="-4.08997955010225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47140649149772E-2"/>
                  <c:y val="-3.680981595092026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'emneleg-nas baralt'!$B$29:$E$29</c:f>
              <c:strCache>
                <c:ptCount val="4"/>
                <c:pt idx="0">
                  <c:v>2016-III</c:v>
                </c:pt>
                <c:pt idx="1">
                  <c:v>2017-III</c:v>
                </c:pt>
                <c:pt idx="2">
                  <c:v>2018-III</c:v>
                </c:pt>
                <c:pt idx="3">
                  <c:v>2019-III</c:v>
                </c:pt>
              </c:strCache>
            </c:strRef>
          </c:cat>
          <c:val>
            <c:numRef>
              <c:f>'emneleg-nas baralt'!$B$31:$E$31</c:f>
              <c:numCache>
                <c:formatCode>General</c:formatCode>
                <c:ptCount val="4"/>
                <c:pt idx="0">
                  <c:v>471</c:v>
                </c:pt>
                <c:pt idx="1">
                  <c:v>392</c:v>
                </c:pt>
                <c:pt idx="2">
                  <c:v>426</c:v>
                </c:pt>
                <c:pt idx="3">
                  <c:v>443</c:v>
                </c:pt>
              </c:numCache>
            </c:numRef>
          </c:val>
        </c:ser>
        <c:dLbls>
          <c:showLegendKey val="0"/>
          <c:showVal val="0"/>
          <c:showCatName val="0"/>
          <c:showSerName val="0"/>
          <c:showPercent val="0"/>
          <c:showBubbleSize val="0"/>
        </c:dLbls>
        <c:gapWidth val="150"/>
        <c:shape val="box"/>
        <c:axId val="530268680"/>
        <c:axId val="530263976"/>
        <c:axId val="533292416"/>
      </c:bar3DChart>
      <c:catAx>
        <c:axId val="530268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0263976"/>
        <c:crosses val="autoZero"/>
        <c:auto val="1"/>
        <c:lblAlgn val="ctr"/>
        <c:lblOffset val="100"/>
        <c:noMultiLvlLbl val="0"/>
      </c:catAx>
      <c:valAx>
        <c:axId val="530263976"/>
        <c:scaling>
          <c:orientation val="minMax"/>
        </c:scaling>
        <c:delete val="1"/>
        <c:axPos val="l"/>
        <c:numFmt formatCode="General" sourceLinked="1"/>
        <c:majorTickMark val="none"/>
        <c:minorTickMark val="none"/>
        <c:tickLblPos val="nextTo"/>
        <c:crossAx val="530268680"/>
        <c:crosses val="autoZero"/>
        <c:crossBetween val="between"/>
      </c:valAx>
      <c:serAx>
        <c:axId val="533292416"/>
        <c:scaling>
          <c:orientation val="minMax"/>
        </c:scaling>
        <c:delete val="1"/>
        <c:axPos val="b"/>
        <c:majorTickMark val="none"/>
        <c:minorTickMark val="none"/>
        <c:tickLblPos val="nextTo"/>
        <c:crossAx val="530263976"/>
        <c:crosses val="autoZero"/>
      </c:serAx>
      <c:spPr>
        <a:noFill/>
        <a:ln>
          <a:noFill/>
        </a:ln>
        <a:effectLst/>
      </c:spPr>
    </c:plotArea>
    <c:legend>
      <c:legendPos val="b"/>
      <c:layout>
        <c:manualLayout>
          <c:xMode val="edge"/>
          <c:yMode val="edge"/>
          <c:x val="0.28587844902556914"/>
          <c:y val="0.87170907234062878"/>
          <c:w val="0.52941790168638125"/>
          <c:h val="9.50976570091267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Mon" panose="020B0500000000000000"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az-Cyrl-AZ" sz="1100" b="1">
                <a:solidFill>
                  <a:sysClr val="windowText" lastClr="000000"/>
                </a:solidFill>
                <a:latin typeface="Arial" panose="020B0604020202020204" pitchFamily="34" charset="0"/>
                <a:cs typeface="Arial" panose="020B0604020202020204" pitchFamily="34" charset="0"/>
              </a:rPr>
              <a:t>Б</a:t>
            </a:r>
            <a:r>
              <a:rPr lang="mn-MN" sz="1100" b="1">
                <a:solidFill>
                  <a:sysClr val="windowText" lastClr="000000"/>
                </a:solidFill>
                <a:latin typeface="Arial" panose="020B0604020202020204" pitchFamily="34" charset="0"/>
                <a:cs typeface="Arial" panose="020B0604020202020204" pitchFamily="34" charset="0"/>
              </a:rPr>
              <a:t>үртгэлтэй ажилгүйчүүд боловсролийн</a:t>
            </a:r>
            <a:r>
              <a:rPr lang="mn-MN" sz="1100" b="1" baseline="0">
                <a:solidFill>
                  <a:sysClr val="windowText" lastClr="000000"/>
                </a:solidFill>
                <a:latin typeface="Arial" panose="020B0604020202020204" pitchFamily="34" charset="0"/>
                <a:cs typeface="Arial" panose="020B0604020202020204" pitchFamily="34" charset="0"/>
              </a:rPr>
              <a:t> түвшингээр</a:t>
            </a:r>
            <a:endParaRPr lang="az-Cyrl-AZ" sz="1100"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1598283547889846"/>
          <c:y val="6.3849297318847777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041444819397574"/>
          <c:y val="0.1489451476793249"/>
          <c:w val="0.71630512852560102"/>
          <c:h val="0.8426160337552740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'Xud.halamj-1'!$H$7:$H$11</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'Xud.halamj-1'!$I$7:$I$11</c:f>
              <c:numCache>
                <c:formatCode>General</c:formatCode>
                <c:ptCount val="5"/>
                <c:pt idx="0">
                  <c:v>174</c:v>
                </c:pt>
                <c:pt idx="1">
                  <c:v>38</c:v>
                </c:pt>
                <c:pt idx="2">
                  <c:v>385</c:v>
                </c:pt>
                <c:pt idx="3">
                  <c:v>156</c:v>
                </c:pt>
                <c:pt idx="4">
                  <c:v>7</c:v>
                </c:pt>
              </c:numCache>
            </c:numRef>
          </c:val>
        </c:ser>
        <c:dLbls>
          <c:showLegendKey val="0"/>
          <c:showVal val="1"/>
          <c:showCatName val="0"/>
          <c:showSerName val="0"/>
          <c:showPercent val="0"/>
          <c:showBubbleSize val="0"/>
        </c:dLbls>
        <c:gapWidth val="150"/>
        <c:overlap val="-25"/>
        <c:axId val="521685176"/>
        <c:axId val="521680864"/>
      </c:barChart>
      <c:catAx>
        <c:axId val="521685176"/>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1680864"/>
        <c:crosses val="autoZero"/>
        <c:auto val="1"/>
        <c:lblAlgn val="ctr"/>
        <c:lblOffset val="100"/>
        <c:noMultiLvlLbl val="0"/>
      </c:catAx>
      <c:valAx>
        <c:axId val="521680864"/>
        <c:scaling>
          <c:orientation val="minMax"/>
        </c:scaling>
        <c:delete val="1"/>
        <c:axPos val="b"/>
        <c:numFmt formatCode="General" sourceLinked="1"/>
        <c:majorTickMark val="none"/>
        <c:minorTickMark val="none"/>
        <c:tickLblPos val="nextTo"/>
        <c:crossAx val="521685176"/>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83301668873831"/>
          <c:y val="0.10439310738044373"/>
          <c:w val="0.23576726218734348"/>
          <c:h val="0.89560678174281139"/>
        </c:manualLayout>
      </c:layout>
      <c:pieChart>
        <c:varyColors val="1"/>
        <c:ser>
          <c:idx val="0"/>
          <c:order val="0"/>
          <c:explosion val="4"/>
          <c:dPt>
            <c:idx val="0"/>
            <c:bubble3D val="0"/>
            <c:explosion val="5"/>
            <c:spPr>
              <a:pattFill prst="wdUpDiag">
                <a:fgClr>
                  <a:schemeClr val="accent1"/>
                </a:fgClr>
                <a:bgClr>
                  <a:schemeClr val="bg1"/>
                </a:bgClr>
              </a:pattFill>
              <a:ln>
                <a:noFill/>
              </a:ln>
              <a:effectLst>
                <a:outerShdw blurRad="63500" sx="102000" sy="102000" algn="ctr" rotWithShape="0">
                  <a:prstClr val="black">
                    <a:alpha val="20000"/>
                  </a:prstClr>
                </a:outerShdw>
              </a:effectLst>
            </c:spPr>
          </c:dPt>
          <c:dPt>
            <c:idx val="1"/>
            <c:bubble3D val="0"/>
            <c:spPr>
              <a:pattFill prst="dkDnDiag">
                <a:fgClr>
                  <a:schemeClr val="accent1"/>
                </a:fgClr>
                <a:bgClr>
                  <a:schemeClr val="bg1"/>
                </a:bgClr>
              </a:pattFill>
              <a:ln>
                <a:noFill/>
              </a:ln>
              <a:effectLst>
                <a:outerShdw blurRad="63500" sx="102000" sy="102000" algn="ctr" rotWithShape="0">
                  <a:prstClr val="black">
                    <a:alpha val="20000"/>
                  </a:prstClr>
                </a:outerShdw>
              </a:effectLst>
            </c:spPr>
          </c:dPt>
          <c:dPt>
            <c:idx val="2"/>
            <c:bubble3D val="0"/>
            <c:spPr>
              <a:pattFill prst="solidDmnd">
                <a:fgClr>
                  <a:schemeClr val="accent1"/>
                </a:fgClr>
                <a:bgClr>
                  <a:schemeClr val="bg1"/>
                </a:bgClr>
              </a:pattFill>
              <a:ln>
                <a:noFill/>
              </a:ln>
              <a:effectLst>
                <a:outerShdw blurRad="63500" sx="102000" sy="102000" algn="ctr" rotWithShape="0">
                  <a:prstClr val="black">
                    <a:alpha val="20000"/>
                  </a:prstClr>
                </a:outerShdw>
              </a:effectLst>
            </c:spPr>
          </c:dPt>
          <c:dPt>
            <c:idx val="3"/>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dPt>
          <c:dPt>
            <c:idx val="4"/>
            <c:bubble3D val="0"/>
            <c:spPr>
              <a:pattFill prst="pct90">
                <a:fgClr>
                  <a:schemeClr val="accent1"/>
                </a:fgClr>
                <a:bgClr>
                  <a:schemeClr val="bg1"/>
                </a:bgClr>
              </a:pattFill>
              <a:ln>
                <a:noFill/>
              </a:ln>
              <a:effectLst>
                <a:outerShdw blurRad="63500" sx="102000" sy="102000" algn="ctr" rotWithShape="0">
                  <a:prstClr val="black">
                    <a:alpha val="20000"/>
                  </a:prstClr>
                </a:outerShdw>
              </a:effectLst>
            </c:spPr>
          </c:dPt>
          <c:dLbls>
            <c:dLbl>
              <c:idx val="0"/>
              <c:layout>
                <c:manualLayout>
                  <c:x val="-5.2753132083273452E-3"/>
                  <c:y val="1.3531463163204891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F0E0EFB9-B0CF-438A-9F0C-146E4368CC26}"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6761DA68-494D-4FF7-A6E1-3AE6FB0B2822}"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9072797886013609"/>
                      <c:h val="0.35662554034116872"/>
                    </c:manualLayout>
                  </c15:layout>
                  <c15:dlblFieldTable/>
                  <c15:showDataLabelsRange val="0"/>
                </c:ext>
              </c:extLst>
            </c:dLbl>
            <c:dLbl>
              <c:idx val="1"/>
              <c:layout>
                <c:manualLayout>
                  <c:x val="2.67738099215034E-2"/>
                  <c:y val="-2.8822394013972689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CBBD4A0B-F4FC-4FF7-82EA-53801317E024}" type="CATEGORYNAME">
                      <a:rPr lang="mn-MN">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mn-MN" baseline="0">
                        <a:solidFill>
                          <a:sysClr val="windowText" lastClr="000000"/>
                        </a:solidFill>
                        <a:latin typeface="Arial" panose="020B0604020202020204" pitchFamily="34" charset="0"/>
                        <a:cs typeface="Arial" panose="020B0604020202020204" pitchFamily="34" charset="0"/>
                      </a:rPr>
                      <a:t>, </a:t>
                    </a:r>
                    <a:fld id="{C4A55EFD-D91C-4253-AC0D-0D3FE42876DD}" type="VALUE">
                      <a:rPr lang="mn-MN"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mn-MN"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41740792772468244"/>
                      <c:h val="0.17576762211507446"/>
                    </c:manualLayout>
                  </c15:layout>
                  <c15:dlblFieldTable/>
                  <c15:showDataLabelsRange val="0"/>
                </c:ext>
              </c:extLst>
            </c:dLbl>
            <c:dLbl>
              <c:idx val="2"/>
              <c:layout>
                <c:manualLayout>
                  <c:x val="-0.17757897802714326"/>
                  <c:y val="-2.8551557372720541E-4"/>
                </c:manualLayout>
              </c:layout>
              <c:tx>
                <c:rich>
                  <a:bodyPr/>
                  <a:lstStyle/>
                  <a:p>
                    <a:fld id="{4C711417-5DB2-4D04-91F9-7D6E8C00E4E4}" type="CATEGORYNAME">
                      <a:rPr lang="ru-RU"/>
                      <a:pPr/>
                      <a:t>[CATEGORY NAME]</a:t>
                    </a:fld>
                    <a:r>
                      <a:rPr lang="ru-RU" baseline="0"/>
                      <a:t>, </a:t>
                    </a:r>
                    <a:fld id="{3B83E855-5D7F-449C-9620-E61E1B6C9425}" type="VALUE">
                      <a:rPr lang="ru-RU" baseline="0"/>
                      <a:pPr/>
                      <a:t>[VALUE]</a:t>
                    </a:fld>
                    <a:r>
                      <a:rPr lang="ru-RU" baseline="0"/>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013192240101518"/>
                      <c:h val="0.24285886144755711"/>
                    </c:manualLayout>
                  </c15:layout>
                  <c15:dlblFieldTable/>
                  <c15:showDataLabelsRange val="0"/>
                </c:ext>
              </c:extLst>
            </c:dLbl>
            <c:dLbl>
              <c:idx val="3"/>
              <c:layout>
                <c:manualLayout>
                  <c:x val="1.1928432096804402E-2"/>
                  <c:y val="-2.1195797600508902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4FF2579-2A13-4AE9-939A-BC1AB051FC6F}"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2921C3C2-BAAF-43D0-9EA6-011EF2F448CC}"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4844679659455804"/>
                      <c:h val="0.23189262036221769"/>
                    </c:manualLayout>
                  </c15:layout>
                  <c15:dlblFieldTable/>
                  <c15:showDataLabelsRange val="0"/>
                </c:ext>
              </c:extLst>
            </c:dLbl>
            <c:dLbl>
              <c:idx val="4"/>
              <c:layout>
                <c:manualLayout>
                  <c:x val="7.0210267904792401E-2"/>
                  <c:y val="-1.501984953830632E-2"/>
                </c:manualLayout>
              </c:layout>
              <c:tx>
                <c:rich>
                  <a:bodyPr/>
                  <a:lstStyle/>
                  <a:p>
                    <a:fld id="{09933456-202F-4F44-93D8-2D8AFD7500AA}" type="CATEGORYNAME">
                      <a:rPr lang="mn-MN"/>
                      <a:pPr/>
                      <a:t>[CATEGORY NAME]</a:t>
                    </a:fld>
                    <a:r>
                      <a:rPr lang="mn-MN" baseline="0"/>
                      <a:t>, </a:t>
                    </a:r>
                    <a:fld id="{6A8DE1ED-E071-4E1D-8457-871201FE54E8}" type="VALUE">
                      <a:rPr lang="mn-MN" baseline="0"/>
                      <a:pPr/>
                      <a:t>[VALUE]</a:t>
                    </a:fld>
                    <a:r>
                      <a:rPr lang="mn-MN" baseline="0"/>
                      <a:t>%</a:t>
                    </a: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'tsagdaa-2'!$P$6:$P$10</c:f>
              <c:strCache>
                <c:ptCount val="5"/>
                <c:pt idx="0">
                  <c:v>хүний амь бие эрүүл мэндийн эсрэг г/х</c:v>
                </c:pt>
                <c:pt idx="1">
                  <c:v>тээврийн хэрэгслийн хөдөлгөөний аюулгүй байдлын эсрэг г/х</c:v>
                </c:pt>
                <c:pt idx="2">
                  <c:v>Байгаль хамгаалах журмын эсрэг г/х</c:v>
                </c:pt>
                <c:pt idx="3">
                  <c:v>өмчлөх эрхийн эсрэг г/х</c:v>
                </c:pt>
                <c:pt idx="4">
                  <c:v>бусад</c:v>
                </c:pt>
              </c:strCache>
            </c:strRef>
          </c:cat>
          <c:val>
            <c:numRef>
              <c:f>'tsagdaa-2'!$Q$6:$Q$10</c:f>
              <c:numCache>
                <c:formatCode>0.0</c:formatCode>
                <c:ptCount val="5"/>
                <c:pt idx="0">
                  <c:v>38.9</c:v>
                </c:pt>
                <c:pt idx="1">
                  <c:v>6.3</c:v>
                </c:pt>
                <c:pt idx="2">
                  <c:v>14.5</c:v>
                </c:pt>
                <c:pt idx="3">
                  <c:v>32.1</c:v>
                </c:pt>
                <c:pt idx="4">
                  <c:v>8.1999999999999993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b="1"/>
              <a:t>Хилээр орсон гарсан иргэд</a:t>
            </a:r>
            <a:endParaRPr lang="en-US" sz="1200" b="1"/>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133543638275498E-2"/>
          <c:y val="0.24151510472955587"/>
          <c:w val="0.95373291272344896"/>
          <c:h val="0.54248736554989452"/>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dLbl>
              <c:idx val="0"/>
              <c:layout/>
              <c:tx>
                <c:rich>
                  <a:bodyPr/>
                  <a:lstStyle/>
                  <a:p>
                    <a:r>
                      <a:rPr lang="en-US"/>
                      <a:t>166 657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a:t> 183 261</a:t>
                    </a:r>
                  </a:p>
                </c:rich>
              </c:tx>
              <c:spPr>
                <a:solidFill>
                  <a:schemeClr val="lt1"/>
                </a:solid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2"/>
              <c:layout/>
              <c:tx>
                <c:rich>
                  <a:bodyPr/>
                  <a:lstStyle/>
                  <a:p>
                    <a:r>
                      <a:rPr lang="en-US"/>
                      <a:t>145 437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120 043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126 141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2015-III</c:v>
                </c:pt>
                <c:pt idx="1">
                  <c:v>2016-III</c:v>
                </c:pt>
                <c:pt idx="2">
                  <c:v>2017-III</c:v>
                </c:pt>
                <c:pt idx="3">
                  <c:v>2018-III</c:v>
                </c:pt>
                <c:pt idx="4">
                  <c:v>2019-III</c:v>
                </c:pt>
              </c:strCache>
            </c:strRef>
          </c:cat>
          <c:val>
            <c:numRef>
              <c:f>gaali!$C$27:$G$27</c:f>
              <c:numCache>
                <c:formatCode>General</c:formatCode>
                <c:ptCount val="5"/>
                <c:pt idx="0">
                  <c:v>166657</c:v>
                </c:pt>
                <c:pt idx="1">
                  <c:v>183261</c:v>
                </c:pt>
                <c:pt idx="2">
                  <c:v>145437</c:v>
                </c:pt>
                <c:pt idx="3">
                  <c:v>120043</c:v>
                </c:pt>
                <c:pt idx="4">
                  <c:v>126141</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dLbl>
              <c:idx val="0"/>
              <c:layout>
                <c:manualLayout>
                  <c:x val="1.2618296529968454E-2"/>
                  <c:y val="0"/>
                </c:manualLayout>
              </c:layout>
              <c:tx>
                <c:rich>
                  <a:bodyPr/>
                  <a:lstStyle/>
                  <a:p>
                    <a:r>
                      <a:rPr lang="en-US"/>
                      <a:t>18 407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618296529968416E-2"/>
                  <c:y val="0"/>
                </c:manualLayout>
              </c:layout>
              <c:tx>
                <c:rich>
                  <a:bodyPr/>
                  <a:lstStyle/>
                  <a:p>
                    <a:r>
                      <a:rPr lang="en-US"/>
                      <a:t>15 121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121976866455596E-3"/>
                  <c:y val="1.045751633986928E-2"/>
                </c:manualLayout>
              </c:layout>
              <c:tx>
                <c:rich>
                  <a:bodyPr/>
                  <a:lstStyle/>
                  <a:p>
                    <a:r>
                      <a:rPr lang="en-US"/>
                      <a:t>19 488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618296529968378E-2"/>
                  <c:y val="0"/>
                </c:manualLayout>
              </c:layout>
              <c:tx>
                <c:rich>
                  <a:bodyPr/>
                  <a:lstStyle/>
                  <a:p>
                    <a:r>
                      <a:rPr lang="en-US"/>
                      <a:t>24 227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618296529968299E-2"/>
                  <c:y val="-5.2287581699346402E-3"/>
                </c:manualLayout>
              </c:layout>
              <c:tx>
                <c:rich>
                  <a:bodyPr/>
                  <a:lstStyle/>
                  <a:p>
                    <a:r>
                      <a:rPr lang="en-US"/>
                      <a:t>24 982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2015-III</c:v>
                </c:pt>
                <c:pt idx="1">
                  <c:v>2016-III</c:v>
                </c:pt>
                <c:pt idx="2">
                  <c:v>2017-III</c:v>
                </c:pt>
                <c:pt idx="3">
                  <c:v>2018-III</c:v>
                </c:pt>
                <c:pt idx="4">
                  <c:v>2019-III</c:v>
                </c:pt>
              </c:strCache>
            </c:strRef>
          </c:cat>
          <c:val>
            <c:numRef>
              <c:f>gaali!$C$28:$G$28</c:f>
              <c:numCache>
                <c:formatCode>General</c:formatCode>
                <c:ptCount val="5"/>
                <c:pt idx="0">
                  <c:v>18407</c:v>
                </c:pt>
                <c:pt idx="1">
                  <c:v>15121</c:v>
                </c:pt>
                <c:pt idx="2">
                  <c:v>19488</c:v>
                </c:pt>
                <c:pt idx="3">
                  <c:v>24227</c:v>
                </c:pt>
                <c:pt idx="4">
                  <c:v>24982</c:v>
                </c:pt>
              </c:numCache>
            </c:numRef>
          </c:val>
          <c:extLst xmlns:c16r2="http://schemas.microsoft.com/office/drawing/2015/06/chart">
            <c:ext xmlns:c16="http://schemas.microsoft.com/office/drawing/2014/chart" uri="{C3380CC4-5D6E-409C-BE32-E72D297353CC}">
              <c16:uniqueId val="{00000001-B9E7-46AE-B309-1BDE24D08B12}"/>
            </c:ext>
          </c:extLst>
        </c:ser>
        <c:dLbls>
          <c:dLblPos val="outEnd"/>
          <c:showLegendKey val="0"/>
          <c:showVal val="1"/>
          <c:showCatName val="0"/>
          <c:showSerName val="0"/>
          <c:showPercent val="0"/>
          <c:showBubbleSize val="0"/>
        </c:dLbls>
        <c:gapWidth val="291"/>
        <c:overlap val="-23"/>
        <c:axId val="520220512"/>
        <c:axId val="520216984"/>
      </c:barChart>
      <c:catAx>
        <c:axId val="5202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0216984"/>
        <c:crosses val="autoZero"/>
        <c:auto val="1"/>
        <c:lblAlgn val="ctr"/>
        <c:lblOffset val="100"/>
        <c:noMultiLvlLbl val="0"/>
      </c:catAx>
      <c:valAx>
        <c:axId val="520216984"/>
        <c:scaling>
          <c:orientation val="minMax"/>
        </c:scaling>
        <c:delete val="1"/>
        <c:axPos val="l"/>
        <c:numFmt formatCode="General" sourceLinked="1"/>
        <c:majorTickMark val="none"/>
        <c:minorTickMark val="none"/>
        <c:tickLblPos val="nextTo"/>
        <c:crossAx val="520220512"/>
        <c:crosses val="autoZero"/>
        <c:crossBetween val="between"/>
      </c:valAx>
      <c:spPr>
        <a:noFill/>
        <a:ln>
          <a:noFill/>
        </a:ln>
        <a:effectLst/>
      </c:spPr>
    </c:plotArea>
    <c:legend>
      <c:legendPos val="b"/>
      <c:layout>
        <c:manualLayout>
          <c:xMode val="edge"/>
          <c:yMode val="edge"/>
          <c:x val="0.38707883123442377"/>
          <c:y val="0.91975080473431392"/>
          <c:w val="0.22584233753115246"/>
          <c:h val="8.024919526568613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200"/>
              <a:t>Орон нутгийн төсвийн оролого, зарлагын гүйцэтгэл </a:t>
            </a:r>
            <a:r>
              <a:rPr lang="mn-MN" sz="1100"/>
              <a:t>/сая.төг/</a:t>
            </a:r>
            <a:endParaRPr lang="en-US" sz="11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9910033836131951E-2"/>
          <c:y val="0.13312299504228639"/>
          <c:w val="0.88804177339278378"/>
          <c:h val="0.76214866345590293"/>
        </c:manualLayout>
      </c:layout>
      <c:barChart>
        <c:barDir val="bar"/>
        <c:grouping val="clustered"/>
        <c:varyColors val="0"/>
        <c:ser>
          <c:idx val="0"/>
          <c:order val="0"/>
          <c:tx>
            <c:strRef>
              <c:f>Sheet3!$H$24</c:f>
              <c:strCache>
                <c:ptCount val="1"/>
                <c:pt idx="0">
                  <c:v>Төсвийн орлогын гүйцэтгэл</c:v>
                </c:pt>
              </c:strCache>
            </c:strRef>
          </c:tx>
          <c:spPr>
            <a:pattFill prst="dkVert">
              <a:fgClr>
                <a:srgbClr val="00B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Sheet3!$I$23:$L$23</c:f>
              <c:strCache>
                <c:ptCount val="4"/>
                <c:pt idx="0">
                  <c:v>2016-III</c:v>
                </c:pt>
                <c:pt idx="1">
                  <c:v>2017-III</c:v>
                </c:pt>
                <c:pt idx="2">
                  <c:v>2018-III</c:v>
                </c:pt>
                <c:pt idx="3">
                  <c:v>2019-III</c:v>
                </c:pt>
              </c:strCache>
            </c:strRef>
          </c:cat>
          <c:val>
            <c:numRef>
              <c:f>Sheet3!$I$24:$L$24</c:f>
              <c:numCache>
                <c:formatCode>#\ ##0.0</c:formatCode>
                <c:ptCount val="4"/>
                <c:pt idx="0">
                  <c:v>3356.8</c:v>
                </c:pt>
                <c:pt idx="1">
                  <c:v>5916.3</c:v>
                </c:pt>
                <c:pt idx="2">
                  <c:v>4304.2</c:v>
                </c:pt>
                <c:pt idx="3">
                  <c:v>4798.5</c:v>
                </c:pt>
              </c:numCache>
            </c:numRef>
          </c:val>
        </c:ser>
        <c:ser>
          <c:idx val="1"/>
          <c:order val="1"/>
          <c:tx>
            <c:strRef>
              <c:f>Sheet3!$H$25</c:f>
              <c:strCache>
                <c:ptCount val="1"/>
                <c:pt idx="0">
                  <c:v>Төсвийн зарлагын гүйцэтгэл</c:v>
                </c:pt>
              </c:strCache>
            </c:strRef>
          </c:tx>
          <c:spPr>
            <a:pattFill prst="dkHorz">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Sheet3!$I$23:$L$23</c:f>
              <c:strCache>
                <c:ptCount val="4"/>
                <c:pt idx="0">
                  <c:v>2016-III</c:v>
                </c:pt>
                <c:pt idx="1">
                  <c:v>2017-III</c:v>
                </c:pt>
                <c:pt idx="2">
                  <c:v>2018-III</c:v>
                </c:pt>
                <c:pt idx="3">
                  <c:v>2019-III</c:v>
                </c:pt>
              </c:strCache>
            </c:strRef>
          </c:cat>
          <c:val>
            <c:numRef>
              <c:f>Sheet3!$I$25:$L$25</c:f>
              <c:numCache>
                <c:formatCode>#\ ##0.0</c:formatCode>
                <c:ptCount val="4"/>
                <c:pt idx="0">
                  <c:v>15475.5</c:v>
                </c:pt>
                <c:pt idx="1">
                  <c:v>17181.099999999999</c:v>
                </c:pt>
                <c:pt idx="2">
                  <c:v>16299.5</c:v>
                </c:pt>
                <c:pt idx="3">
                  <c:v>16054</c:v>
                </c:pt>
              </c:numCache>
            </c:numRef>
          </c:val>
        </c:ser>
        <c:dLbls>
          <c:showLegendKey val="0"/>
          <c:showVal val="1"/>
          <c:showCatName val="0"/>
          <c:showSerName val="0"/>
          <c:showPercent val="0"/>
          <c:showBubbleSize val="0"/>
        </c:dLbls>
        <c:gapWidth val="150"/>
        <c:overlap val="-25"/>
        <c:axId val="527397616"/>
        <c:axId val="527396832"/>
      </c:barChart>
      <c:catAx>
        <c:axId val="52739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7396832"/>
        <c:crosses val="autoZero"/>
        <c:auto val="1"/>
        <c:lblAlgn val="ctr"/>
        <c:lblOffset val="100"/>
        <c:noMultiLvlLbl val="0"/>
      </c:catAx>
      <c:valAx>
        <c:axId val="527396832"/>
        <c:scaling>
          <c:orientation val="minMax"/>
        </c:scaling>
        <c:delete val="1"/>
        <c:axPos val="b"/>
        <c:numFmt formatCode="#\ ##0.0" sourceLinked="1"/>
        <c:majorTickMark val="none"/>
        <c:minorTickMark val="none"/>
        <c:tickLblPos val="nextTo"/>
        <c:crossAx val="527397616"/>
        <c:crosses val="autoZero"/>
        <c:crossBetween val="between"/>
      </c:valAx>
      <c:spPr>
        <a:noFill/>
        <a:ln>
          <a:noFill/>
        </a:ln>
        <a:effectLst/>
      </c:spPr>
    </c:plotArea>
    <c:legend>
      <c:legendPos val="t"/>
      <c:layout>
        <c:manualLayout>
          <c:xMode val="edge"/>
          <c:yMode val="edge"/>
          <c:x val="0.19710226733706479"/>
          <c:y val="0.92502333041703122"/>
          <c:w val="0.60579546532587036"/>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200"/>
              <a:t>Төл бойжилт</a:t>
            </a:r>
            <a:r>
              <a:rPr lang="en-US" sz="1200"/>
              <a:t> </a:t>
            </a:r>
            <a:r>
              <a:rPr lang="en-US" sz="1050"/>
              <a:t>/</a:t>
            </a:r>
            <a:r>
              <a:rPr lang="mn-MN" sz="1050"/>
              <a:t>мян.толгой/</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'5.5-5.6'!$M$8</c:f>
              <c:strCache>
                <c:ptCount val="1"/>
                <c:pt idx="0">
                  <c:v>Төл бойжилт</c:v>
                </c:pt>
              </c:strCache>
            </c:strRef>
          </c:tx>
          <c:spPr>
            <a:ln w="28575" cap="rnd">
              <a:solidFill>
                <a:schemeClr val="accent1"/>
              </a:solidFill>
              <a:round/>
            </a:ln>
            <a:effectLst/>
          </c:spPr>
          <c:marker>
            <c:symbol val="none"/>
          </c:marker>
          <c:dLbls>
            <c:dLbl>
              <c:idx val="0"/>
              <c:layout>
                <c:manualLayout>
                  <c:x val="-4.8025613660618999E-2"/>
                  <c:y val="-6.86577411603158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672358591248666E-2"/>
                  <c:y val="2.05973223480947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459622909996474E-2"/>
                  <c:y val="-4.11946446961894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246887228744288E-2"/>
                  <c:y val="-6.17919670442842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8936321593740195E-3"/>
                  <c:y val="-5.49261929282526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451085023123443E-2"/>
                  <c:y val="3.4328870580157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0910707933120016E-2"/>
                  <c:y val="-6.86577411603159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'5.5-5.6'!$N$7:$W$7</c:f>
              <c:strCache>
                <c:ptCount val="10"/>
                <c:pt idx="0">
                  <c:v>2010 - III </c:v>
                </c:pt>
                <c:pt idx="1">
                  <c:v>2011 - III </c:v>
                </c:pt>
                <c:pt idx="2">
                  <c:v>2012 - III </c:v>
                </c:pt>
                <c:pt idx="3">
                  <c:v>2013 - III </c:v>
                </c:pt>
                <c:pt idx="4">
                  <c:v>2014 - III </c:v>
                </c:pt>
                <c:pt idx="5">
                  <c:v>2015 - III</c:v>
                </c:pt>
                <c:pt idx="6">
                  <c:v>2016 - III</c:v>
                </c:pt>
                <c:pt idx="7">
                  <c:v>2017 - III</c:v>
                </c:pt>
                <c:pt idx="8">
                  <c:v>2018 - III</c:v>
                </c:pt>
                <c:pt idx="9">
                  <c:v>2019 - III</c:v>
                </c:pt>
              </c:strCache>
            </c:strRef>
          </c:cat>
          <c:val>
            <c:numRef>
              <c:f>'5.5-5.6'!$N$8:$W$8</c:f>
              <c:numCache>
                <c:formatCode>General</c:formatCode>
                <c:ptCount val="10"/>
                <c:pt idx="0" formatCode="0.0">
                  <c:v>125</c:v>
                </c:pt>
                <c:pt idx="1">
                  <c:v>141.5</c:v>
                </c:pt>
                <c:pt idx="2">
                  <c:v>180.4</c:v>
                </c:pt>
                <c:pt idx="3">
                  <c:v>159.1</c:v>
                </c:pt>
                <c:pt idx="4">
                  <c:v>208.6</c:v>
                </c:pt>
                <c:pt idx="5">
                  <c:v>249.9</c:v>
                </c:pt>
                <c:pt idx="6">
                  <c:v>217.4</c:v>
                </c:pt>
                <c:pt idx="7">
                  <c:v>144.69999999999999</c:v>
                </c:pt>
                <c:pt idx="8">
                  <c:v>171.6</c:v>
                </c:pt>
                <c:pt idx="9">
                  <c:v>201.3</c:v>
                </c:pt>
              </c:numCache>
            </c:numRef>
          </c:val>
          <c:smooth val="0"/>
        </c:ser>
        <c:dLbls>
          <c:showLegendKey val="0"/>
          <c:showVal val="1"/>
          <c:showCatName val="0"/>
          <c:showSerName val="0"/>
          <c:showPercent val="0"/>
          <c:showBubbleSize val="0"/>
        </c:dLbls>
        <c:smooth val="0"/>
        <c:axId val="186163744"/>
        <c:axId val="186164920"/>
      </c:lineChart>
      <c:catAx>
        <c:axId val="1861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164920"/>
        <c:crosses val="autoZero"/>
        <c:auto val="1"/>
        <c:lblAlgn val="ctr"/>
        <c:lblOffset val="100"/>
        <c:noMultiLvlLbl val="0"/>
      </c:catAx>
      <c:valAx>
        <c:axId val="186164920"/>
        <c:scaling>
          <c:orientation val="minMax"/>
          <c:min val="120"/>
        </c:scaling>
        <c:delete val="1"/>
        <c:axPos val="l"/>
        <c:numFmt formatCode="0.0" sourceLinked="1"/>
        <c:majorTickMark val="none"/>
        <c:minorTickMark val="none"/>
        <c:tickLblPos val="nextTo"/>
        <c:crossAx val="186163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000" b="1" dirty="0"/>
              <a:t>Аж үйлдвэрийн бүтээгдэхүүн үйлдвэрлэлт, борлуулалт </a:t>
            </a:r>
            <a:r>
              <a:rPr lang="en-US" sz="1000" b="1" dirty="0"/>
              <a:t>(</a:t>
            </a:r>
            <a:r>
              <a:rPr lang="mn-MN" sz="1000" b="1" dirty="0"/>
              <a:t>тэрбум. төг</a:t>
            </a:r>
            <a:r>
              <a:rPr lang="en-US" sz="1000" b="1" dirty="0"/>
              <a:t>)</a:t>
            </a:r>
          </a:p>
        </c:rich>
      </c:tx>
      <c:layout>
        <c:manualLayout>
          <c:xMode val="edge"/>
          <c:yMode val="edge"/>
          <c:x val="0.29759931716344779"/>
          <c:y val="3.436972002104033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0512185976752908E-2"/>
          <c:y val="0.21003388635259437"/>
          <c:w val="0.98948781402324715"/>
          <c:h val="0.55436309852052146"/>
        </c:manualLayout>
      </c:layout>
      <c:lineChart>
        <c:grouping val="standard"/>
        <c:varyColors val="0"/>
        <c:ser>
          <c:idx val="0"/>
          <c:order val="0"/>
          <c:tx>
            <c:strRef>
              <c:f>'aj uildver'!$A$87</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649202503533212E-2"/>
                  <c:y val="-7.22695656273895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503540367941252E-2"/>
                  <c:y val="-3.2976149795469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689884918231374E-2"/>
                  <c:y val="-6.12783334392495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768272534312535E-2"/>
                  <c:y val="5.30052601704014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8414597213809814E-2"/>
                  <c:y val="-3.2224219824643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74459209267793E-2"/>
                  <c:y val="-2.54283318751823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791987079465312E-2"/>
                  <c:y val="-5.6394559962940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uildver'!$B$86:$J$86</c:f>
              <c:strCache>
                <c:ptCount val="9"/>
                <c:pt idx="0">
                  <c:v>2011-III</c:v>
                </c:pt>
                <c:pt idx="1">
                  <c:v>2012-III</c:v>
                </c:pt>
                <c:pt idx="2">
                  <c:v>2013-III</c:v>
                </c:pt>
                <c:pt idx="3">
                  <c:v>2014-III</c:v>
                </c:pt>
                <c:pt idx="4">
                  <c:v>2015-III</c:v>
                </c:pt>
                <c:pt idx="5">
                  <c:v>2016-III</c:v>
                </c:pt>
                <c:pt idx="6">
                  <c:v>2017-III</c:v>
                </c:pt>
                <c:pt idx="7">
                  <c:v>2018-III</c:v>
                </c:pt>
                <c:pt idx="8">
                  <c:v>2019-III</c:v>
                </c:pt>
              </c:strCache>
            </c:strRef>
          </c:cat>
          <c:val>
            <c:numRef>
              <c:f>'aj uildver'!$B$87:$J$87</c:f>
              <c:numCache>
                <c:formatCode>0.0</c:formatCode>
                <c:ptCount val="9"/>
                <c:pt idx="0">
                  <c:v>46.160400000000003</c:v>
                </c:pt>
                <c:pt idx="1">
                  <c:v>47.680900000000001</c:v>
                </c:pt>
                <c:pt idx="2">
                  <c:v>98.715199999999996</c:v>
                </c:pt>
                <c:pt idx="3">
                  <c:v>57.833199999999998</c:v>
                </c:pt>
                <c:pt idx="4">
                  <c:v>44.012800000000006</c:v>
                </c:pt>
                <c:pt idx="5">
                  <c:v>55.008199999999995</c:v>
                </c:pt>
                <c:pt idx="6">
                  <c:v>60.212200000000003</c:v>
                </c:pt>
                <c:pt idx="7">
                  <c:v>77.426817800000009</c:v>
                </c:pt>
                <c:pt idx="8" formatCode="###.\ ##">
                  <c:v>102.6</c:v>
                </c:pt>
              </c:numCache>
            </c:numRef>
          </c:val>
          <c:smooth val="0"/>
        </c:ser>
        <c:ser>
          <c:idx val="1"/>
          <c:order val="1"/>
          <c:tx>
            <c:strRef>
              <c:f>'aj uildver'!$A$88</c:f>
              <c:strCache>
                <c:ptCount val="1"/>
                <c:pt idx="0">
                  <c:v>Үйлдвэрлэлт</c:v>
                </c:pt>
              </c:strCache>
            </c:strRef>
          </c:tx>
          <c:spPr>
            <a:ln w="28575" cap="rnd">
              <a:solidFill>
                <a:schemeClr val="accent5"/>
              </a:solidFill>
              <a:prstDash val="dashDot"/>
              <a:round/>
            </a:ln>
            <a:effectLst/>
          </c:spPr>
          <c:marker>
            <c:symbol val="none"/>
          </c:marker>
          <c:dLbls>
            <c:dLbl>
              <c:idx val="1"/>
              <c:layout>
                <c:manualLayout>
                  <c:x val="-3.7580927384077013E-2"/>
                  <c:y val="6.0769935650779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56233067877266E-2"/>
                  <c:y val="7.18497956125689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7558886869910492E-2"/>
                  <c:y val="4.07575127048196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865080246167204E-2"/>
                  <c:y val="-7.6354257801108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758572890087866E-2"/>
                  <c:y val="6.51827190748733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uildver'!$B$86:$J$86</c:f>
              <c:strCache>
                <c:ptCount val="9"/>
                <c:pt idx="0">
                  <c:v>2011-III</c:v>
                </c:pt>
                <c:pt idx="1">
                  <c:v>2012-III</c:v>
                </c:pt>
                <c:pt idx="2">
                  <c:v>2013-III</c:v>
                </c:pt>
                <c:pt idx="3">
                  <c:v>2014-III</c:v>
                </c:pt>
                <c:pt idx="4">
                  <c:v>2015-III</c:v>
                </c:pt>
                <c:pt idx="5">
                  <c:v>2016-III</c:v>
                </c:pt>
                <c:pt idx="6">
                  <c:v>2017-III</c:v>
                </c:pt>
                <c:pt idx="7">
                  <c:v>2018-III</c:v>
                </c:pt>
                <c:pt idx="8">
                  <c:v>2019-III</c:v>
                </c:pt>
              </c:strCache>
            </c:strRef>
          </c:cat>
          <c:val>
            <c:numRef>
              <c:f>'aj uildver'!$B$88:$J$88</c:f>
              <c:numCache>
                <c:formatCode>0.0</c:formatCode>
                <c:ptCount val="9"/>
                <c:pt idx="0">
                  <c:v>51.477199999999996</c:v>
                </c:pt>
                <c:pt idx="1">
                  <c:v>40.203099999999999</c:v>
                </c:pt>
                <c:pt idx="2">
                  <c:v>63.678699999999999</c:v>
                </c:pt>
                <c:pt idx="3">
                  <c:v>46.487300000000005</c:v>
                </c:pt>
                <c:pt idx="4">
                  <c:v>48.516299999999994</c:v>
                </c:pt>
                <c:pt idx="5">
                  <c:v>24.572099999999999</c:v>
                </c:pt>
                <c:pt idx="6">
                  <c:v>22.790800000000001</c:v>
                </c:pt>
                <c:pt idx="7">
                  <c:v>29.5</c:v>
                </c:pt>
                <c:pt idx="8" formatCode="General">
                  <c:v>58.8</c:v>
                </c:pt>
              </c:numCache>
            </c:numRef>
          </c:val>
          <c:smooth val="0"/>
        </c:ser>
        <c:dLbls>
          <c:dLblPos val="t"/>
          <c:showLegendKey val="0"/>
          <c:showVal val="1"/>
          <c:showCatName val="0"/>
          <c:showSerName val="0"/>
          <c:showPercent val="0"/>
          <c:showBubbleSize val="0"/>
        </c:dLbls>
        <c:smooth val="0"/>
        <c:axId val="692934352"/>
        <c:axId val="692937488"/>
      </c:lineChart>
      <c:catAx>
        <c:axId val="69293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2937488"/>
        <c:crosses val="autoZero"/>
        <c:auto val="1"/>
        <c:lblAlgn val="ctr"/>
        <c:lblOffset val="100"/>
        <c:noMultiLvlLbl val="0"/>
      </c:catAx>
      <c:valAx>
        <c:axId val="692937488"/>
        <c:scaling>
          <c:orientation val="minMax"/>
        </c:scaling>
        <c:delete val="1"/>
        <c:axPos val="l"/>
        <c:numFmt formatCode="0.0" sourceLinked="1"/>
        <c:majorTickMark val="none"/>
        <c:minorTickMark val="none"/>
        <c:tickLblPos val="nextTo"/>
        <c:crossAx val="692934352"/>
        <c:crosses val="autoZero"/>
        <c:crossBetween val="between"/>
      </c:valAx>
      <c:spPr>
        <a:noFill/>
        <a:ln>
          <a:noFill/>
        </a:ln>
        <a:effectLst/>
      </c:spPr>
    </c:plotArea>
    <c:legend>
      <c:legendPos val="b"/>
      <c:layout>
        <c:manualLayout>
          <c:xMode val="edge"/>
          <c:yMode val="edge"/>
          <c:x val="0.28174574332054647"/>
          <c:y val="0.916951171262405"/>
          <c:w val="0.42796150481189849"/>
          <c:h val="8.3048828737594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4/15/2019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2018-</a:t>
            </a:r>
            <a:r>
              <a:rPr lang="en-US" sz="2000" dirty="0" smtClean="0">
                <a:solidFill>
                  <a:srgbClr val="0070C0"/>
                </a:solidFill>
                <a:latin typeface="Arial" pitchFamily="34" charset="0"/>
                <a:cs typeface="Arial" pitchFamily="34" charset="0"/>
              </a:rPr>
              <a:t> I</a:t>
            </a:r>
            <a:r>
              <a:rPr lang="en-US" sz="2000" dirty="0">
                <a:solidFill>
                  <a:srgbClr val="0070C0"/>
                </a:solidFill>
                <a:latin typeface="Arial" pitchFamily="34" charset="0"/>
                <a:cs typeface="Arial" pitchFamily="34" charset="0"/>
              </a:rPr>
              <a:t>I</a:t>
            </a: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950851" y="1344700"/>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2" name="Shape 239"/>
          <p:cNvSpPr/>
          <p:nvPr/>
        </p:nvSpPr>
        <p:spPr>
          <a:xfrm>
            <a:off x="2174207" y="2942419"/>
            <a:ext cx="2280981" cy="230832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4</a:t>
            </a:r>
            <a:r>
              <a:rPr lang="en-US" sz="2400" dirty="0" smtClean="0">
                <a:solidFill>
                  <a:srgbClr val="0033CC"/>
                </a:solidFill>
                <a:latin typeface="Calibri"/>
                <a:ea typeface="Calibri"/>
                <a:cs typeface="Calibri"/>
                <a:sym typeface="Calibri"/>
              </a:rPr>
              <a:t>1.90</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 өмнөх оны мөн үеэс </a:t>
            </a:r>
            <a:r>
              <a:rPr lang="mn-MN" sz="2400" dirty="0" smtClean="0">
                <a:solidFill>
                  <a:srgbClr val="0033CC"/>
                </a:solidFill>
                <a:latin typeface="Calibri"/>
                <a:ea typeface="Calibri"/>
                <a:cs typeface="Calibri"/>
                <a:sym typeface="Calibri"/>
              </a:rPr>
              <a:t>0.</a:t>
            </a:r>
            <a:r>
              <a:rPr lang="en-US" sz="2400" dirty="0">
                <a:solidFill>
                  <a:srgbClr val="0033CC"/>
                </a:solidFill>
                <a:latin typeface="Calibri"/>
                <a:ea typeface="Calibri"/>
                <a:cs typeface="Calibri"/>
                <a:sym typeface="Calibri"/>
              </a:rPr>
              <a:t>2</a:t>
            </a:r>
            <a:r>
              <a:rPr lang="mn-MN" sz="2400" dirty="0" smtClean="0">
                <a:solidFill>
                  <a:srgbClr val="0033CC"/>
                </a:solidFill>
                <a:latin typeface="Calibri"/>
                <a:ea typeface="Calibri"/>
                <a:cs typeface="Calibri"/>
                <a:sym typeface="Calibri"/>
              </a:rPr>
              <a:t> (</a:t>
            </a:r>
            <a:r>
              <a:rPr lang="en-US" sz="2400" dirty="0" smtClean="0">
                <a:solidFill>
                  <a:srgbClr val="0033CC"/>
                </a:solidFill>
                <a:latin typeface="Calibri"/>
                <a:ea typeface="Calibri"/>
                <a:cs typeface="Calibri"/>
                <a:sym typeface="Calibri"/>
              </a:rPr>
              <a:t>0.5</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суларчээ </a:t>
            </a:r>
            <a:endParaRPr lang="mn-MN" sz="2400" dirty="0">
              <a:solidFill>
                <a:srgbClr val="0033CC"/>
              </a:solidFill>
              <a:latin typeface="Calibri"/>
              <a:ea typeface="Calibri"/>
              <a:cs typeface="Calibri"/>
              <a:sym typeface="Calibri"/>
            </a:endParaRPr>
          </a:p>
        </p:txBody>
      </p:sp>
      <p:sp>
        <p:nvSpPr>
          <p:cNvPr id="23" name="Shape 237"/>
          <p:cNvSpPr/>
          <p:nvPr/>
        </p:nvSpPr>
        <p:spPr>
          <a:xfrm>
            <a:off x="5230866" y="2990044"/>
            <a:ext cx="2541534"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2</a:t>
            </a:r>
            <a:r>
              <a:rPr lang="mn-MN" sz="2400" dirty="0" smtClean="0">
                <a:solidFill>
                  <a:srgbClr val="0033CC"/>
                </a:solidFill>
                <a:latin typeface="Calibri"/>
                <a:ea typeface="Calibri"/>
                <a:cs typeface="Calibri"/>
                <a:sym typeface="Calibri"/>
              </a:rPr>
              <a:t>636</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 </a:t>
            </a:r>
            <a:r>
              <a:rPr lang="mn-MN" sz="2400" dirty="0" smtClean="0">
                <a:solidFill>
                  <a:srgbClr val="0033CC"/>
                </a:solidFill>
                <a:latin typeface="Calibri"/>
                <a:ea typeface="Calibri"/>
                <a:cs typeface="Calibri"/>
                <a:sym typeface="Calibri"/>
              </a:rPr>
              <a:t>өмнөх оны мөн үеэс </a:t>
            </a:r>
            <a:r>
              <a:rPr lang="mn-MN" sz="2400" dirty="0" smtClean="0">
                <a:solidFill>
                  <a:srgbClr val="0033CC"/>
                </a:solidFill>
                <a:latin typeface="Calibri"/>
                <a:ea typeface="Calibri"/>
                <a:cs typeface="Calibri"/>
                <a:sym typeface="Calibri"/>
              </a:rPr>
              <a:t>240.0</a:t>
            </a:r>
            <a:r>
              <a:rPr lang="mn-MN" sz="2400" dirty="0" smtClean="0">
                <a:solidFill>
                  <a:srgbClr val="0033CC"/>
                </a:solidFill>
                <a:latin typeface="Calibri"/>
                <a:ea typeface="Calibri"/>
                <a:cs typeface="Calibri"/>
                <a:sym typeface="Calibri"/>
              </a:rPr>
              <a:t> (</a:t>
            </a:r>
            <a:r>
              <a:rPr lang="mn-MN" sz="2400" dirty="0" smtClean="0">
                <a:solidFill>
                  <a:srgbClr val="0033CC"/>
                </a:solidFill>
                <a:latin typeface="Calibri"/>
                <a:ea typeface="Calibri"/>
                <a:cs typeface="Calibri"/>
                <a:sym typeface="Calibri"/>
              </a:rPr>
              <a:t>10.0</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
        <p:nvSpPr>
          <p:cNvPr id="24" name="Shape 238"/>
          <p:cNvSpPr/>
          <p:nvPr/>
        </p:nvSpPr>
        <p:spPr>
          <a:xfrm>
            <a:off x="8362462" y="2971800"/>
            <a:ext cx="2534138"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392.7</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 өмнөх оны мөн үеэс </a:t>
            </a:r>
            <a:r>
              <a:rPr lang="en-US" sz="2400" dirty="0" smtClean="0">
                <a:solidFill>
                  <a:srgbClr val="0033CC"/>
                </a:solidFill>
                <a:latin typeface="Calibri"/>
                <a:ea typeface="Calibri"/>
                <a:cs typeface="Calibri"/>
                <a:sym typeface="Calibri"/>
              </a:rPr>
              <a:t>1</a:t>
            </a:r>
            <a:r>
              <a:rPr lang="mn-MN" sz="2400" dirty="0" smtClean="0">
                <a:solidFill>
                  <a:srgbClr val="0033CC"/>
                </a:solidFill>
                <a:latin typeface="Calibri"/>
                <a:ea typeface="Calibri"/>
                <a:cs typeface="Calibri"/>
                <a:sym typeface="Calibri"/>
              </a:rPr>
              <a:t>2.2 (3.2%)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ҮЗҮҮЛЭЛТ–Төсөв</a:t>
            </a:r>
            <a:endParaRPr lang="mn-MN" sz="2400" b="1" dirty="0">
              <a:solidFill>
                <a:srgbClr val="002060"/>
              </a:solidFill>
              <a:latin typeface="Arial" panose="020B0604020202020204" pitchFamily="34" charset="0"/>
              <a:ea typeface="Arial Unicode MS" pitchFamily="34" charset="-128"/>
              <a:cs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375" y="638757"/>
            <a:ext cx="839563" cy="484524"/>
          </a:xfrm>
          <a:prstGeom prst="rect">
            <a:avLst/>
          </a:prstGeom>
          <a:noFill/>
          <a:ln w="9525">
            <a:noFill/>
            <a:miter lim="800000"/>
            <a:headEnd/>
            <a:tailEnd/>
          </a:ln>
        </p:spPr>
      </p:pic>
      <p:sp>
        <p:nvSpPr>
          <p:cNvPr id="7" name="Rounded Rectangle 6"/>
          <p:cNvSpPr/>
          <p:nvPr/>
        </p:nvSpPr>
        <p:spPr>
          <a:xfrm>
            <a:off x="961792" y="1156405"/>
            <a:ext cx="11090496" cy="1734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1833" y="1100421"/>
            <a:ext cx="11002916" cy="1815882"/>
          </a:xfrm>
          <a:prstGeom prst="rect">
            <a:avLst/>
          </a:prstGeom>
          <a:noFill/>
        </p:spPr>
        <p:txBody>
          <a:bodyPr wrap="square" rtlCol="0">
            <a:spAutoFit/>
          </a:bodyPr>
          <a:lstStyle/>
          <a:p>
            <a:pPr algn="just"/>
            <a:r>
              <a:rPr lang="mn-MN" sz="1600" dirty="0">
                <a:solidFill>
                  <a:schemeClr val="bg1"/>
                </a:solidFill>
                <a:latin typeface="Arial" panose="020B0604020202020204" pitchFamily="34" charset="0"/>
                <a:cs typeface="Arial" panose="020B0604020202020204" pitchFamily="34" charset="0"/>
              </a:rPr>
              <a:t>2018 оны 2 дугаар сарын төсвийн гүйцэтгэлийн мэдээгээр орон нутгийн төсвийн орлого 2’537.0 сая төгрөг буюу 116.8 хувийн гүйцэтгэлтэй гарсан байна. Үүнээс аймгийн төсвийн орлого 1’879.6 сая төгрөг буюу 117.9 хувийн гүйцэтгэлтэй, сумдын төсвийн орлого 657.4 сая төгрөг буюу 113.5 хувийн гүйцэтгэлтэй байна</a:t>
            </a:r>
            <a:r>
              <a:rPr lang="az-Cyrl-AZ" sz="1600" b="1"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Сумдад 917.1 сая төгрөгийн санхүүгийн дэмжлэг, 7’24.8 сая төгрөгийн тусгай зориулалтын шилжүүлэг, 183.4 сая төгрөгийн орон нутгийн хөгжлийн сангийн орлогын шилжүүлгийг тус тус шилжүүлсэн </a:t>
            </a:r>
            <a:r>
              <a:rPr lang="mn-MN" sz="1600" dirty="0" smtClean="0">
                <a:solidFill>
                  <a:schemeClr val="bg1"/>
                </a:solidFill>
                <a:latin typeface="Arial" panose="020B0604020202020204" pitchFamily="34" charset="0"/>
                <a:cs typeface="Arial" panose="020B0604020202020204" pitchFamily="34" charset="0"/>
              </a:rPr>
              <a:t>байна</a:t>
            </a:r>
            <a:r>
              <a:rPr lang="en-US" sz="1600"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3  сард нийт Сумдад 4 183.0 сая төгрөгийн санхүүгийн дэмжлэг, 11 232.9 сая төгрөгийн тусгай зориулалтын шилжүүлэг, 35.3 сая төгрөгийн орон нутгийн хөгжлийн сангийн орлогын шилжүүлгийг тус тус шилжүүлсэн байна.</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868299860"/>
              </p:ext>
            </p:extLst>
          </p:nvPr>
        </p:nvGraphicFramePr>
        <p:xfrm>
          <a:off x="1332333" y="2972287"/>
          <a:ext cx="10105161" cy="315151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749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2071250" y="1412425"/>
            <a:ext cx="9227814" cy="1846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9963" y="1547697"/>
            <a:ext cx="8650388" cy="1569660"/>
          </a:xfrm>
          <a:prstGeom prst="rect">
            <a:avLst/>
          </a:prstGeom>
          <a:noFill/>
        </p:spPr>
        <p:txBody>
          <a:bodyPr wrap="square" rtlCol="0">
            <a:spAutoFit/>
          </a:bodyPr>
          <a:lstStyle/>
          <a:p>
            <a:pPr algn="just"/>
            <a:r>
              <a:rPr lang="mn-MN" sz="1600" dirty="0">
                <a:solidFill>
                  <a:schemeClr val="bg1"/>
                </a:solidFill>
                <a:latin typeface="Arial" panose="020B0604020202020204" pitchFamily="34" charset="0"/>
                <a:cs typeface="Arial" panose="020B0604020202020204" pitchFamily="34" charset="0"/>
              </a:rPr>
              <a:t>2019 оны эхний 3 сарын байдлаар 202.2 мянган эх мал төллөсөн нь урьд оны мөн үеэс 29.1 мянган толгой буюу 16.8 хувиар нэмэгдсэн байна. Мал төллөлтйин хувь Жавхлант, Баруунбүрэн, Зүүнбүрэн сумдад өндөр буюу 48.2-58.1 хувьтай байна.</a:t>
            </a:r>
            <a:endParaRPr lang="en-US" sz="1600" dirty="0">
              <a:solidFill>
                <a:schemeClr val="bg1"/>
              </a:solidFill>
              <a:latin typeface="Arial" panose="020B0604020202020204" pitchFamily="34" charset="0"/>
              <a:cs typeface="Arial" panose="020B0604020202020204" pitchFamily="34" charset="0"/>
            </a:endParaRPr>
          </a:p>
          <a:p>
            <a:pPr algn="just"/>
            <a:endParaRPr lang="en-US" sz="1600" dirty="0" smtClean="0">
              <a:solidFill>
                <a:schemeClr val="bg1"/>
              </a:solidFill>
              <a:latin typeface="Arial" panose="020B0604020202020204" pitchFamily="34" charset="0"/>
              <a:cs typeface="Arial" panose="020B0604020202020204" pitchFamily="34" charset="0"/>
            </a:endParaRPr>
          </a:p>
          <a:p>
            <a:pPr algn="just"/>
            <a:r>
              <a:rPr lang="mn-MN" sz="1600" dirty="0" smtClean="0">
                <a:solidFill>
                  <a:schemeClr val="bg1"/>
                </a:solidFill>
                <a:latin typeface="Arial" panose="020B0604020202020204" pitchFamily="34" charset="0"/>
                <a:cs typeface="Arial" panose="020B0604020202020204" pitchFamily="34" charset="0"/>
              </a:rPr>
              <a:t>Аймгийн </a:t>
            </a:r>
            <a:r>
              <a:rPr lang="mn-MN" sz="1600" dirty="0">
                <a:solidFill>
                  <a:schemeClr val="bg1"/>
                </a:solidFill>
                <a:latin typeface="Arial" panose="020B0604020202020204" pitchFamily="34" charset="0"/>
                <a:cs typeface="Arial" panose="020B0604020202020204" pitchFamily="34" charset="0"/>
              </a:rPr>
              <a:t>хэмжээнд 201.3 мянган толгой төл бойжиж байгаа нь урьд оны мөн үетэй харьцуулахад 29.6 мянган толгой буюу 17.3 хувиар их байна. </a:t>
            </a:r>
            <a:endParaRPr lang="en-US" sz="16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0" y="565266"/>
            <a:ext cx="872037" cy="568075"/>
          </a:xfrm>
          <a:prstGeom prst="rect">
            <a:avLst/>
          </a:prstGeom>
        </p:spPr>
      </p:pic>
      <p:graphicFrame>
        <p:nvGraphicFramePr>
          <p:cNvPr id="19" name="Chart 18"/>
          <p:cNvGraphicFramePr/>
          <p:nvPr>
            <p:extLst>
              <p:ext uri="{D42A27DB-BD31-4B8C-83A1-F6EECF244321}">
                <p14:modId xmlns:p14="http://schemas.microsoft.com/office/powerpoint/2010/main" val="3226740453"/>
              </p:ext>
            </p:extLst>
          </p:nvPr>
        </p:nvGraphicFramePr>
        <p:xfrm>
          <a:off x="2071250" y="3394169"/>
          <a:ext cx="9081432" cy="272963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8223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150971"/>
            <a:ext cx="10789316" cy="1815882"/>
          </a:xfrm>
          <a:prstGeom prst="rect">
            <a:avLst/>
          </a:prstGeom>
          <a:noFill/>
        </p:spPr>
        <p:txBody>
          <a:bodyPr wrap="square" rtlCol="0">
            <a:spAutoFit/>
          </a:bodyPr>
          <a:lstStyle/>
          <a:p>
            <a:pPr algn="just"/>
            <a:r>
              <a:rPr lang="mn-MN" sz="1600" dirty="0">
                <a:solidFill>
                  <a:schemeClr val="bg1"/>
                </a:solidFill>
                <a:latin typeface="Arial" panose="020B0604020202020204" pitchFamily="34" charset="0"/>
                <a:cs typeface="Arial" panose="020B0604020202020204" pitchFamily="34" charset="0"/>
              </a:rPr>
              <a:t>2019 оны эхний 3 сарын байдлаар аж үйлдвэрийн салбарт 58.8 тэрбум төгрөгийн бүтээгдэхүүн үйлдвэрлэж, 102.6 тэрбум төгрөгийн борлуулалт хийгдсэн нь урьд оны мөн үеэс үйлдвэрлэлт 99.2 хувиар буюу 29 258.9 сая.төгрөгөөр, борлуулалт 32.5 хувиар буюу 25 179.5 сая.төгрөгөөр өссөн байна. </a:t>
            </a:r>
            <a:endParaRPr lang="en-US" sz="1600" dirty="0">
              <a:solidFill>
                <a:schemeClr val="bg1"/>
              </a:solidFill>
              <a:latin typeface="Arial" panose="020B0604020202020204" pitchFamily="34" charset="0"/>
              <a:cs typeface="Arial" panose="020B0604020202020204" pitchFamily="34" charset="0"/>
            </a:endParaRPr>
          </a:p>
          <a:p>
            <a:pPr algn="just"/>
            <a:r>
              <a:rPr lang="mn-MN" sz="1600" dirty="0">
                <a:solidFill>
                  <a:schemeClr val="bg1"/>
                </a:solidFill>
                <a:latin typeface="Arial" panose="020B0604020202020204" pitchFamily="34" charset="0"/>
                <a:cs typeface="Arial" panose="020B0604020202020204" pitchFamily="34" charset="0"/>
              </a:rPr>
              <a:t>                Аж үйлдвэрийн нийт бүтээгдэхүүний 39.1 хувь нь уул уурхайн салбарт, 42.9 хувь нь хүнсний салбарт 10.7 хувь нь барилгын материалын салбарт, 7.3 хувь нь бусад салбарт бүтээгджээ. Сумдын жижиг, дунд үйлдвэрүүд аймгийн аж үйлдвэрийн нийт бүтээгдэхүүний 0.3 хувьтай тэнцэх 172.9 сая төгрөгийн бүтээгдэхүүн үйлдвэрлэж, нийт борлуулалтын 0.2 хувьтай тэнцэх 180.3 сая.төгрөгийн борлуулалт хийжээ.</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960457328"/>
              </p:ext>
            </p:extLst>
          </p:nvPr>
        </p:nvGraphicFramePr>
        <p:xfrm>
          <a:off x="1341775" y="3263379"/>
          <a:ext cx="10516133" cy="304747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901112" y="3061220"/>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Сэлэнгэ Статистик</a:t>
            </a:r>
            <a:endParaRPr lang="en-US" sz="105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145333" y="1147524"/>
            <a:ext cx="10473611" cy="5281448"/>
          </a:xfrm>
          <a:prstGeom prst="rect">
            <a:avLst/>
          </a:prstGeom>
        </p:spPr>
      </p:pic>
      <p:pic>
        <p:nvPicPr>
          <p:cNvPr id="26" name="Picture 25"/>
          <p:cNvPicPr>
            <a:picLocks noChangeAspect="1"/>
          </p:cNvPicPr>
          <p:nvPr/>
        </p:nvPicPr>
        <p:blipFill>
          <a:blip r:embed="rId9"/>
          <a:stretch>
            <a:fillRect/>
          </a:stretch>
        </p:blipFill>
        <p:spPr>
          <a:xfrm>
            <a:off x="1259049" y="2311804"/>
            <a:ext cx="1023841" cy="690353"/>
          </a:xfrm>
          <a:prstGeom prst="rect">
            <a:avLst/>
          </a:prstGeom>
        </p:spPr>
      </p:pic>
      <p:pic>
        <p:nvPicPr>
          <p:cNvPr id="29" name="Picture 28"/>
          <p:cNvPicPr>
            <a:picLocks noChangeAspect="1"/>
          </p:cNvPicPr>
          <p:nvPr/>
        </p:nvPicPr>
        <p:blipFill>
          <a:blip r:embed="rId10"/>
          <a:stretch>
            <a:fillRect/>
          </a:stretch>
        </p:blipFill>
        <p:spPr>
          <a:xfrm>
            <a:off x="1350182" y="4501702"/>
            <a:ext cx="850900" cy="662473"/>
          </a:xfrm>
          <a:prstGeom prst="rect">
            <a:avLst/>
          </a:prstGeom>
        </p:spPr>
      </p:pic>
      <p:sp>
        <p:nvSpPr>
          <p:cNvPr id="31" name="Rectangle 30"/>
          <p:cNvSpPr/>
          <p:nvPr/>
        </p:nvSpPr>
        <p:spPr>
          <a:xfrm>
            <a:off x="2849017" y="2471257"/>
            <a:ext cx="8224794" cy="523220"/>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2019 </a:t>
            </a:r>
            <a:r>
              <a:rPr lang="mn-MN" sz="1400" dirty="0" smtClean="0">
                <a:solidFill>
                  <a:schemeClr val="bg1"/>
                </a:solidFill>
                <a:latin typeface="Arial" panose="020B0604020202020204" pitchFamily="34" charset="0"/>
                <a:cs typeface="Arial" panose="020B0604020202020204" pitchFamily="34" charset="0"/>
              </a:rPr>
              <a:t>оны</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эхний </a:t>
            </a:r>
            <a:r>
              <a:rPr lang="mn-MN" sz="1400" dirty="0" smtClean="0">
                <a:solidFill>
                  <a:schemeClr val="bg1"/>
                </a:solidFill>
                <a:latin typeface="Arial" panose="020B0604020202020204" pitchFamily="34" charset="0"/>
                <a:cs typeface="Arial" panose="020B0604020202020204" pitchFamily="34" charset="0"/>
              </a:rPr>
              <a:t>3  </a:t>
            </a:r>
            <a:r>
              <a:rPr lang="mn-MN" sz="1400" dirty="0" smtClean="0">
                <a:solidFill>
                  <a:schemeClr val="bg1"/>
                </a:solidFill>
                <a:latin typeface="Arial" panose="020B0604020202020204" pitchFamily="34" charset="0"/>
                <a:cs typeface="Arial" panose="020B0604020202020204" pitchFamily="34" charset="0"/>
              </a:rPr>
              <a:t>сарын байдлаар </a:t>
            </a:r>
            <a:r>
              <a:rPr lang="mn-MN" sz="1400" dirty="0">
                <a:solidFill>
                  <a:schemeClr val="bg1"/>
                </a:solidFill>
                <a:latin typeface="Arial" panose="020B0604020202020204" pitchFamily="34" charset="0"/>
                <a:cs typeface="Arial" panose="020B0604020202020204" pitchFamily="34" charset="0"/>
              </a:rPr>
              <a:t>аймгийн хэмжээгээр нийт </a:t>
            </a:r>
            <a:r>
              <a:rPr lang="mn-MN" sz="1400" dirty="0" smtClean="0">
                <a:solidFill>
                  <a:schemeClr val="bg1"/>
                </a:solidFill>
                <a:latin typeface="Arial" panose="020B0604020202020204" pitchFamily="34" charset="0"/>
                <a:cs typeface="Arial" panose="020B0604020202020204" pitchFamily="34" charset="0"/>
              </a:rPr>
              <a:t>440</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эх төрж, </a:t>
            </a:r>
            <a:r>
              <a:rPr lang="mn-MN" sz="1400" dirty="0" smtClean="0">
                <a:solidFill>
                  <a:schemeClr val="bg1"/>
                </a:solidFill>
                <a:latin typeface="Arial" panose="020B0604020202020204" pitchFamily="34" charset="0"/>
                <a:cs typeface="Arial" panose="020B0604020202020204" pitchFamily="34" charset="0"/>
              </a:rPr>
              <a:t>443 </a:t>
            </a:r>
            <a:r>
              <a:rPr lang="mn-MN" sz="1400" dirty="0">
                <a:solidFill>
                  <a:schemeClr val="bg1"/>
                </a:solidFill>
                <a:latin typeface="Arial" panose="020B0604020202020204" pitchFamily="34" charset="0"/>
                <a:cs typeface="Arial" panose="020B0604020202020204" pitchFamily="34" charset="0"/>
              </a:rPr>
              <a:t>хүүхэд мэндэлсэн нь өнгөрсөн оны мөн үеийнхээс төрөлт </a:t>
            </a:r>
            <a:r>
              <a:rPr lang="mn-MN" sz="1400" dirty="0" smtClean="0">
                <a:solidFill>
                  <a:schemeClr val="bg1"/>
                </a:solidFill>
                <a:latin typeface="Arial" panose="020B0604020202020204" pitchFamily="34" charset="0"/>
                <a:cs typeface="Arial" panose="020B0604020202020204" pitchFamily="34" charset="0"/>
              </a:rPr>
              <a:t>3.3 </a:t>
            </a:r>
            <a:r>
              <a:rPr lang="mn-MN" sz="1400" dirty="0">
                <a:solidFill>
                  <a:schemeClr val="bg1"/>
                </a:solidFill>
                <a:latin typeface="Arial" panose="020B0604020202020204" pitchFamily="34" charset="0"/>
                <a:cs typeface="Arial" panose="020B0604020202020204" pitchFamily="34" charset="0"/>
              </a:rPr>
              <a:t>хувиар өссөн байна.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597798" y="1442758"/>
            <a:ext cx="8706939" cy="646331"/>
          </a:xfrm>
          <a:prstGeom prst="rect">
            <a:avLst/>
          </a:prstGeom>
          <a:noFill/>
        </p:spPr>
        <p:txBody>
          <a:bodyPr wrap="square" rtlCol="0">
            <a:spAutoFit/>
          </a:bodyPr>
          <a:lstStyle/>
          <a:p>
            <a:pPr algn="just"/>
            <a:r>
              <a:rPr lang="mn-MN" sz="1200" dirty="0">
                <a:solidFill>
                  <a:schemeClr val="bg1"/>
                </a:solidFill>
                <a:latin typeface="Arial" panose="020B0604020202020204" pitchFamily="34" charset="0"/>
                <a:cs typeface="Arial" panose="020B0604020202020204" pitchFamily="34" charset="0"/>
              </a:rPr>
              <a:t>2019 оны эхний 3 сарын байдлаар манай аймагт бусад аймаг хотоос бүгд 851 хүн шилжин ирсэн нь өмнөх оны мөн үеэс 7.2  хувиар буурсан үзүүлэлттэй байна. Нийт шилжин ирэгсдийн 50.9 хувь нь эрэгтэйчүүд, 49.1 хувь эмэгтэйчүүд байгаа нь өмнөх оны мөн үеэс эрэгтэйчүүд 2.7  хувиар, 11.4 хувиар буурсан байна.</a:t>
            </a:r>
            <a:endParaRPr lang="mn-MN"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702802" y="3476624"/>
            <a:ext cx="8790921" cy="646331"/>
          </a:xfrm>
          <a:prstGeom prst="rect">
            <a:avLst/>
          </a:prstGeom>
          <a:noFill/>
        </p:spPr>
        <p:txBody>
          <a:bodyPr wrap="square" rtlCol="0">
            <a:spAutoFit/>
          </a:bodyPr>
          <a:lstStyle/>
          <a:p>
            <a:pPr algn="just"/>
            <a:r>
              <a:rPr lang="mn-MN" sz="1200" dirty="0">
                <a:solidFill>
                  <a:schemeClr val="bg1"/>
                </a:solidFill>
                <a:latin typeface="Arial" panose="020B0604020202020204" pitchFamily="34" charset="0"/>
                <a:cs typeface="Arial" panose="020B0604020202020204" pitchFamily="34" charset="0"/>
              </a:rPr>
              <a:t>Нас барсан хүний тоо 118 байгаа нь өнгөрсөн оны мөн үеэс 16 хүнээр буюу 11.9 хувиар буурсан байна.  0-1 насны хүртэлх хүүхдийн эндэгдэл 2, 1-5 насны хүүхдийн эндэгдэл 1 тохиолдол тус тус бүртгэгдсэн байна. Нийт нас баралтын шалтгааны 13.6 хувь нь осол гэмтлийн, 20.3 хувь нь хорт хавдрын өвчний шалтгаантай байна</a:t>
            </a:r>
            <a:r>
              <a:rPr lang="mn-MN" sz="1200" dirty="0"/>
              <a:t>.</a:t>
            </a:r>
            <a:endParaRPr lang="en-US" sz="115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6562" y="3376838"/>
            <a:ext cx="976328" cy="706431"/>
          </a:xfrm>
          <a:prstGeom prst="rect">
            <a:avLst/>
          </a:prstGeom>
        </p:spPr>
      </p:pic>
      <p:sp>
        <p:nvSpPr>
          <p:cNvPr id="9" name="TextBox 8"/>
          <p:cNvSpPr txBox="1"/>
          <p:nvPr/>
        </p:nvSpPr>
        <p:spPr>
          <a:xfrm>
            <a:off x="2849016" y="4418189"/>
            <a:ext cx="8455721" cy="738664"/>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Халдварт өвчнөөр 175 хүн өвчилж бүртгэгдсэн нь урьд оны мөн үеэс 38.6 хувиар буурсан байна. Нийт халдварт өвчний 60.0 хувийг бэлгийн замын халдварт өвчин, 24.0 хувийг сүрьеэ, 16.0 хувийг бусад халдварт өвчин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2019 оны эхний 3 сард нийт 96454 үзлэг хийсний 21.5 хувийг урьдчилан сэргийлэх үзлэг, 9.5 хувь нь гэрийн идэвхитэй үзлэг, 13.2 хувь нь диспансерийн хяналтын үзлэг эзэлж, нийт 9709 дуудлаганд үйлчилсний 13.1 хувийг алсын дуудлагаар үйлчилж яралтай тусламж үзүүлсэн.</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857" y="5643601"/>
            <a:ext cx="993737" cy="7012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22332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a:solidFill>
                  <a:srgbClr val="002060"/>
                </a:solidFill>
                <a:latin typeface="Arial" panose="020B0604020202020204" pitchFamily="34" charset="0"/>
                <a:cs typeface="Arial" panose="020B0604020202020204" pitchFamily="34" charset="0"/>
              </a:rPr>
              <a:t>Төрсөн 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853597011"/>
              </p:ext>
            </p:extLst>
          </p:nvPr>
        </p:nvGraphicFramePr>
        <p:xfrm>
          <a:off x="1749489" y="1543690"/>
          <a:ext cx="9163349" cy="469221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082272" y="3157436"/>
            <a:ext cx="4483661" cy="1564749"/>
            <a:chOff x="1522664" y="2865330"/>
            <a:chExt cx="3874374" cy="1564749"/>
          </a:xfrm>
        </p:grpSpPr>
        <p:grpSp>
          <p:nvGrpSpPr>
            <p:cNvPr id="25" name="Group 24"/>
            <p:cNvGrpSpPr/>
            <p:nvPr/>
          </p:nvGrpSpPr>
          <p:grpSpPr>
            <a:xfrm>
              <a:off x="1522664" y="3307277"/>
              <a:ext cx="3874374" cy="1122802"/>
              <a:chOff x="1522664" y="3307277"/>
              <a:chExt cx="3874374" cy="1122802"/>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522664" y="3520738"/>
                <a:ext cx="303876" cy="895351"/>
              </a:xfrm>
              <a:prstGeom prst="rect">
                <a:avLst/>
              </a:prstGeom>
            </p:spPr>
          </p:pic>
          <p:grpSp>
            <p:nvGrpSpPr>
              <p:cNvPr id="28" name="Group 27"/>
              <p:cNvGrpSpPr/>
              <p:nvPr/>
            </p:nvGrpSpPr>
            <p:grpSpPr>
              <a:xfrm>
                <a:off x="1867454" y="3307277"/>
                <a:ext cx="3529584" cy="1122802"/>
                <a:chOff x="1867454" y="3307277"/>
                <a:chExt cx="3529584" cy="1122802"/>
              </a:xfrm>
            </p:grpSpPr>
            <p:pic>
              <p:nvPicPr>
                <p:cNvPr id="29" name="Picture 28"/>
                <p:cNvPicPr>
                  <a:picLocks noChangeAspect="1"/>
                </p:cNvPicPr>
                <p:nvPr/>
              </p:nvPicPr>
              <p:blipFill>
                <a:blip r:embed="rId9"/>
                <a:stretch>
                  <a:fillRect/>
                </a:stretch>
              </p:blipFill>
              <p:spPr>
                <a:xfrm>
                  <a:off x="3601601" y="3442803"/>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mn-MN" sz="2400" dirty="0" smtClean="0">
                      <a:solidFill>
                        <a:srgbClr val="002060"/>
                      </a:solidFill>
                      <a:latin typeface="Arial" charset="0"/>
                      <a:ea typeface="Calibri" charset="0"/>
                    </a:rPr>
                    <a:t>16.6</a:t>
                  </a:r>
                  <a:r>
                    <a:rPr lang="en-US" sz="2400" dirty="0" smtClean="0">
                      <a:solidFill>
                        <a:srgbClr val="002060"/>
                      </a:solidFill>
                      <a:latin typeface="Arial" charset="0"/>
                      <a:ea typeface="Calibri" charset="0"/>
                    </a:rPr>
                    <a:t>%</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en-US" sz="2400" dirty="0">
                      <a:solidFill>
                        <a:srgbClr val="00B0F0"/>
                      </a:solidFill>
                      <a:latin typeface="Arial" charset="0"/>
                      <a:ea typeface="Calibri" charset="0"/>
                    </a:rPr>
                    <a:t>0</a:t>
                  </a:r>
                  <a:r>
                    <a:rPr lang="mn-MN" sz="2400" dirty="0" smtClean="0">
                      <a:solidFill>
                        <a:srgbClr val="00B0F0"/>
                      </a:solidFill>
                      <a:latin typeface="Arial" charset="0"/>
                      <a:ea typeface="Calibri" charset="0"/>
                    </a:rPr>
                    <a:t>.9</a:t>
                  </a:r>
                  <a:r>
                    <a:rPr lang="en-US" sz="2400" dirty="0" smtClean="0">
                      <a:solidFill>
                        <a:srgbClr val="00B0F0"/>
                      </a:solidFill>
                      <a:latin typeface="Arial" charset="0"/>
                      <a:ea typeface="Calibri" charset="0"/>
                    </a:rPr>
                    <a:t>%</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788532" y="3366237"/>
                  <a:ext cx="1517458" cy="646331"/>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endParaRPr lang="en-US" dirty="0" smtClean="0">
                    <a:solidFill>
                      <a:srgbClr val="00B0F0"/>
                    </a:solidFill>
                    <a:latin typeface="Arial" panose="020B0604020202020204" pitchFamily="34" charset="0"/>
                    <a:cs typeface="Arial" panose="020B0604020202020204" pitchFamily="34" charset="0"/>
                  </a:endParaRPr>
                </a:p>
                <a:p>
                  <a:pPr algn="ctr"/>
                  <a:r>
                    <a:rPr lang="mn-MN" dirty="0">
                      <a:solidFill>
                        <a:srgbClr val="00B0F0"/>
                      </a:solidFill>
                      <a:latin typeface="Arial" panose="020B0604020202020204" pitchFamily="34" charset="0"/>
                      <a:cs typeface="Arial" panose="020B0604020202020204" pitchFamily="34" charset="0"/>
                    </a:rPr>
                    <a:t>с</a:t>
                  </a:r>
                  <a:r>
                    <a:rPr lang="mn-MN" dirty="0" smtClean="0">
                      <a:solidFill>
                        <a:srgbClr val="00B0F0"/>
                      </a:solidFill>
                      <a:latin typeface="Arial" panose="020B0604020202020204" pitchFamily="34" charset="0"/>
                      <a:cs typeface="Arial" panose="020B0604020202020204" pitchFamily="34" charset="0"/>
                    </a:rPr>
                    <a:t>арын мөн </a:t>
                  </a:r>
                  <a:r>
                    <a:rPr lang="mn-MN" dirty="0" smtClean="0">
                      <a:solidFill>
                        <a:srgbClr val="00B0F0"/>
                      </a:solidFill>
                      <a:latin typeface="Arial" panose="020B0604020202020204" pitchFamily="34" charset="0"/>
                      <a:cs typeface="Arial" panose="020B0604020202020204" pitchFamily="34" charset="0"/>
                    </a:rPr>
                    <a:t>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4203440" y="1355711"/>
            <a:ext cx="308129" cy="1230221"/>
          </a:xfrm>
          <a:prstGeom prst="rect">
            <a:avLst/>
          </a:prstGeom>
        </p:spPr>
      </p:pic>
      <p:sp>
        <p:nvSpPr>
          <p:cNvPr id="2" name="TextBox 1"/>
          <p:cNvSpPr txBox="1"/>
          <p:nvPr/>
        </p:nvSpPr>
        <p:spPr>
          <a:xfrm>
            <a:off x="1861103" y="2561216"/>
            <a:ext cx="1135124" cy="461665"/>
          </a:xfrm>
          <a:prstGeom prst="rect">
            <a:avLst/>
          </a:prstGeom>
          <a:noFill/>
        </p:spPr>
        <p:txBody>
          <a:bodyPr wrap="square" rtlCol="0">
            <a:spAutoFit/>
          </a:bodyPr>
          <a:lstStyle/>
          <a:p>
            <a:pPr algn="ctr"/>
            <a:r>
              <a:rPr lang="mn-MN" sz="2400" b="1" dirty="0" smtClean="0">
                <a:solidFill>
                  <a:srgbClr val="00B0F0"/>
                </a:solidFill>
                <a:latin typeface="Arial" panose="020B0604020202020204" pitchFamily="34" charset="0"/>
                <a:cs typeface="Arial" panose="020B0604020202020204" pitchFamily="34" charset="0"/>
              </a:rPr>
              <a:t>411</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2556588" y="1355710"/>
            <a:ext cx="231844" cy="1206669"/>
          </a:xfrm>
          <a:prstGeom prst="rect">
            <a:avLst/>
          </a:prstGeom>
        </p:spPr>
      </p:pic>
      <p:pic>
        <p:nvPicPr>
          <p:cNvPr id="46" name="Picture 45"/>
          <p:cNvPicPr>
            <a:picLocks noChangeAspect="1"/>
          </p:cNvPicPr>
          <p:nvPr/>
        </p:nvPicPr>
        <p:blipFill>
          <a:blip r:embed="rId9"/>
          <a:stretch>
            <a:fillRect/>
          </a:stretch>
        </p:blipFill>
        <p:spPr>
          <a:xfrm>
            <a:off x="1974426" y="1349681"/>
            <a:ext cx="231844" cy="1206669"/>
          </a:xfrm>
          <a:prstGeom prst="rect">
            <a:avLst/>
          </a:prstGeom>
        </p:spPr>
      </p:pic>
      <p:pic>
        <p:nvPicPr>
          <p:cNvPr id="47" name="Picture 46"/>
          <p:cNvPicPr>
            <a:picLocks noChangeAspect="1"/>
          </p:cNvPicPr>
          <p:nvPr/>
        </p:nvPicPr>
        <p:blipFill>
          <a:blip r:embed="rId9"/>
          <a:stretch>
            <a:fillRect/>
          </a:stretch>
        </p:blipFill>
        <p:spPr>
          <a:xfrm>
            <a:off x="2265507" y="1355710"/>
            <a:ext cx="231844" cy="1206669"/>
          </a:xfrm>
          <a:prstGeom prst="rect">
            <a:avLst/>
          </a:prstGeom>
        </p:spPr>
      </p:pic>
      <p:pic>
        <p:nvPicPr>
          <p:cNvPr id="49" name="Picture 48"/>
          <p:cNvPicPr>
            <a:picLocks noChangeAspect="1"/>
          </p:cNvPicPr>
          <p:nvPr/>
        </p:nvPicPr>
        <p:blipFill>
          <a:blip r:embed="rId10"/>
          <a:stretch>
            <a:fillRect/>
          </a:stretch>
        </p:blipFill>
        <p:spPr>
          <a:xfrm flipH="1">
            <a:off x="3434782" y="1340797"/>
            <a:ext cx="308129" cy="1230221"/>
          </a:xfrm>
          <a:prstGeom prst="rect">
            <a:avLst/>
          </a:prstGeom>
        </p:spPr>
      </p:pic>
      <p:pic>
        <p:nvPicPr>
          <p:cNvPr id="50" name="Picture 49"/>
          <p:cNvPicPr>
            <a:picLocks noChangeAspect="1"/>
          </p:cNvPicPr>
          <p:nvPr/>
        </p:nvPicPr>
        <p:blipFill>
          <a:blip r:embed="rId10"/>
          <a:stretch>
            <a:fillRect/>
          </a:stretch>
        </p:blipFill>
        <p:spPr>
          <a:xfrm flipH="1">
            <a:off x="3819111" y="1349681"/>
            <a:ext cx="308129" cy="1230221"/>
          </a:xfrm>
          <a:prstGeom prst="rect">
            <a:avLst/>
          </a:prstGeom>
        </p:spPr>
      </p:pic>
      <p:sp>
        <p:nvSpPr>
          <p:cNvPr id="51" name="TextBox 50"/>
          <p:cNvSpPr txBox="1"/>
          <p:nvPr/>
        </p:nvSpPr>
        <p:spPr>
          <a:xfrm>
            <a:off x="3519470" y="2583969"/>
            <a:ext cx="1135124" cy="461665"/>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3</a:t>
            </a:r>
            <a:r>
              <a:rPr lang="mn-MN" sz="2400" b="1" dirty="0" smtClean="0">
                <a:solidFill>
                  <a:srgbClr val="7030A0"/>
                </a:solidFill>
                <a:latin typeface="Arial" panose="020B0604020202020204" pitchFamily="34" charset="0"/>
                <a:cs typeface="Arial" panose="020B0604020202020204" pitchFamily="34" charset="0"/>
              </a:rPr>
              <a:t>49</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algn="just"/>
            <a:r>
              <a:rPr lang="mn-MN" sz="1400" dirty="0">
                <a:solidFill>
                  <a:schemeClr val="bg1"/>
                </a:solidFill>
                <a:latin typeface="Arial" panose="020B0604020202020204" pitchFamily="34" charset="0"/>
                <a:ea typeface="Calibri" charset="0"/>
                <a:cs typeface="Arial" panose="020B0604020202020204" pitchFamily="34" charset="0"/>
              </a:rPr>
              <a:t>Хөдөлмөр эрхлэлтийн байгууллагад ажил хайж бүртгүүлсэн иргэд </a:t>
            </a:r>
            <a:r>
              <a:rPr lang="mn-MN" sz="1400" dirty="0" smtClean="0">
                <a:solidFill>
                  <a:schemeClr val="bg1"/>
                </a:solidFill>
                <a:latin typeface="Arial" panose="020B0604020202020204" pitchFamily="34" charset="0"/>
                <a:ea typeface="Calibri" charset="0"/>
                <a:cs typeface="Arial" panose="020B0604020202020204" pitchFamily="34" charset="0"/>
              </a:rPr>
              <a:t>201</a:t>
            </a:r>
            <a:r>
              <a:rPr lang="en-US" sz="1400" dirty="0" smtClean="0">
                <a:solidFill>
                  <a:schemeClr val="bg1"/>
                </a:solidFill>
                <a:latin typeface="Arial" panose="020B0604020202020204" pitchFamily="34" charset="0"/>
                <a:ea typeface="Calibri" charset="0"/>
                <a:cs typeface="Arial" panose="020B0604020202020204" pitchFamily="34" charset="0"/>
              </a:rPr>
              <a:t>9</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400" dirty="0" smtClean="0">
                <a:solidFill>
                  <a:schemeClr val="bg1"/>
                </a:solidFill>
                <a:latin typeface="Arial" panose="020B0604020202020204" pitchFamily="34" charset="0"/>
                <a:ea typeface="Calibri" charset="0"/>
                <a:cs typeface="Arial" panose="020B0604020202020204" pitchFamily="34" charset="0"/>
              </a:rPr>
              <a:t>оны эхний </a:t>
            </a:r>
            <a:r>
              <a:rPr lang="en-US" sz="1400" dirty="0" smtClean="0">
                <a:solidFill>
                  <a:schemeClr val="bg1"/>
                </a:solidFill>
                <a:latin typeface="Arial" panose="020B0604020202020204" pitchFamily="34" charset="0"/>
                <a:ea typeface="Calibri" charset="0"/>
                <a:cs typeface="Arial" panose="020B0604020202020204" pitchFamily="34" charset="0"/>
              </a:rPr>
              <a:t>3</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400" dirty="0" smtClean="0">
                <a:solidFill>
                  <a:schemeClr val="bg1"/>
                </a:solidFill>
                <a:latin typeface="Arial" panose="020B0604020202020204" pitchFamily="34" charset="0"/>
                <a:ea typeface="Calibri" charset="0"/>
                <a:cs typeface="Arial" panose="020B0604020202020204" pitchFamily="34" charset="0"/>
              </a:rPr>
              <a:t>сарын байдлаар </a:t>
            </a:r>
            <a:r>
              <a:rPr lang="en-US" sz="1400" dirty="0" smtClean="0">
                <a:solidFill>
                  <a:schemeClr val="bg1"/>
                </a:solidFill>
                <a:latin typeface="Arial" panose="020B0604020202020204" pitchFamily="34" charset="0"/>
                <a:ea typeface="Calibri" charset="0"/>
                <a:cs typeface="Arial" panose="020B0604020202020204" pitchFamily="34" charset="0"/>
              </a:rPr>
              <a:t>790</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400" dirty="0">
                <a:solidFill>
                  <a:schemeClr val="bg1"/>
                </a:solidFill>
                <a:latin typeface="Arial" panose="020B0604020202020204" pitchFamily="34" charset="0"/>
                <a:ea typeface="Calibri" charset="0"/>
                <a:cs typeface="Arial" panose="020B0604020202020204" pitchFamily="34" charset="0"/>
              </a:rPr>
              <a:t>бөгөөд үүнээс </a:t>
            </a:r>
            <a:r>
              <a:rPr lang="en-US" sz="1400" dirty="0" smtClean="0">
                <a:solidFill>
                  <a:schemeClr val="bg1"/>
                </a:solidFill>
                <a:latin typeface="Arial" panose="020B0604020202020204" pitchFamily="34" charset="0"/>
                <a:ea typeface="Calibri" charset="0"/>
                <a:cs typeface="Arial" panose="020B0604020202020204" pitchFamily="34" charset="0"/>
              </a:rPr>
              <a:t>349</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en-US" sz="1400" dirty="0" smtClean="0">
                <a:solidFill>
                  <a:schemeClr val="bg1"/>
                </a:solidFill>
                <a:latin typeface="Arial" panose="020B0604020202020204" pitchFamily="34" charset="0"/>
                <a:ea typeface="Calibri" charset="0"/>
                <a:cs typeface="Arial" panose="020B0604020202020204" pitchFamily="34" charset="0"/>
              </a:rPr>
              <a:t>44.2</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400" dirty="0">
                <a:solidFill>
                  <a:schemeClr val="bg1"/>
                </a:solidFill>
                <a:latin typeface="Arial" panose="020B0604020202020204" pitchFamily="34" charset="0"/>
                <a:ea typeface="Calibri" charset="0"/>
                <a:cs typeface="Arial" panose="020B0604020202020204" pitchFamily="34" charset="0"/>
              </a:rPr>
              <a:t>нь </a:t>
            </a:r>
            <a:r>
              <a:rPr lang="mn-MN" sz="1400" dirty="0" smtClean="0">
                <a:solidFill>
                  <a:schemeClr val="bg1"/>
                </a:solidFill>
                <a:latin typeface="Arial" panose="020B0604020202020204" pitchFamily="34" charset="0"/>
                <a:ea typeface="Calibri" charset="0"/>
                <a:cs typeface="Arial" panose="020B0604020202020204" pitchFamily="34" charset="0"/>
              </a:rPr>
              <a:t>эмэгтэйчүүд, 411 </a:t>
            </a:r>
            <a:r>
              <a:rPr lang="mn-MN" sz="1400" dirty="0" smtClean="0">
                <a:solidFill>
                  <a:schemeClr val="bg1"/>
                </a:solidFill>
                <a:latin typeface="Arial" panose="020B0604020202020204" pitchFamily="34" charset="0"/>
                <a:ea typeface="Calibri" charset="0"/>
                <a:cs typeface="Arial" panose="020B0604020202020204" pitchFamily="34" charset="0"/>
              </a:rPr>
              <a:t>(</a:t>
            </a:r>
            <a:r>
              <a:rPr lang="en-US" sz="1400" dirty="0" smtClean="0">
                <a:solidFill>
                  <a:schemeClr val="bg1"/>
                </a:solidFill>
                <a:latin typeface="Arial" panose="020B0604020202020204" pitchFamily="34" charset="0"/>
                <a:ea typeface="Calibri" charset="0"/>
                <a:cs typeface="Arial" panose="020B0604020202020204" pitchFamily="34" charset="0"/>
              </a:rPr>
              <a:t>55.8</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400" dirty="0" smtClean="0">
                <a:solidFill>
                  <a:schemeClr val="bg1"/>
                </a:solidFill>
                <a:latin typeface="Arial" panose="020B0604020202020204" pitchFamily="34" charset="0"/>
                <a:ea typeface="Calibri" charset="0"/>
                <a:cs typeface="Arial" panose="020B0604020202020204" pitchFamily="34" charset="0"/>
              </a:rPr>
              <a:t>нь эрэгтэйчүүд </a:t>
            </a:r>
            <a:r>
              <a:rPr lang="mn-MN" sz="1400" dirty="0">
                <a:solidFill>
                  <a:schemeClr val="bg1"/>
                </a:solidFill>
                <a:latin typeface="Arial" panose="020B0604020202020204" pitchFamily="34" charset="0"/>
                <a:ea typeface="Calibri" charset="0"/>
                <a:cs typeface="Arial" panose="020B0604020202020204" pitchFamily="34" charset="0"/>
              </a:rPr>
              <a:t>байна</a:t>
            </a:r>
            <a:r>
              <a:rPr lang="mn-MN" sz="1400" dirty="0" smtClean="0">
                <a:solidFill>
                  <a:schemeClr val="bg1"/>
                </a:solidFill>
                <a:latin typeface="Arial" panose="020B0604020202020204" pitchFamily="34" charset="0"/>
                <a:ea typeface="Calibri" charset="0"/>
                <a:cs typeface="Arial" panose="020B0604020202020204" pitchFamily="34" charset="0"/>
              </a:rPr>
              <a:t>. Бүртгэлтэй ажилгүйчүүд өмнөх оны мөн үеэс </a:t>
            </a:r>
            <a:r>
              <a:rPr lang="en-US" sz="1400" dirty="0" smtClean="0">
                <a:solidFill>
                  <a:schemeClr val="bg1"/>
                </a:solidFill>
                <a:latin typeface="Arial" panose="020B0604020202020204" pitchFamily="34" charset="0"/>
                <a:ea typeface="Calibri" charset="0"/>
                <a:cs typeface="Arial" panose="020B0604020202020204" pitchFamily="34" charset="0"/>
              </a:rPr>
              <a:t>151</a:t>
            </a:r>
            <a:r>
              <a:rPr lang="mn-MN" sz="1400" dirty="0" smtClean="0">
                <a:solidFill>
                  <a:schemeClr val="bg1"/>
                </a:solidFill>
                <a:latin typeface="Arial" panose="020B0604020202020204" pitchFamily="34" charset="0"/>
                <a:ea typeface="Calibri" charset="0"/>
                <a:cs typeface="Arial" panose="020B0604020202020204" pitchFamily="34" charset="0"/>
              </a:rPr>
              <a:t> </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en-US" sz="1400" dirty="0" smtClean="0">
                <a:solidFill>
                  <a:schemeClr val="bg1"/>
                </a:solidFill>
                <a:latin typeface="Arial" panose="020B0604020202020204" pitchFamily="34" charset="0"/>
                <a:ea typeface="Calibri" charset="0"/>
                <a:cs typeface="Arial" panose="020B0604020202020204" pitchFamily="34" charset="0"/>
              </a:rPr>
              <a:t>16</a:t>
            </a:r>
            <a:r>
              <a:rPr lang="mn-MN" sz="1400" dirty="0" smtClean="0">
                <a:solidFill>
                  <a:schemeClr val="bg1"/>
                </a:solidFill>
                <a:latin typeface="Arial" panose="020B0604020202020204" pitchFamily="34" charset="0"/>
                <a:ea typeface="Calibri" charset="0"/>
                <a:cs typeface="Arial" panose="020B0604020202020204" pitchFamily="34" charset="0"/>
              </a:rPr>
              <a:t>.6</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mn-MN" sz="1400" dirty="0" smtClean="0">
                <a:solidFill>
                  <a:schemeClr val="bg1"/>
                </a:solidFill>
                <a:latin typeface="Arial" panose="020B0604020202020204" pitchFamily="34" charset="0"/>
                <a:ea typeface="Calibri" charset="0"/>
                <a:cs typeface="Arial" panose="020B0604020202020204" pitchFamily="34" charset="0"/>
              </a:rPr>
              <a:t>ээр, өссөн байна.</a:t>
            </a:r>
            <a:endParaRPr lang="en-US" sz="1400" dirty="0">
              <a:solidFill>
                <a:schemeClr val="bg1"/>
              </a:solidFill>
              <a:latin typeface="Arial" panose="020B0604020202020204" pitchFamily="34" charset="0"/>
              <a:ea typeface="Calibri" charset="0"/>
              <a:cs typeface="Arial" panose="020B0604020202020204" pitchFamily="34" charset="0"/>
            </a:endParaRPr>
          </a:p>
        </p:txBody>
      </p:sp>
      <p:sp>
        <p:nvSpPr>
          <p:cNvPr id="3" name="Round Diagonal Corner Rectangle 2"/>
          <p:cNvSpPr/>
          <p:nvPr/>
        </p:nvSpPr>
        <p:spPr>
          <a:xfrm>
            <a:off x="6361921" y="4731845"/>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dirty="0">
                <a:latin typeface="Arial" panose="020B0604020202020204" pitchFamily="34" charset="0"/>
                <a:cs typeface="Arial" panose="020B0604020202020204" pitchFamily="34" charset="0"/>
              </a:rPr>
              <a:t>2019 оны 1-р улирлын байдлаар бүртгэлтэй ажилгүйчүүдийн тоо 760 болсон нь өмнөх оны мөн үеэс 16.6 хувиар буурсан байна. Нийт ажилгүйчүүдийн 50.7 хувийг ерөнхий боловсролтой, 22.9 хувийг дээд боловсролтой, 20.5 хувийг мэргэжилтэй ажилчид, 5.0 хувийг тусгай дунд боловсролтой, 0.9 хувийг боловсролгүй хүмүүс эзлэх боллоо. </a:t>
            </a:r>
            <a:endParaRPr lang="en-US" sz="1400" dirty="0">
              <a:latin typeface="Arial" panose="020B0604020202020204" pitchFamily="34" charset="0"/>
              <a:cs typeface="Arial" panose="020B0604020202020204" pitchFamily="34" charset="0"/>
            </a:endParaRPr>
          </a:p>
        </p:txBody>
      </p:sp>
      <p:sp>
        <p:nvSpPr>
          <p:cNvPr id="9" name="Up Arrow 8"/>
          <p:cNvSpPr/>
          <p:nvPr/>
        </p:nvSpPr>
        <p:spPr>
          <a:xfrm rot="10800000" flipH="1">
            <a:off x="2998782" y="3742132"/>
            <a:ext cx="209318" cy="9082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rot="10800000" flipV="1">
            <a:off x="5354474" y="3765968"/>
            <a:ext cx="158775" cy="861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9"/>
          <a:stretch>
            <a:fillRect/>
          </a:stretch>
        </p:blipFill>
        <p:spPr>
          <a:xfrm>
            <a:off x="2831882" y="1359982"/>
            <a:ext cx="231844" cy="1206669"/>
          </a:xfrm>
          <a:prstGeom prst="rect">
            <a:avLst/>
          </a:prstGeom>
        </p:spPr>
      </p:pic>
      <p:graphicFrame>
        <p:nvGraphicFramePr>
          <p:cNvPr id="42" name="Chart 41"/>
          <p:cNvGraphicFramePr/>
          <p:nvPr>
            <p:extLst>
              <p:ext uri="{D42A27DB-BD31-4B8C-83A1-F6EECF244321}">
                <p14:modId xmlns:p14="http://schemas.microsoft.com/office/powerpoint/2010/main" val="2317880022"/>
              </p:ext>
            </p:extLst>
          </p:nvPr>
        </p:nvGraphicFramePr>
        <p:xfrm>
          <a:off x="6050592" y="1402804"/>
          <a:ext cx="6000750" cy="299400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700138"/>
          </a:xfrm>
          <a:prstGeom prst="rect">
            <a:avLst/>
          </a:prstGeom>
        </p:spPr>
      </p:pic>
      <p:pic>
        <p:nvPicPr>
          <p:cNvPr id="20" name="Picture 19"/>
          <p:cNvPicPr>
            <a:picLocks noChangeAspect="1"/>
          </p:cNvPicPr>
          <p:nvPr/>
        </p:nvPicPr>
        <p:blipFill>
          <a:blip r:embed="rId9"/>
          <a:stretch>
            <a:fillRect/>
          </a:stretch>
        </p:blipFill>
        <p:spPr>
          <a:xfrm>
            <a:off x="1185666" y="2963645"/>
            <a:ext cx="10454272" cy="2153248"/>
          </a:xfrm>
          <a:prstGeom prst="rect">
            <a:avLst/>
          </a:prstGeom>
        </p:spPr>
      </p:pic>
      <p:sp>
        <p:nvSpPr>
          <p:cNvPr id="24" name="Rectangle 23"/>
          <p:cNvSpPr/>
          <p:nvPr/>
        </p:nvSpPr>
        <p:spPr>
          <a:xfrm>
            <a:off x="2750197" y="1494769"/>
            <a:ext cx="8577943" cy="1323439"/>
          </a:xfrm>
          <a:prstGeom prst="rect">
            <a:avLst/>
          </a:prstGeom>
        </p:spPr>
        <p:txBody>
          <a:bodyPr wrap="square">
            <a:spAutoFit/>
          </a:bodyPr>
          <a:lstStyle/>
          <a:p>
            <a:pPr algn="just"/>
            <a:r>
              <a:rPr lang="mn-MN" sz="1600" dirty="0" smtClean="0">
                <a:solidFill>
                  <a:srgbClr val="002060"/>
                </a:solidFill>
                <a:latin typeface="Arial" panose="020B0604020202020204" pitchFamily="34" charset="0"/>
                <a:ea typeface="Calibri" charset="0"/>
                <a:cs typeface="Arial" panose="020B0604020202020204" pitchFamily="34" charset="0"/>
              </a:rPr>
              <a:t>Нийгмийн </a:t>
            </a:r>
            <a:r>
              <a:rPr lang="mn-MN" sz="1600" dirty="0" smtClean="0">
                <a:solidFill>
                  <a:srgbClr val="002060"/>
                </a:solidFill>
                <a:latin typeface="Arial" panose="020B0604020202020204" pitchFamily="34" charset="0"/>
                <a:ea typeface="Calibri" charset="0"/>
                <a:cs typeface="Arial" panose="020B0604020202020204" pitchFamily="34" charset="0"/>
              </a:rPr>
              <a:t>даатгалын </a:t>
            </a:r>
            <a:r>
              <a:rPr lang="mn-MN" sz="1600" dirty="0">
                <a:solidFill>
                  <a:srgbClr val="002060"/>
                </a:solidFill>
                <a:latin typeface="Arial" panose="020B0604020202020204" pitchFamily="34" charset="0"/>
                <a:ea typeface="Calibri" charset="0"/>
                <a:cs typeface="Arial" panose="020B0604020202020204" pitchFamily="34" charset="0"/>
              </a:rPr>
              <a:t>газрын мэдээллээр нийгмийн даатгалын сангийн орлого </a:t>
            </a:r>
            <a:r>
              <a:rPr lang="mn-MN" sz="1600" dirty="0" smtClean="0">
                <a:solidFill>
                  <a:srgbClr val="002060"/>
                </a:solidFill>
                <a:latin typeface="Arial" panose="020B0604020202020204" pitchFamily="34" charset="0"/>
                <a:ea typeface="Calibri" charset="0"/>
                <a:cs typeface="Arial" panose="020B0604020202020204" pitchFamily="34" charset="0"/>
              </a:rPr>
              <a:t>201</a:t>
            </a:r>
            <a:r>
              <a:rPr lang="mn-MN" sz="1600" dirty="0">
                <a:solidFill>
                  <a:srgbClr val="002060"/>
                </a:solidFill>
                <a:latin typeface="Arial" panose="020B0604020202020204" pitchFamily="34" charset="0"/>
                <a:ea typeface="Calibri" charset="0"/>
                <a:cs typeface="Arial" panose="020B0604020202020204" pitchFamily="34" charset="0"/>
              </a:rPr>
              <a:t>9</a:t>
            </a:r>
            <a:r>
              <a:rPr lang="mn-MN" sz="1600" dirty="0" smtClean="0">
                <a:solidFill>
                  <a:srgbClr val="002060"/>
                </a:solidFill>
                <a:latin typeface="Arial" panose="020B0604020202020204" pitchFamily="34" charset="0"/>
                <a:ea typeface="Calibri" charset="0"/>
                <a:cs typeface="Arial" panose="020B0604020202020204" pitchFamily="34" charset="0"/>
              </a:rPr>
              <a:t> </a:t>
            </a:r>
            <a:r>
              <a:rPr lang="mn-MN" sz="1600" dirty="0">
                <a:solidFill>
                  <a:srgbClr val="002060"/>
                </a:solidFill>
                <a:latin typeface="Arial" panose="020B0604020202020204" pitchFamily="34" charset="0"/>
                <a:ea typeface="Calibri" charset="0"/>
                <a:cs typeface="Arial" panose="020B0604020202020204" pitchFamily="34" charset="0"/>
              </a:rPr>
              <a:t>оны </a:t>
            </a:r>
            <a:r>
              <a:rPr lang="mn-MN" sz="1600" dirty="0" smtClean="0">
                <a:solidFill>
                  <a:srgbClr val="002060"/>
                </a:solidFill>
                <a:latin typeface="Arial" panose="020B0604020202020204" pitchFamily="34" charset="0"/>
                <a:ea typeface="Calibri" charset="0"/>
                <a:cs typeface="Arial" panose="020B0604020202020204" pitchFamily="34" charset="0"/>
              </a:rPr>
              <a:t>эхний </a:t>
            </a:r>
            <a:r>
              <a:rPr lang="mn-MN" sz="1600" dirty="0" smtClean="0">
                <a:solidFill>
                  <a:srgbClr val="002060"/>
                </a:solidFill>
                <a:latin typeface="Arial" panose="020B0604020202020204" pitchFamily="34" charset="0"/>
                <a:ea typeface="Calibri" charset="0"/>
                <a:cs typeface="Arial" panose="020B0604020202020204" pitchFamily="34" charset="0"/>
              </a:rPr>
              <a:t>3 </a:t>
            </a:r>
            <a:r>
              <a:rPr lang="mn-MN" sz="1600" dirty="0" smtClean="0">
                <a:solidFill>
                  <a:srgbClr val="002060"/>
                </a:solidFill>
                <a:latin typeface="Arial" panose="020B0604020202020204" pitchFamily="34" charset="0"/>
                <a:ea typeface="Calibri" charset="0"/>
                <a:cs typeface="Arial" panose="020B0604020202020204" pitchFamily="34" charset="0"/>
              </a:rPr>
              <a:t>сарын байдлаар </a:t>
            </a:r>
            <a:r>
              <a:rPr lang="mn-MN" sz="1600" dirty="0" smtClean="0">
                <a:solidFill>
                  <a:srgbClr val="002060"/>
                </a:solidFill>
                <a:latin typeface="Arial" panose="020B0604020202020204" pitchFamily="34" charset="0"/>
                <a:ea typeface="Calibri" charset="0"/>
                <a:cs typeface="Arial" panose="020B0604020202020204" pitchFamily="34" charset="0"/>
              </a:rPr>
              <a:t>9219.2 </a:t>
            </a:r>
            <a:r>
              <a:rPr lang="mn-MN" sz="1600" dirty="0" smtClean="0">
                <a:solidFill>
                  <a:srgbClr val="002060"/>
                </a:solidFill>
                <a:latin typeface="Arial" panose="020B0604020202020204" pitchFamily="34" charset="0"/>
                <a:ea typeface="Calibri" charset="0"/>
                <a:cs typeface="Arial" panose="020B0604020202020204" pitchFamily="34" charset="0"/>
              </a:rPr>
              <a:t>сая төгрөг </a:t>
            </a:r>
            <a:r>
              <a:rPr lang="mn-MN" sz="1600" dirty="0">
                <a:solidFill>
                  <a:srgbClr val="002060"/>
                </a:solidFill>
                <a:latin typeface="Arial" panose="020B0604020202020204" pitchFamily="34" charset="0"/>
                <a:ea typeface="Calibri" charset="0"/>
                <a:cs typeface="Arial" panose="020B0604020202020204" pitchFamily="34" charset="0"/>
              </a:rPr>
              <a:t>болж, өмнөх оны мөн үеэс </a:t>
            </a:r>
            <a:r>
              <a:rPr lang="mn-MN" sz="1600" dirty="0" smtClean="0">
                <a:solidFill>
                  <a:srgbClr val="002060"/>
                </a:solidFill>
                <a:latin typeface="Arial" panose="020B0604020202020204" pitchFamily="34" charset="0"/>
                <a:ea typeface="Calibri" charset="0"/>
                <a:cs typeface="Arial" panose="020B0604020202020204" pitchFamily="34" charset="0"/>
              </a:rPr>
              <a:t>2490.8 (</a:t>
            </a:r>
            <a:r>
              <a:rPr lang="mn-MN" sz="1600" dirty="0" smtClean="0">
                <a:solidFill>
                  <a:srgbClr val="002060"/>
                </a:solidFill>
                <a:latin typeface="Arial" panose="020B0604020202020204" pitchFamily="34" charset="0"/>
                <a:ea typeface="Calibri" charset="0"/>
                <a:cs typeface="Arial" panose="020B0604020202020204" pitchFamily="34" charset="0"/>
              </a:rPr>
              <a:t>37.0</a:t>
            </a:r>
            <a:r>
              <a:rPr lang="mn-MN" sz="1600" dirty="0" smtClean="0">
                <a:solidFill>
                  <a:srgbClr val="002060"/>
                </a:solidFill>
                <a:latin typeface="Arial" panose="020B0604020202020204" pitchFamily="34" charset="0"/>
                <a:ea typeface="Calibri" charset="0"/>
                <a:cs typeface="Arial" panose="020B0604020202020204" pitchFamily="34" charset="0"/>
              </a:rPr>
              <a:t>%) </a:t>
            </a:r>
            <a:r>
              <a:rPr lang="mn-MN" sz="1600" dirty="0" smtClean="0">
                <a:solidFill>
                  <a:srgbClr val="002060"/>
                </a:solidFill>
                <a:latin typeface="Arial" panose="020B0604020202020204" pitchFamily="34" charset="0"/>
                <a:ea typeface="Calibri" charset="0"/>
                <a:cs typeface="Arial" panose="020B0604020202020204" pitchFamily="34" charset="0"/>
              </a:rPr>
              <a:t>сая төгрөгөөр </a:t>
            </a:r>
            <a:r>
              <a:rPr lang="mn-MN" sz="1600" dirty="0" smtClean="0">
                <a:solidFill>
                  <a:srgbClr val="002060"/>
                </a:solidFill>
                <a:latin typeface="Arial" panose="020B0604020202020204" pitchFamily="34" charset="0"/>
                <a:ea typeface="Calibri" charset="0"/>
                <a:cs typeface="Arial" panose="020B0604020202020204" pitchFamily="34" charset="0"/>
              </a:rPr>
              <a:t>өссө</a:t>
            </a:r>
            <a:r>
              <a:rPr lang="mn-MN" sz="1600" dirty="0" smtClean="0">
                <a:solidFill>
                  <a:srgbClr val="002060"/>
                </a:solidFill>
                <a:latin typeface="Arial" panose="020B0604020202020204" pitchFamily="34" charset="0"/>
                <a:ea typeface="Calibri" charset="0"/>
                <a:cs typeface="Arial" panose="020B0604020202020204" pitchFamily="34" charset="0"/>
              </a:rPr>
              <a:t>н </a:t>
            </a:r>
            <a:r>
              <a:rPr lang="mn-MN" sz="1600" dirty="0">
                <a:solidFill>
                  <a:srgbClr val="002060"/>
                </a:solidFill>
                <a:latin typeface="Arial" panose="020B0604020202020204" pitchFamily="34" charset="0"/>
                <a:ea typeface="Calibri" charset="0"/>
                <a:cs typeface="Arial" panose="020B0604020202020204" pitchFamily="34" charset="0"/>
              </a:rPr>
              <a:t>байна.</a:t>
            </a:r>
            <a:r>
              <a:rPr lang="en-US" sz="1600" dirty="0">
                <a:solidFill>
                  <a:srgbClr val="002060"/>
                </a:solidFill>
                <a:latin typeface="Arial" panose="020B0604020202020204" pitchFamily="34" charset="0"/>
                <a:cs typeface="Arial" panose="020B0604020202020204" pitchFamily="34" charset="0"/>
              </a:rPr>
              <a:t> </a:t>
            </a:r>
            <a:endParaRPr lang="mn-MN" sz="1600" dirty="0" smtClean="0">
              <a:solidFill>
                <a:srgbClr val="002060"/>
              </a:solidFill>
              <a:latin typeface="Arial" panose="020B0604020202020204" pitchFamily="34" charset="0"/>
              <a:cs typeface="Arial" panose="020B0604020202020204" pitchFamily="34" charset="0"/>
            </a:endParaRPr>
          </a:p>
          <a:p>
            <a:pPr algn="just"/>
            <a:endParaRPr lang="mn-MN" sz="1600" dirty="0">
              <a:solidFill>
                <a:srgbClr val="002060"/>
              </a:solidFill>
              <a:latin typeface="Arial" panose="020B0604020202020204" pitchFamily="34" charset="0"/>
              <a:cs typeface="Arial" panose="020B0604020202020204" pitchFamily="34" charset="0"/>
            </a:endParaRPr>
          </a:p>
          <a:p>
            <a:pPr algn="just"/>
            <a:endParaRPr lang="en-US" sz="16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7367" y="3151071"/>
            <a:ext cx="8530773" cy="1815882"/>
          </a:xfrm>
          <a:prstGeom prst="rect">
            <a:avLst/>
          </a:prstGeom>
        </p:spPr>
        <p:txBody>
          <a:bodyPr wrap="square">
            <a:spAutoFit/>
          </a:bodyPr>
          <a:lstStyle/>
          <a:p>
            <a:pPr algn="just"/>
            <a:r>
              <a:rPr lang="mn-MN" sz="1600" dirty="0">
                <a:latin typeface="Arial" panose="020B0604020202020204" pitchFamily="34" charset="0"/>
                <a:cs typeface="Arial" panose="020B0604020202020204" pitchFamily="34" charset="0"/>
              </a:rPr>
              <a:t>2019 оны 1-р улирлын байдлаар тэтгэврийн даатгалын сангаас 16 670 тэтгэвэр авагчдад 17 498.2 сая төгрөгийг тэтгэвэрт, Тэтгэмжийн даатгалын сангаас 1 891 хүнд 784.9 сая төгрөгийг хөдөлмөрийн чадвараа түр алдсан, жирэмсэн амаржсан, оршуулга, өвчтөн сахисны тэтгэмжид, үйлдвэрийн осол мэргэжлээс шалтгаалах өвчин, даатгалын сангаас үйлдвэрлэлийн ослын тэтгэвэр, хөдөлмөрийн чадвараа түр алдсаны тэтгэмж, нөхөн төлбөр, сувиллын зардалд 223 хүнд 503.6 сая төгрөг, ажилгүйдлийн даатгалын сангаас 137 хүнд 222.3 сая төгрөгийг ажилгүйдлийн тэтгэмжид тус тус олгожээ. </a:t>
            </a:r>
            <a:endParaRPr lang="en-US" sz="16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171492"/>
            <a:ext cx="10454272" cy="1127708"/>
          </a:xfrm>
          <a:prstGeom prst="rect">
            <a:avLst/>
          </a:prstGeom>
        </p:spPr>
      </p:pic>
      <p:sp>
        <p:nvSpPr>
          <p:cNvPr id="3" name="Rectangle 2"/>
          <p:cNvSpPr/>
          <p:nvPr/>
        </p:nvSpPr>
        <p:spPr>
          <a:xfrm>
            <a:off x="2953657" y="5472838"/>
            <a:ext cx="8483600" cy="584775"/>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Нийгмийн халамжийн сангаас 33 200 хүнд 4 328.0 сая төгрөгийн халамжийн тэтгэвэр, тэтгэмжийг олгожээ</a:t>
            </a:r>
            <a:r>
              <a:rPr lang="mn-MN" sz="1400" dirty="0"/>
              <a:t>.</a:t>
            </a:r>
            <a:endParaRPr lang="en-US" sz="1400" dirty="0"/>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434662"/>
            <a:ext cx="9376697" cy="20637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263240" y="1558595"/>
            <a:ext cx="9376697" cy="1815882"/>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2019 оны 1-р улирлын байдлаар нийт 221 гэмт хэрэг бүртгэгдсэн нь урьд оны мөн үеэс 45.4 хувиар өссөн байна. Нийт гэмт хэргийн 14.5 хувь нь согтуугаар үйлдэгдсэн нь өнгөрсөн оны мөн үетэй харьцуулахад 15.8 хувиар буурсан байна.  </a:t>
            </a:r>
            <a:r>
              <a:rPr lang="mn-MN" sz="1400" dirty="0" smtClean="0">
                <a:solidFill>
                  <a:schemeClr val="bg1"/>
                </a:solidFill>
                <a:latin typeface="Arial" panose="020B0604020202020204" pitchFamily="34" charset="0"/>
                <a:cs typeface="Arial" panose="020B0604020202020204" pitchFamily="34" charset="0"/>
              </a:rPr>
              <a:t>Иргэн </a:t>
            </a:r>
            <a:r>
              <a:rPr lang="mn-MN" sz="1400" dirty="0">
                <a:solidFill>
                  <a:schemeClr val="bg1"/>
                </a:solidFill>
                <a:latin typeface="Arial" panose="020B0604020202020204" pitchFamily="34" charset="0"/>
                <a:cs typeface="Arial" panose="020B0604020202020204" pitchFamily="34" charset="0"/>
              </a:rPr>
              <a:t>болон байгууллагад нийт 554.6 сая төгрөгийн хохирол учирсан нь өмнөх оны мөн үеэс 412.5 сая төгрөгөөр өссөн байна. Учирсан хохирлоос 142.6 сая төгрөгийг нөхөн төлүүлж, нөхөн төлөлт 25.7 хувьтай байна. </a:t>
            </a:r>
            <a:r>
              <a:rPr lang="mn-MN" sz="1400" dirty="0" smtClean="0">
                <a:solidFill>
                  <a:schemeClr val="bg1"/>
                </a:solidFill>
                <a:latin typeface="Arial" panose="020B0604020202020204" pitchFamily="34" charset="0"/>
                <a:cs typeface="Arial" panose="020B0604020202020204" pitchFamily="34" charset="0"/>
              </a:rPr>
              <a:t>Бүртгэгдсэн </a:t>
            </a:r>
            <a:r>
              <a:rPr lang="mn-MN" sz="1400" dirty="0">
                <a:solidFill>
                  <a:schemeClr val="bg1"/>
                </a:solidFill>
                <a:latin typeface="Arial" panose="020B0604020202020204" pitchFamily="34" charset="0"/>
                <a:cs typeface="Arial" panose="020B0604020202020204" pitchFamily="34" charset="0"/>
              </a:rPr>
              <a:t>гэмт хэргийн 38.9 хувийг хүний амь бие, эрүүл мэндийн эсрэг гэмт хэрэг,  32.1 хувийг өмчлөх эрхийн эсрэг гэмт хэрэг,  14.5 хувийг байгаль хамгаалах журмын эсрэг гэмт хэрэг, 6.3 хувийг тээврийн хэрэгслийн хөдөлгөөний аюулгүй байдлын эсрэг гэмт хэрэг, 8.2 хувийг бусад төрлийн гэмт хэрэг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2703771094"/>
              </p:ext>
            </p:extLst>
          </p:nvPr>
        </p:nvGraphicFramePr>
        <p:xfrm>
          <a:off x="1229193" y="3871746"/>
          <a:ext cx="9788577" cy="24184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844139"/>
            <a:ext cx="7527713" cy="1848198"/>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Сэлэнгэ аймгийн Алтанбулаг болон Сүхбаатар боомтоор давхардсан тоогоор      151 123  зорчигч нэвтэрсэн нь өмнөх оны мөн үеээс 4.7 хувиар өссөн байна. Нийт зорчигчдын 83.5 хувь нь Монгол иргэд,  16.5 хувь нь гадаад иргэд байна. Энэ нь өмнөх оны мөн үетэй харьцуулахад хилээр нэвтэрсэн Монгол иргэдийн тоо 5.1 хувиар, гадаад иргэдийн тоо 3.1 хувиар өссөн үзүүлэлтэй байна.</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Монгол-Оросын хилийг хялбарчилсан журмаар хил нэвтрэх эрхийн үнэмлэхээр 7159 хүн  зорчсон байна. </a:t>
            </a:r>
            <a:endParaRPr lang="en-US" sz="1400" dirty="0">
              <a:solidFill>
                <a:schemeClr val="bg1"/>
              </a:solidFill>
              <a:latin typeface="Arial" panose="020B0604020202020204" pitchFamily="34" charset="0"/>
              <a:cs typeface="Arial" panose="020B0604020202020204" pitchFamily="34" charset="0"/>
            </a:endParaRPr>
          </a:p>
          <a:p>
            <a:pPr algn="just">
              <a:lnSpc>
                <a:spcPct val="115000"/>
              </a:lnSpc>
            </a:pPr>
            <a:r>
              <a:rPr lang="mn-MN"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563138779"/>
              </p:ext>
            </p:extLst>
          </p:nvPr>
        </p:nvGraphicFramePr>
        <p:xfrm>
          <a:off x="4225158" y="2968951"/>
          <a:ext cx="7482159" cy="314703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29460" y="1307140"/>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80142"/>
            <a:ext cx="8574314" cy="738664"/>
          </a:xfrm>
          <a:prstGeom prst="rect">
            <a:avLst/>
          </a:prstGeom>
        </p:spPr>
        <p:txBody>
          <a:bodyPr wrap="square">
            <a:spAutoFit/>
          </a:bodyPr>
          <a:lstStyle/>
          <a:p>
            <a:pPr algn="just"/>
            <a:r>
              <a:rPr lang="mn-MN" sz="1400" dirty="0">
                <a:solidFill>
                  <a:schemeClr val="bg1"/>
                </a:solidFill>
                <a:latin typeface="Arial" panose="020B0604020202020204" pitchFamily="34" charset="0"/>
                <a:cs typeface="Arial" panose="020B0604020202020204" pitchFamily="34" charset="0"/>
              </a:rPr>
              <a:t>Монгол банкны мэдээгээр энэ сард кассын цэвэр орлого 41 549.7</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цэвэр зарлага 42 787.3</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төгрөгт хүрчээ.Зээлийн өрийн үлдэгдэл 319 462.2</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байгаа ба үүний 2.4 хувийг чанаргүй зээл эзэлж байна. Иргэдийн мөнгөн хадгаламж </a:t>
            </a:r>
            <a:r>
              <a:rPr lang="en-US" sz="1400" dirty="0">
                <a:solidFill>
                  <a:schemeClr val="bg1"/>
                </a:solidFill>
                <a:latin typeface="Arial" panose="020B0604020202020204" pitchFamily="34" charset="0"/>
                <a:cs typeface="Arial" panose="020B0604020202020204" pitchFamily="34" charset="0"/>
              </a:rPr>
              <a:t>95 983.1</a:t>
            </a:r>
            <a:r>
              <a:rPr lang="en-US"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байна</a:t>
            </a:r>
            <a:r>
              <a:rPr lang="mn-MN" sz="1400" dirty="0" smtClean="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mn-MN" sz="1500" dirty="0" smtClean="0">
                <a:solidFill>
                  <a:schemeClr val="bg1"/>
                </a:solidFill>
                <a:latin typeface="Tahoma" charset="0"/>
                <a:ea typeface="Calibri" charset="0"/>
              </a:rPr>
              <a:t>201</a:t>
            </a:r>
            <a:r>
              <a:rPr lang="en-US" sz="1500" dirty="0" smtClean="0">
                <a:solidFill>
                  <a:schemeClr val="bg1"/>
                </a:solidFill>
                <a:latin typeface="Tahoma" charset="0"/>
                <a:ea typeface="Calibri" charset="0"/>
              </a:rPr>
              <a:t>9</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a:t>
            </a:r>
            <a:r>
              <a:rPr lang="mn-MN"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сарын байдлаар иргэдийн мөнгөн хадгламж </a:t>
            </a:r>
            <a:r>
              <a:rPr lang="mn-MN" sz="1500" dirty="0" smtClean="0">
                <a:solidFill>
                  <a:schemeClr val="bg1"/>
                </a:solidFill>
                <a:latin typeface="Tahoma" charset="0"/>
                <a:ea typeface="Calibri" charset="0"/>
              </a:rPr>
              <a:t>95983.1 </a:t>
            </a:r>
            <a:r>
              <a:rPr lang="mn-MN" sz="1500" dirty="0" smtClean="0">
                <a:solidFill>
                  <a:schemeClr val="bg1"/>
                </a:solidFill>
                <a:latin typeface="Tahoma" charset="0"/>
                <a:ea typeface="Calibri" charset="0"/>
              </a:rPr>
              <a:t>сая.төг </a:t>
            </a:r>
            <a:r>
              <a:rPr lang="mn-MN" sz="1500" dirty="0">
                <a:solidFill>
                  <a:schemeClr val="bg1"/>
                </a:solidFill>
                <a:latin typeface="Tahoma" charset="0"/>
                <a:ea typeface="Calibri" charset="0"/>
              </a:rPr>
              <a:t>төгрөг болж, өмнөх оны мөн </a:t>
            </a:r>
            <a:r>
              <a:rPr lang="mn-MN" sz="1500" dirty="0" smtClean="0">
                <a:solidFill>
                  <a:schemeClr val="bg1"/>
                </a:solidFill>
                <a:latin typeface="Tahoma" charset="0"/>
                <a:ea typeface="Calibri" charset="0"/>
              </a:rPr>
              <a:t>үеэс </a:t>
            </a:r>
            <a:r>
              <a:rPr lang="mn-MN" sz="1500" dirty="0" smtClean="0">
                <a:solidFill>
                  <a:schemeClr val="bg1"/>
                </a:solidFill>
                <a:latin typeface="Tahoma" charset="0"/>
                <a:ea typeface="Calibri" charset="0"/>
              </a:rPr>
              <a:t>1</a:t>
            </a:r>
            <a:r>
              <a:rPr lang="en-US" sz="1500" dirty="0" smtClean="0">
                <a:solidFill>
                  <a:schemeClr val="bg1"/>
                </a:solidFill>
                <a:latin typeface="Tahoma" charset="0"/>
                <a:ea typeface="Calibri" charset="0"/>
              </a:rPr>
              <a:t>8768</a:t>
            </a:r>
            <a:r>
              <a:rPr lang="mn-MN" sz="1500" dirty="0" smtClean="0">
                <a:solidFill>
                  <a:schemeClr val="bg1"/>
                </a:solidFill>
                <a:latin typeface="Tahoma" charset="0"/>
                <a:ea typeface="Calibri" charset="0"/>
              </a:rPr>
              <a:t> (</a:t>
            </a:r>
            <a:r>
              <a:rPr lang="en-US" sz="1500" dirty="0" smtClean="0">
                <a:solidFill>
                  <a:schemeClr val="bg1"/>
                </a:solidFill>
                <a:latin typeface="Tahoma" charset="0"/>
                <a:ea typeface="Calibri" charset="0"/>
              </a:rPr>
              <a:t>24.3</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сая.төгрөгөөр өссөн байна.</a:t>
            </a:r>
            <a:endParaRPr lang="en-US" sz="1500" dirty="0">
              <a:solidFill>
                <a:schemeClr val="bg1"/>
              </a:solidFill>
              <a:latin typeface="Tahoma" charset="0"/>
              <a:ea typeface="Calibri"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553998"/>
          </a:xfrm>
          <a:prstGeom prst="rect">
            <a:avLst/>
          </a:prstGeom>
        </p:spPr>
        <p:txBody>
          <a:bodyPr wrap="square">
            <a:spAutoFit/>
          </a:bodyPr>
          <a:lstStyle/>
          <a:p>
            <a:pPr algn="just"/>
            <a:r>
              <a:rPr lang="mn-MN" sz="1500" dirty="0">
                <a:solidFill>
                  <a:schemeClr val="bg1"/>
                </a:solidFill>
                <a:latin typeface="Tahoma" charset="0"/>
                <a:ea typeface="Calibri" charset="0"/>
              </a:rPr>
              <a:t>Банкны системийн хэмжээгээр чанаргүй зээл </a:t>
            </a:r>
            <a:r>
              <a:rPr lang="mn-MN" sz="1500" dirty="0" smtClean="0">
                <a:solidFill>
                  <a:schemeClr val="bg1"/>
                </a:solidFill>
                <a:latin typeface="Tahoma" charset="0"/>
                <a:ea typeface="Calibri" charset="0"/>
              </a:rPr>
              <a:t>201</a:t>
            </a:r>
            <a:r>
              <a:rPr lang="en-US" sz="1500" dirty="0" smtClean="0">
                <a:solidFill>
                  <a:schemeClr val="bg1"/>
                </a:solidFill>
                <a:latin typeface="Tahoma" charset="0"/>
                <a:ea typeface="Calibri" charset="0"/>
              </a:rPr>
              <a:t>9</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сарын байдлаар</a:t>
            </a:r>
            <a:r>
              <a:rPr lang="en-US" sz="1500" dirty="0" smtClean="0">
                <a:solidFill>
                  <a:schemeClr val="bg1"/>
                </a:solidFill>
                <a:latin typeface="Tahoma" charset="0"/>
                <a:ea typeface="Calibri" charset="0"/>
              </a:rPr>
              <a:t>7722.6 </a:t>
            </a:r>
            <a:r>
              <a:rPr lang="mn-MN" sz="1500" dirty="0" smtClean="0">
                <a:solidFill>
                  <a:schemeClr val="bg1"/>
                </a:solidFill>
                <a:latin typeface="Tahoma" charset="0"/>
                <a:ea typeface="Calibri" charset="0"/>
              </a:rPr>
              <a:t>сая </a:t>
            </a:r>
            <a:r>
              <a:rPr lang="mn-MN" sz="1500" dirty="0">
                <a:solidFill>
                  <a:schemeClr val="bg1"/>
                </a:solidFill>
                <a:latin typeface="Tahoma" charset="0"/>
                <a:ea typeface="Calibri" charset="0"/>
              </a:rPr>
              <a:t>төгрөг </a:t>
            </a:r>
            <a:r>
              <a:rPr lang="mn-MN" sz="1500" dirty="0" smtClean="0">
                <a:solidFill>
                  <a:schemeClr val="bg1"/>
                </a:solidFill>
                <a:latin typeface="Tahoma" charset="0"/>
                <a:ea typeface="Calibri" charset="0"/>
              </a:rPr>
              <a:t>болж өмнөх </a:t>
            </a:r>
            <a:r>
              <a:rPr lang="mn-MN" sz="1500" dirty="0">
                <a:solidFill>
                  <a:schemeClr val="bg1"/>
                </a:solidFill>
                <a:latin typeface="Tahoma" charset="0"/>
                <a:ea typeface="Calibri" charset="0"/>
              </a:rPr>
              <a:t>оны мөн </a:t>
            </a:r>
            <a:r>
              <a:rPr lang="mn-MN" sz="1500" dirty="0" smtClean="0">
                <a:solidFill>
                  <a:schemeClr val="bg1"/>
                </a:solidFill>
                <a:latin typeface="Tahoma" charset="0"/>
                <a:ea typeface="Calibri" charset="0"/>
              </a:rPr>
              <a:t>үеэс </a:t>
            </a:r>
            <a:r>
              <a:rPr lang="en-US" sz="1500" dirty="0" smtClean="0">
                <a:solidFill>
                  <a:schemeClr val="bg1"/>
                </a:solidFill>
                <a:latin typeface="Tahoma" charset="0"/>
                <a:ea typeface="Calibri" charset="0"/>
              </a:rPr>
              <a:t>769.7 </a:t>
            </a:r>
            <a:r>
              <a:rPr lang="mn-MN" sz="1500" dirty="0" smtClean="0">
                <a:solidFill>
                  <a:schemeClr val="bg1"/>
                </a:solidFill>
                <a:latin typeface="Tahoma" charset="0"/>
                <a:ea typeface="Calibri" charset="0"/>
              </a:rPr>
              <a:t>(11.</a:t>
            </a:r>
            <a:r>
              <a:rPr lang="en-US" sz="1500" dirty="0" smtClean="0">
                <a:solidFill>
                  <a:schemeClr val="bg1"/>
                </a:solidFill>
                <a:latin typeface="Tahoma" charset="0"/>
                <a:ea typeface="Calibri" charset="0"/>
              </a:rPr>
              <a:t>1</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 төгрөгөөр өссөн </a:t>
            </a:r>
            <a:r>
              <a:rPr lang="mn-MN" sz="1500" dirty="0">
                <a:solidFill>
                  <a:schemeClr val="bg1"/>
                </a:solidFill>
                <a:latin typeface="Tahoma" charset="0"/>
                <a:ea typeface="Calibri" charset="0"/>
              </a:rPr>
              <a:t>байна. </a:t>
            </a:r>
            <a:endParaRPr lang="en-US" sz="1500" dirty="0">
              <a:solidFill>
                <a:schemeClr val="bg1"/>
              </a:solidFill>
              <a:latin typeface="Tahoma" charset="0"/>
              <a:ea typeface="Calibri"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30655"/>
            <a:ext cx="8574314" cy="784830"/>
          </a:xfrm>
          <a:prstGeom prst="rect">
            <a:avLst/>
          </a:prstGeom>
        </p:spPr>
        <p:txBody>
          <a:bodyPr wrap="square">
            <a:spAutoFit/>
          </a:bodyPr>
          <a:lstStyle/>
          <a:p>
            <a:pPr algn="just"/>
            <a:r>
              <a:rPr lang="mn-MN" sz="1500" dirty="0">
                <a:solidFill>
                  <a:schemeClr val="bg1"/>
                </a:solidFill>
                <a:latin typeface="Tahoma" charset="0"/>
                <a:ea typeface="Calibri" charset="0"/>
              </a:rPr>
              <a:t>Аж ахуйн нэгж, байгууллага, иргэдэд олгосон нийт зээлийн өрийн үлдэгдэл 2017 оны </a:t>
            </a:r>
            <a:r>
              <a:rPr lang="mn-MN" sz="1500" dirty="0" smtClean="0">
                <a:solidFill>
                  <a:schemeClr val="bg1"/>
                </a:solidFill>
                <a:latin typeface="Tahoma" charset="0"/>
                <a:ea typeface="Calibri" charset="0"/>
              </a:rPr>
              <a:t>1 дүгээр улиралд </a:t>
            </a:r>
            <a:r>
              <a:rPr lang="mn-MN" sz="1500" b="1" dirty="0" smtClean="0">
                <a:solidFill>
                  <a:schemeClr val="bg1"/>
                </a:solidFill>
                <a:latin typeface="Tahoma" charset="0"/>
                <a:ea typeface="Calibri" charset="0"/>
              </a:rPr>
              <a:t>233680.2 сая </a:t>
            </a:r>
            <a:r>
              <a:rPr lang="mn-MN" sz="1500" b="1" dirty="0">
                <a:solidFill>
                  <a:schemeClr val="bg1"/>
                </a:solidFill>
                <a:latin typeface="Tahoma" charset="0"/>
                <a:ea typeface="Calibri" charset="0"/>
              </a:rPr>
              <a:t>төгрөг</a:t>
            </a:r>
            <a:r>
              <a:rPr lang="mn-MN" sz="1500" dirty="0">
                <a:solidFill>
                  <a:schemeClr val="bg1"/>
                </a:solidFill>
                <a:latin typeface="Tahoma" charset="0"/>
                <a:ea typeface="Calibri" charset="0"/>
              </a:rPr>
              <a:t> болж, өмнөх сараас </a:t>
            </a:r>
            <a:r>
              <a:rPr lang="mn-MN" sz="1500" dirty="0" smtClean="0">
                <a:solidFill>
                  <a:schemeClr val="bg1"/>
                </a:solidFill>
                <a:latin typeface="Tahoma" charset="0"/>
                <a:ea typeface="Calibri" charset="0"/>
              </a:rPr>
              <a:t>7844.5 (3.3%) сая төгрөгөөр, </a:t>
            </a:r>
            <a:r>
              <a:rPr lang="mn-MN" sz="1500" dirty="0">
                <a:solidFill>
                  <a:schemeClr val="bg1"/>
                </a:solidFill>
                <a:latin typeface="Tahoma" charset="0"/>
                <a:ea typeface="Calibri" charset="0"/>
              </a:rPr>
              <a:t>өмнөх оны мөн </a:t>
            </a:r>
            <a:r>
              <a:rPr lang="mn-MN" sz="1500" dirty="0" smtClean="0">
                <a:solidFill>
                  <a:schemeClr val="bg1"/>
                </a:solidFill>
                <a:latin typeface="Tahoma" charset="0"/>
                <a:ea typeface="Calibri" charset="0"/>
              </a:rPr>
              <a:t>үеэс 65080.7 (27.8%) сая </a:t>
            </a:r>
            <a:r>
              <a:rPr lang="mn-MN" sz="1500" dirty="0">
                <a:solidFill>
                  <a:schemeClr val="bg1"/>
                </a:solidFill>
                <a:latin typeface="Tahoma" charset="0"/>
                <a:ea typeface="Calibri" charset="0"/>
              </a:rPr>
              <a:t>төгрөгөөр өсчээ. </a:t>
            </a:r>
            <a:endParaRPr lang="en-US" sz="1500" dirty="0">
              <a:solidFill>
                <a:schemeClr val="bg1"/>
              </a:solidFill>
              <a:latin typeface="Tahoma" charset="0"/>
              <a:ea typeface="Calibri" charset="0"/>
            </a:endParaRPr>
          </a:p>
        </p:txBody>
      </p:sp>
      <p:sp>
        <p:nvSpPr>
          <p:cNvPr id="23" name="Rectangle 22"/>
          <p:cNvSpPr/>
          <p:nvPr/>
        </p:nvSpPr>
        <p:spPr>
          <a:xfrm>
            <a:off x="2881850" y="2937351"/>
            <a:ext cx="8424779" cy="784830"/>
          </a:xfrm>
          <a:prstGeom prst="rect">
            <a:avLst/>
          </a:prstGeom>
        </p:spPr>
        <p:txBody>
          <a:bodyPr wrap="square">
            <a:spAutoFit/>
          </a:bodyPr>
          <a:lstStyle/>
          <a:p>
            <a:pPr algn="just"/>
            <a:r>
              <a:rPr lang="mn-MN" sz="1500" dirty="0" smtClean="0">
                <a:solidFill>
                  <a:schemeClr val="bg1"/>
                </a:solidFill>
                <a:latin typeface="Tahoma" charset="0"/>
                <a:ea typeface="Calibri" charset="0"/>
              </a:rPr>
              <a:t>2017 </a:t>
            </a:r>
            <a:r>
              <a:rPr lang="mn-MN" sz="1500" dirty="0">
                <a:solidFill>
                  <a:schemeClr val="bg1"/>
                </a:solidFill>
                <a:latin typeface="Tahoma" charset="0"/>
                <a:ea typeface="Calibri" charset="0"/>
              </a:rPr>
              <a:t>оны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дугаар улирлын байдлаар иргэдийн мөнгөн хадгламж 72.5 </a:t>
            </a:r>
            <a:r>
              <a:rPr lang="mn-MN" sz="1500" dirty="0">
                <a:solidFill>
                  <a:schemeClr val="bg1"/>
                </a:solidFill>
                <a:latin typeface="Tahoma" charset="0"/>
                <a:ea typeface="Calibri" charset="0"/>
              </a:rPr>
              <a:t>тэрбум төгрөг болж,  өмнөх сараас </a:t>
            </a:r>
            <a:r>
              <a:rPr lang="mn-MN" sz="1500" dirty="0" smtClean="0">
                <a:solidFill>
                  <a:schemeClr val="bg1"/>
                </a:solidFill>
                <a:latin typeface="Tahoma" charset="0"/>
                <a:ea typeface="Calibri" charset="0"/>
              </a:rPr>
              <a:t>1.8 (2.5%) </a:t>
            </a:r>
            <a:r>
              <a:rPr lang="mn-MN" sz="1500" dirty="0">
                <a:solidFill>
                  <a:schemeClr val="bg1"/>
                </a:solidFill>
                <a:latin typeface="Tahoma" charset="0"/>
                <a:ea typeface="Calibri" charset="0"/>
              </a:rPr>
              <a:t>тэрбум </a:t>
            </a:r>
            <a:r>
              <a:rPr lang="mn-MN" sz="1500" dirty="0" smtClean="0">
                <a:solidFill>
                  <a:schemeClr val="bg1"/>
                </a:solidFill>
                <a:latin typeface="Tahoma" charset="0"/>
                <a:ea typeface="Calibri" charset="0"/>
              </a:rPr>
              <a:t>төгрөгөөр өсч, </a:t>
            </a:r>
            <a:r>
              <a:rPr lang="mn-MN" sz="1500" dirty="0">
                <a:solidFill>
                  <a:schemeClr val="bg1"/>
                </a:solidFill>
                <a:latin typeface="Tahoma" charset="0"/>
                <a:ea typeface="Calibri" charset="0"/>
              </a:rPr>
              <a:t>өмнөх оны мөн үеэс </a:t>
            </a:r>
            <a:r>
              <a:rPr lang="mn-MN" sz="1500" dirty="0" smtClean="0">
                <a:solidFill>
                  <a:schemeClr val="bg1"/>
                </a:solidFill>
                <a:latin typeface="Tahoma" charset="0"/>
                <a:ea typeface="Calibri" charset="0"/>
              </a:rPr>
              <a:t>15.6 (21.6</a:t>
            </a:r>
            <a:r>
              <a:rPr lang="mn-MN" sz="1500" dirty="0">
                <a:solidFill>
                  <a:schemeClr val="bg1"/>
                </a:solidFill>
                <a:latin typeface="Tahoma" charset="0"/>
                <a:ea typeface="Calibri" charset="0"/>
              </a:rPr>
              <a:t>%) тэрбум төгрөгөөр </a:t>
            </a:r>
            <a:r>
              <a:rPr lang="mn-MN" sz="1500" dirty="0" smtClean="0">
                <a:solidFill>
                  <a:schemeClr val="bg1"/>
                </a:solidFill>
                <a:latin typeface="Tahoma" charset="0"/>
                <a:ea typeface="Calibri" charset="0"/>
              </a:rPr>
              <a:t>буурсан байна. </a:t>
            </a:r>
            <a:endParaRPr lang="en-US" sz="1500" dirty="0">
              <a:solidFill>
                <a:schemeClr val="bg1"/>
              </a:solidFill>
              <a:latin typeface="Tahoma" charset="0"/>
              <a:ea typeface="Calibri"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443" y="5139194"/>
            <a:ext cx="1004283" cy="10042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08749" y="5168932"/>
            <a:ext cx="879169" cy="87916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870" y="4987499"/>
            <a:ext cx="1199923" cy="111326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620475" y="5139194"/>
            <a:ext cx="947527" cy="92813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4954" y="5066132"/>
            <a:ext cx="1184599" cy="1184599"/>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13458" y="4933948"/>
            <a:ext cx="1338625" cy="133862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72843813"/>
              </p:ext>
            </p:extLst>
          </p:nvPr>
        </p:nvGraphicFramePr>
        <p:xfrm>
          <a:off x="1612307" y="1371934"/>
          <a:ext cx="10016335" cy="3582905"/>
        </p:xfrm>
        <a:graphic>
          <a:graphicData uri="http://schemas.openxmlformats.org/drawingml/2006/table">
            <a:tbl>
              <a:tblPr firstRow="1" firstCol="1" bandRow="1">
                <a:tableStyleId>{284E427A-3D55-4303-BF80-6455036E1DE7}</a:tableStyleId>
              </a:tblPr>
              <a:tblGrid>
                <a:gridCol w="1939638"/>
                <a:gridCol w="1183508"/>
                <a:gridCol w="1183508"/>
                <a:gridCol w="1639518"/>
                <a:gridCol w="1149572"/>
                <a:gridCol w="1448630"/>
                <a:gridCol w="1471961"/>
              </a:tblGrid>
              <a:tr h="243355">
                <a:tc rowSpan="2">
                  <a:txBody>
                    <a:bodyPr/>
                    <a:lstStyle/>
                    <a:p>
                      <a:pPr algn="ctr">
                        <a:lnSpc>
                          <a:spcPct val="115000"/>
                        </a:lnSpc>
                        <a:spcAft>
                          <a:spcPts val="0"/>
                        </a:spcAft>
                      </a:pPr>
                      <a:r>
                        <a:rPr lang="en-US" sz="1400" dirty="0" err="1">
                          <a:effectLst/>
                          <a:latin typeface="Arial" panose="020B0604020202020204" pitchFamily="34" charset="0"/>
                          <a:cs typeface="Arial" panose="020B0604020202020204" pitchFamily="34" charset="0"/>
                        </a:rPr>
                        <a:t>Банкууд</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Цэвэр</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5000"/>
                        </a:lnSpc>
                        <a:spcAft>
                          <a:spcPts val="0"/>
                        </a:spcAft>
                      </a:pPr>
                      <a:r>
                        <a:rPr lang="en-US" sz="1400" dirty="0" err="1">
                          <a:effectLst/>
                          <a:latin typeface="Arial" panose="020B0604020202020204" pitchFamily="34" charset="0"/>
                          <a:cs typeface="Arial" panose="020B0604020202020204" pitchFamily="34" charset="0"/>
                        </a:rPr>
                        <a:t>Зээлийн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өрийн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үлдэгдэл</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Чанаргүй зээл</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Иргэдийн мөнгөн хадгаламж</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Харилцахын үлдэгдэл</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66679">
                <a:tc vMerge="1">
                  <a:txBody>
                    <a:bodyPr/>
                    <a:lstStyle/>
                    <a:p>
                      <a:endParaRPr lang="en-US"/>
                    </a:p>
                  </a:txBody>
                  <a:tcPr/>
                </a:tc>
                <a:tc>
                  <a:txBody>
                    <a:bodyPr/>
                    <a:lstStyle/>
                    <a:p>
                      <a:pPr algn="ctr">
                        <a:lnSpc>
                          <a:spcPct val="115000"/>
                        </a:lnSpc>
                        <a:spcAft>
                          <a:spcPts val="0"/>
                        </a:spcAft>
                      </a:pPr>
                      <a:r>
                        <a:rPr lang="en-US" sz="1400" dirty="0" err="1">
                          <a:effectLst/>
                          <a:latin typeface="Arial" panose="020B0604020202020204" pitchFamily="34" charset="0"/>
                          <a:cs typeface="Arial" panose="020B0604020202020204" pitchFamily="34" charset="0"/>
                        </a:rPr>
                        <a:t>Орлого</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err="1">
                          <a:effectLst/>
                          <a:latin typeface="Arial" panose="020B0604020202020204" pitchFamily="34" charset="0"/>
                          <a:cs typeface="Arial" panose="020B0604020202020204" pitchFamily="34" charset="0"/>
                        </a:rPr>
                        <a:t>Зарлага</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6678">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ДҮН</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41,549.7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42,787.3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319,462.2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7,722.6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95,983.1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31,291.1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1.Хаан банк СБ</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8467.3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8603.5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94967.4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1583.0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27903.7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10069.8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2.Хаан банк ЗХ</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3404.7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4385.6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44937.1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692.3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11626.4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10079.1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3.ХХБанк ЗХ</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1434.6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1406.3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12436.1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33.0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4661.9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1516.1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4.ХХБанк Хөтөл</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3314.4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3435.2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10403.0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323.6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2786.6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719.4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5.Төрийн банк СБ</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15315.6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15286.2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66554.4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629.3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20375.1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5658.7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6.Төрийн банк ЗХ</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5285.9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5342.7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22681.0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6529.6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877.0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7.Хас банк СБ</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1257.6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1070.4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19763.5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442.7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7736.7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456.5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8.Хас банк ЗХ</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426.4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466.7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18029.2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279.8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5951.9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429.1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9.Хас банк Хөтөл</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677.8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703.8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7072.8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263.3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2184.9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133.8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36678">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10.Голомт банк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1950.8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2027.9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22325.3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3330.2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5303.3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1300.3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3355">
                <a:tc>
                  <a:txBody>
                    <a:bodyPr/>
                    <a:lstStyle/>
                    <a:p>
                      <a:pP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11.Капитал банк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14.6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59.0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292.4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135.3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923.0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51.3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459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1579</Words>
  <Application>Microsoft Office PowerPoint</Application>
  <PresentationFormat>Widescreen</PresentationFormat>
  <Paragraphs>231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Khulan</cp:lastModifiedBy>
  <cp:revision>136</cp:revision>
  <dcterms:created xsi:type="dcterms:W3CDTF">2017-06-22T02:35:03Z</dcterms:created>
  <dcterms:modified xsi:type="dcterms:W3CDTF">2019-04-15T07:43:10Z</dcterms:modified>
</cp:coreProperties>
</file>