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77"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2" autoAdjust="0"/>
    <p:restoredTop sz="94660"/>
  </p:normalViewPr>
  <p:slideViewPr>
    <p:cSldViewPr snapToGrid="0">
      <p:cViewPr>
        <p:scale>
          <a:sx n="50" d="100"/>
          <a:sy n="50" d="100"/>
        </p:scale>
        <p:origin x="1488"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D%20disk\Cdiskiiiii\zahirgaa%20sta%20medee\Sar%20uliraliin%20taniltsuulaga\2019\2%20sar\2019-2%20sar-t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UNKHSOLONGO\Dotor%20medee\2019\2-r%20sar\2019&#1086;&#1085;%202%20&#1089;&#1072;&#1088;%20&#1041;&#1103;&#1084;&#1073;&#1072;&#107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D:\MUNKHSOLONGO\Dotor%20medee\2019\2-r%20sar\2019-2%20sar%20Solongo.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Khulan.NSO\Desktop\&#1053;&#1069;&#1047;&#1058;-02\2019.02hulk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D:\driver's\jobs\2019\2%20&#1089;&#1072;&#1088;\2019-2.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driver's\jobs\2019\2%20&#1089;&#1072;&#1088;\&#1061;&#1086;&#1088;&#1086;&#1075;&#1076;&#1089;&#1086;&#1085;%20&#1090;&#1086;&#1084;%20&#1084;&#1072;&#1083;.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hulan.NSO\Desktop\&#1053;&#1069;&#1047;&#1058;-02\2019%20&#1086;&#1085;%2002&#1089;&#1072;&#1088;%20&#1041;&#1103;&#1084;&#1073;&#1072;&#1072;%20(Autosaved).xlsb"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'emneleg-nas baralt'!$A$30</c:f>
              <c:strCache>
                <c:ptCount val="1"/>
                <c:pt idx="0">
                  <c:v>òºðñºí ýõ</c:v>
                </c:pt>
              </c:strCache>
            </c:strRef>
          </c:tx>
          <c:spPr>
            <a:solidFill>
              <a:schemeClr val="accent1">
                <a:lumMod val="75000"/>
              </a:schemeClr>
            </a:solidFill>
            <a:ln>
              <a:noFill/>
            </a:ln>
            <a:effectLst/>
          </c:spPr>
          <c:invertIfNegative val="0"/>
          <c:dLbls>
            <c:dLbl>
              <c:idx val="0"/>
              <c:layout>
                <c:manualLayout>
                  <c:x val="2.0607934054610835E-3"/>
                  <c:y val="-3.68098159509202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561551973410773E-17"/>
                  <c:y val="-3.68098159509202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5561551973410773E-17"/>
                  <c:y val="-3.68098159509202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823802163833074E-3"/>
                  <c:y val="-3.27198364008179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'emneleg-nas baralt'!$B$29:$E$29</c:f>
              <c:strCache>
                <c:ptCount val="4"/>
                <c:pt idx="0">
                  <c:v>2016-II</c:v>
                </c:pt>
                <c:pt idx="1">
                  <c:v>2017-II</c:v>
                </c:pt>
                <c:pt idx="2">
                  <c:v>2018-II</c:v>
                </c:pt>
                <c:pt idx="3">
                  <c:v>2019-II</c:v>
                </c:pt>
              </c:strCache>
            </c:strRef>
          </c:cat>
          <c:val>
            <c:numRef>
              <c:f>'emneleg-nas baralt'!$B$30:$E$30</c:f>
              <c:numCache>
                <c:formatCode>General</c:formatCode>
                <c:ptCount val="4"/>
                <c:pt idx="0">
                  <c:v>300</c:v>
                </c:pt>
                <c:pt idx="1">
                  <c:v>215</c:v>
                </c:pt>
                <c:pt idx="2">
                  <c:v>284</c:v>
                </c:pt>
                <c:pt idx="3">
                  <c:v>282</c:v>
                </c:pt>
              </c:numCache>
            </c:numRef>
          </c:val>
        </c:ser>
        <c:ser>
          <c:idx val="1"/>
          <c:order val="1"/>
          <c:tx>
            <c:strRef>
              <c:f>'emneleg-nas baralt'!$A$31</c:f>
              <c:strCache>
                <c:ptCount val="1"/>
                <c:pt idx="0">
                  <c:v>àìüä òºðñºí õ¿¿õýä</c:v>
                </c:pt>
              </c:strCache>
            </c:strRef>
          </c:tx>
          <c:spPr>
            <a:solidFill>
              <a:schemeClr val="accent2">
                <a:lumMod val="75000"/>
              </a:schemeClr>
            </a:solidFill>
            <a:ln>
              <a:noFill/>
            </a:ln>
            <a:effectLst/>
          </c:spPr>
          <c:invertIfNegative val="0"/>
          <c:dLbls>
            <c:dLbl>
              <c:idx val="0"/>
              <c:layout>
                <c:manualLayout>
                  <c:x val="2.4729520865533192E-2"/>
                  <c:y val="-4.0899795501022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364760432766615E-2"/>
                  <c:y val="-3.68098159509202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6476043276654E-2"/>
                  <c:y val="-4.08997955010225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47140649149772E-2"/>
                  <c:y val="-3.680981595092026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'emneleg-nas baralt'!$B$29:$E$29</c:f>
              <c:strCache>
                <c:ptCount val="4"/>
                <c:pt idx="0">
                  <c:v>2016-II</c:v>
                </c:pt>
                <c:pt idx="1">
                  <c:v>2017-II</c:v>
                </c:pt>
                <c:pt idx="2">
                  <c:v>2018-II</c:v>
                </c:pt>
                <c:pt idx="3">
                  <c:v>2019-II</c:v>
                </c:pt>
              </c:strCache>
            </c:strRef>
          </c:cat>
          <c:val>
            <c:numRef>
              <c:f>'emneleg-nas baralt'!$B$31:$E$31</c:f>
              <c:numCache>
                <c:formatCode>General</c:formatCode>
                <c:ptCount val="4"/>
                <c:pt idx="0">
                  <c:v>300</c:v>
                </c:pt>
                <c:pt idx="1">
                  <c:v>211</c:v>
                </c:pt>
                <c:pt idx="2">
                  <c:v>285</c:v>
                </c:pt>
                <c:pt idx="3">
                  <c:v>283</c:v>
                </c:pt>
              </c:numCache>
            </c:numRef>
          </c:val>
        </c:ser>
        <c:dLbls>
          <c:showLegendKey val="0"/>
          <c:showVal val="0"/>
          <c:showCatName val="0"/>
          <c:showSerName val="0"/>
          <c:showPercent val="0"/>
          <c:showBubbleSize val="0"/>
        </c:dLbls>
        <c:gapWidth val="150"/>
        <c:axId val="98729352"/>
        <c:axId val="98734448"/>
      </c:barChart>
      <c:catAx>
        <c:axId val="98729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8734448"/>
        <c:crosses val="autoZero"/>
        <c:auto val="1"/>
        <c:lblAlgn val="ctr"/>
        <c:lblOffset val="100"/>
        <c:noMultiLvlLbl val="0"/>
      </c:catAx>
      <c:valAx>
        <c:axId val="98734448"/>
        <c:scaling>
          <c:orientation val="minMax"/>
        </c:scaling>
        <c:delete val="1"/>
        <c:axPos val="l"/>
        <c:numFmt formatCode="General" sourceLinked="1"/>
        <c:majorTickMark val="none"/>
        <c:minorTickMark val="none"/>
        <c:tickLblPos val="nextTo"/>
        <c:crossAx val="98729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Mon" panose="020B0500000000000000"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az-Cyrl-AZ" sz="1100" b="1">
                <a:solidFill>
                  <a:sysClr val="windowText" lastClr="000000"/>
                </a:solidFill>
                <a:latin typeface="Arial" panose="020B0604020202020204" pitchFamily="34" charset="0"/>
                <a:cs typeface="Arial" panose="020B0604020202020204" pitchFamily="34" charset="0"/>
              </a:rPr>
              <a:t>Б</a:t>
            </a:r>
            <a:r>
              <a:rPr lang="mn-MN" sz="1100" b="1">
                <a:solidFill>
                  <a:sysClr val="windowText" lastClr="000000"/>
                </a:solidFill>
                <a:latin typeface="Arial" panose="020B0604020202020204" pitchFamily="34" charset="0"/>
                <a:cs typeface="Arial" panose="020B0604020202020204" pitchFamily="34" charset="0"/>
              </a:rPr>
              <a:t>үртгэлтэй ажилгүйчүүд </a:t>
            </a:r>
            <a:r>
              <a:rPr lang="mn-MN" sz="800" b="0">
                <a:solidFill>
                  <a:sysClr val="windowText" lastClr="000000"/>
                </a:solidFill>
                <a:latin typeface="Arial" panose="020B0604020202020204" pitchFamily="34" charset="0"/>
                <a:cs typeface="Arial" panose="020B0604020202020204" pitchFamily="34" charset="0"/>
              </a:rPr>
              <a:t>боловсролийн</a:t>
            </a:r>
            <a:r>
              <a:rPr lang="mn-MN" sz="800" b="0" baseline="0">
                <a:solidFill>
                  <a:sysClr val="windowText" lastClr="000000"/>
                </a:solidFill>
                <a:latin typeface="Arial" panose="020B0604020202020204" pitchFamily="34" charset="0"/>
                <a:cs typeface="Arial" panose="020B0604020202020204" pitchFamily="34" charset="0"/>
              </a:rPr>
              <a:t> түвшингээр</a:t>
            </a:r>
            <a:endParaRPr lang="az-Cyrl-AZ" sz="800" b="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1175000000000002"/>
          <c:y val="5.701754385964912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'Xud.halamj-1-byambaa'!$H$6:$H$10</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'Xud.halamj-1-byambaa'!$I$6:$I$10</c:f>
              <c:numCache>
                <c:formatCode>General</c:formatCode>
                <c:ptCount val="5"/>
                <c:pt idx="0">
                  <c:v>192</c:v>
                </c:pt>
                <c:pt idx="1">
                  <c:v>39</c:v>
                </c:pt>
                <c:pt idx="2">
                  <c:v>382</c:v>
                </c:pt>
                <c:pt idx="3">
                  <c:v>134</c:v>
                </c:pt>
                <c:pt idx="4">
                  <c:v>6</c:v>
                </c:pt>
              </c:numCache>
            </c:numRef>
          </c:val>
        </c:ser>
        <c:dLbls>
          <c:showLegendKey val="0"/>
          <c:showVal val="1"/>
          <c:showCatName val="0"/>
          <c:showSerName val="0"/>
          <c:showPercent val="0"/>
          <c:showBubbleSize val="0"/>
        </c:dLbls>
        <c:gapWidth val="150"/>
        <c:overlap val="-25"/>
        <c:axId val="286521488"/>
        <c:axId val="286519920"/>
      </c:barChart>
      <c:catAx>
        <c:axId val="286521488"/>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6519920"/>
        <c:crosses val="autoZero"/>
        <c:auto val="1"/>
        <c:lblAlgn val="ctr"/>
        <c:lblOffset val="100"/>
        <c:noMultiLvlLbl val="0"/>
      </c:catAx>
      <c:valAx>
        <c:axId val="286519920"/>
        <c:scaling>
          <c:orientation val="minMax"/>
        </c:scaling>
        <c:delete val="1"/>
        <c:axPos val="b"/>
        <c:numFmt formatCode="General" sourceLinked="1"/>
        <c:majorTickMark val="none"/>
        <c:minorTickMark val="none"/>
        <c:tickLblPos val="nextTo"/>
        <c:crossAx val="286521488"/>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93161178867892"/>
          <c:y val="0.27109453577106779"/>
          <c:w val="0.27544881222756945"/>
          <c:h val="0.54205846690501469"/>
        </c:manualLayout>
      </c:layout>
      <c:pieChart>
        <c:varyColors val="1"/>
        <c:ser>
          <c:idx val="0"/>
          <c:order val="0"/>
          <c:explosion val="7"/>
          <c:dPt>
            <c:idx val="0"/>
            <c:bubble3D val="0"/>
            <c:spPr>
              <a:ln>
                <a:noFill/>
              </a:ln>
              <a:effectLst>
                <a:outerShdw blurRad="63500" sx="102000" sy="102000" algn="ctr" rotWithShape="0">
                  <a:prstClr val="black">
                    <a:alpha val="20000"/>
                  </a:prstClr>
                </a:outerShdw>
              </a:effectLst>
            </c:spPr>
          </c:dPt>
          <c:dPt>
            <c:idx val="1"/>
            <c:bubble3D val="0"/>
            <c:spPr>
              <a:ln>
                <a:noFill/>
              </a:ln>
              <a:effectLst>
                <a:outerShdw blurRad="63500" sx="102000" sy="102000" algn="ctr" rotWithShape="0">
                  <a:prstClr val="black">
                    <a:alpha val="20000"/>
                  </a:prstClr>
                </a:outerShdw>
              </a:effectLst>
            </c:spPr>
          </c:dPt>
          <c:dPt>
            <c:idx val="2"/>
            <c:bubble3D val="0"/>
            <c:spPr>
              <a:ln>
                <a:noFill/>
              </a:ln>
              <a:effectLst>
                <a:outerShdw blurRad="63500" sx="102000" sy="102000" algn="ctr" rotWithShape="0">
                  <a:prstClr val="black">
                    <a:alpha val="20000"/>
                  </a:prstClr>
                </a:outerShdw>
              </a:effectLst>
            </c:spPr>
          </c:dPt>
          <c:dPt>
            <c:idx val="3"/>
            <c:bubble3D val="0"/>
            <c:spPr>
              <a:ln>
                <a:noFill/>
              </a:ln>
              <a:effectLst>
                <a:outerShdw blurRad="63500" sx="102000" sy="102000" algn="ctr" rotWithShape="0">
                  <a:prstClr val="black">
                    <a:alpha val="20000"/>
                  </a:prstClr>
                </a:outerShdw>
              </a:effectLst>
            </c:spPr>
          </c:dPt>
          <c:dPt>
            <c:idx val="4"/>
            <c:bubble3D val="0"/>
            <c:spPr>
              <a:ln>
                <a:noFill/>
              </a:ln>
              <a:effectLst>
                <a:outerShdw blurRad="63500" sx="102000" sy="102000" algn="ctr" rotWithShape="0">
                  <a:prstClr val="black">
                    <a:alpha val="20000"/>
                  </a:prstClr>
                </a:outerShdw>
              </a:effectLst>
            </c:spPr>
          </c:dPt>
          <c:dLbls>
            <c:dLbl>
              <c:idx val="0"/>
              <c:layout>
                <c:manualLayout>
                  <c:x val="-1.1636684709201693E-2"/>
                  <c:y val="5.8345488643467391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F0E0EFB9-B0CF-438A-9F0C-146E4368CC26}"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6761DA68-494D-4FF7-A6E1-3AE6FB0B2822}"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4236800768391879"/>
                      <c:h val="0.14827826663363267"/>
                    </c:manualLayout>
                  </c15:layout>
                  <c15:dlblFieldTable/>
                  <c15:showDataLabelsRange val="0"/>
                </c:ext>
              </c:extLst>
            </c:dLbl>
            <c:dLbl>
              <c:idx val="1"/>
              <c:layout>
                <c:manualLayout>
                  <c:x val="-5.4026970421581673E-2"/>
                  <c:y val="7.0198679843077469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CBBD4A0B-F4FC-4FF7-82EA-53801317E024}"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C4A55EFD-D91C-4253-AC0D-0D3FE42876DD}"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4375264718339681"/>
                      <c:h val="0.10491949602361385"/>
                    </c:manualLayout>
                  </c15:layout>
                  <c15:dlblFieldTable/>
                  <c15:showDataLabelsRange val="0"/>
                </c:ext>
              </c:extLst>
            </c:dLbl>
            <c:dLbl>
              <c:idx val="2"/>
              <c:layout>
                <c:manualLayout>
                  <c:x val="-3.2714517737379399E-2"/>
                  <c:y val="-7.9468655707471872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C711417-5DB2-4D04-91F9-7D6E8C00E4E4}" type="CATEGORYNAME">
                      <a:rPr lang="ru-RU"/>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t>, </a:t>
                    </a:r>
                    <a:fld id="{3B83E855-5D7F-449C-9620-E61E1B6C9425}" type="VALUE">
                      <a:rPr lang="ru-RU" baseline="0"/>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30107221349554941"/>
                      <c:h val="0.18451350593053342"/>
                    </c:manualLayout>
                  </c15:layout>
                  <c15:dlblFieldTable/>
                  <c15:showDataLabelsRange val="0"/>
                </c:ext>
              </c:extLst>
            </c:dLbl>
            <c:dLbl>
              <c:idx val="3"/>
              <c:layout>
                <c:manualLayout>
                  <c:x val="2.9810703458763969E-2"/>
                  <c:y val="-9.0984014058046944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4FF2579-2A13-4AE9-939A-BC1AB051FC6F}"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2921C3C2-BAAF-43D0-9EA6-011EF2F448CC}"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9715504907502827"/>
                      <c:h val="0.23189247103645277"/>
                    </c:manualLayout>
                  </c15:layout>
                  <c15:dlblFieldTable/>
                  <c15:showDataLabelsRange val="0"/>
                </c:ext>
              </c:extLst>
            </c:dLbl>
            <c:dLbl>
              <c:idx val="4"/>
              <c:layout>
                <c:manualLayout>
                  <c:x val="-1.5387847802379603E-3"/>
                  <c:y val="-3.7260715404948248E-2"/>
                </c:manualLayout>
              </c:layout>
              <c:tx>
                <c:rich>
                  <a:bodyPr/>
                  <a:lstStyle/>
                  <a:p>
                    <a:fld id="{09933456-202F-4F44-93D8-2D8AFD7500AA}" type="CATEGORYNAME">
                      <a:rPr lang="ru-RU"/>
                      <a:pPr/>
                      <a:t>[CATEGORY NAME]</a:t>
                    </a:fld>
                    <a:r>
                      <a:rPr lang="ru-RU" baseline="0"/>
                      <a:t>, </a:t>
                    </a:r>
                    <a:fld id="{6A8DE1ED-E071-4E1D-8457-871201FE54E8}" type="VALUE">
                      <a:rPr lang="ru-RU" baseline="0"/>
                      <a:pPr/>
                      <a:t>[VALUE]</a:t>
                    </a:fld>
                    <a:r>
                      <a:rPr lang="ru-RU" baseline="0"/>
                      <a:t>%</a:t>
                    </a: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'tsagdaa-2'!$P$7:$P$11</c:f>
              <c:strCache>
                <c:ptCount val="5"/>
                <c:pt idx="0">
                  <c:v>Байгаль хамгаалах журмын эсрэг г/х</c:v>
                </c:pt>
                <c:pt idx="1">
                  <c:v>бусад</c:v>
                </c:pt>
                <c:pt idx="2">
                  <c:v>хүний амь бие эрүүл мэндийн эсрэг г/х</c:v>
                </c:pt>
                <c:pt idx="3">
                  <c:v>тээврийн хэрэгслийн хөдөлгөөний аюулгүй байдлын эсрэг г/х</c:v>
                </c:pt>
                <c:pt idx="4">
                  <c:v>өмчлөх эрхийн эсрэг г/х</c:v>
                </c:pt>
              </c:strCache>
            </c:strRef>
          </c:cat>
          <c:val>
            <c:numRef>
              <c:f>'tsagdaa-2'!$Q$7:$Q$11</c:f>
              <c:numCache>
                <c:formatCode>0.0</c:formatCode>
                <c:ptCount val="5"/>
                <c:pt idx="0">
                  <c:v>7.5</c:v>
                </c:pt>
                <c:pt idx="1">
                  <c:v>10.3</c:v>
                </c:pt>
                <c:pt idx="2">
                  <c:v>41.1</c:v>
                </c:pt>
                <c:pt idx="3">
                  <c:v>7.5</c:v>
                </c:pt>
                <c:pt idx="4">
                  <c:v>33.6</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b="1"/>
              <a:t>Хилээр орсон гарсан иргэд</a:t>
            </a:r>
            <a:endParaRPr lang="en-US" sz="1200" b="1"/>
          </a:p>
        </c:rich>
      </c:tx>
      <c:layout>
        <c:manualLayout>
          <c:xMode val="edge"/>
          <c:yMode val="edge"/>
          <c:x val="0.32055201698513802"/>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354564755838639E-2"/>
          <c:y val="0.16635880910925735"/>
          <c:w val="0.95329087048832273"/>
          <c:h val="0.62781078107810773"/>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dLbl>
              <c:idx val="4"/>
              <c:layout/>
              <c:tx>
                <c:rich>
                  <a:bodyPr/>
                  <a:lstStyle/>
                  <a:p>
                    <a:r>
                      <a:rPr lang="en-US"/>
                      <a:t>84</a:t>
                    </a:r>
                    <a:r>
                      <a:rPr lang="en-US" baseline="0"/>
                      <a:t> 673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2015-II</c:v>
                </c:pt>
                <c:pt idx="1">
                  <c:v>2016-II</c:v>
                </c:pt>
                <c:pt idx="2">
                  <c:v>2017-II</c:v>
                </c:pt>
                <c:pt idx="3">
                  <c:v>2018-II</c:v>
                </c:pt>
                <c:pt idx="4">
                  <c:v>2019-II</c:v>
                </c:pt>
              </c:strCache>
            </c:strRef>
          </c:cat>
          <c:val>
            <c:numRef>
              <c:f>gaali!$C$27:$G$27</c:f>
              <c:numCache>
                <c:formatCode>#\ ##0</c:formatCode>
                <c:ptCount val="5"/>
                <c:pt idx="0">
                  <c:v>113109</c:v>
                </c:pt>
                <c:pt idx="1">
                  <c:v>122810</c:v>
                </c:pt>
                <c:pt idx="2">
                  <c:v>107701</c:v>
                </c:pt>
                <c:pt idx="3">
                  <c:v>80061</c:v>
                </c:pt>
                <c:pt idx="4">
                  <c:v>84763</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dLbl>
              <c:idx val="0"/>
              <c:layout>
                <c:manualLayout>
                  <c:x val="1.2738853503184714E-2"/>
                  <c:y val="8.0673802189433615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4925690021231421E-3"/>
                  <c:y val="-4.400440044004319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73885350318463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86199575371542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615711252653927E-2"/>
                  <c:y val="8.0673802189433615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2015-II</c:v>
                </c:pt>
                <c:pt idx="1">
                  <c:v>2016-II</c:v>
                </c:pt>
                <c:pt idx="2">
                  <c:v>2017-II</c:v>
                </c:pt>
                <c:pt idx="3">
                  <c:v>2018-II</c:v>
                </c:pt>
                <c:pt idx="4">
                  <c:v>2019-II</c:v>
                </c:pt>
              </c:strCache>
            </c:strRef>
          </c:cat>
          <c:val>
            <c:numRef>
              <c:f>gaali!$C$28:$G$28</c:f>
              <c:numCache>
                <c:formatCode>#\ ##0</c:formatCode>
                <c:ptCount val="5"/>
                <c:pt idx="0">
                  <c:v>12526</c:v>
                </c:pt>
                <c:pt idx="1">
                  <c:v>8713</c:v>
                </c:pt>
                <c:pt idx="2">
                  <c:v>13834</c:v>
                </c:pt>
                <c:pt idx="3">
                  <c:v>12968</c:v>
                </c:pt>
                <c:pt idx="4">
                  <c:v>14424</c:v>
                </c:pt>
              </c:numCache>
            </c:numRef>
          </c:val>
          <c:extLst xmlns:c16r2="http://schemas.microsoft.com/office/drawing/2015/06/chart">
            <c:ext xmlns:c16="http://schemas.microsoft.com/office/drawing/2014/chart" uri="{C3380CC4-5D6E-409C-BE32-E72D297353CC}">
              <c16:uniqueId val="{00000001-B9E7-46AE-B309-1BDE24D08B12}"/>
            </c:ext>
          </c:extLst>
        </c:ser>
        <c:dLbls>
          <c:dLblPos val="outEnd"/>
          <c:showLegendKey val="0"/>
          <c:showVal val="1"/>
          <c:showCatName val="0"/>
          <c:showSerName val="0"/>
          <c:showPercent val="0"/>
          <c:showBubbleSize val="0"/>
        </c:dLbls>
        <c:gapWidth val="291"/>
        <c:overlap val="-23"/>
        <c:axId val="620710184"/>
        <c:axId val="620710968"/>
      </c:barChart>
      <c:catAx>
        <c:axId val="62071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0710968"/>
        <c:crosses val="autoZero"/>
        <c:auto val="1"/>
        <c:lblAlgn val="ctr"/>
        <c:lblOffset val="100"/>
        <c:noMultiLvlLbl val="0"/>
      </c:catAx>
      <c:valAx>
        <c:axId val="620710968"/>
        <c:scaling>
          <c:orientation val="minMax"/>
        </c:scaling>
        <c:delete val="1"/>
        <c:axPos val="l"/>
        <c:numFmt formatCode="#\ ##0" sourceLinked="1"/>
        <c:majorTickMark val="none"/>
        <c:minorTickMark val="none"/>
        <c:tickLblPos val="nextTo"/>
        <c:crossAx val="620710184"/>
        <c:crosses val="autoZero"/>
        <c:crossBetween val="between"/>
      </c:valAx>
      <c:spPr>
        <a:noFill/>
        <a:ln>
          <a:noFill/>
        </a:ln>
        <a:effectLst/>
      </c:spPr>
    </c:plotArea>
    <c:legend>
      <c:legendPos val="b"/>
      <c:layout>
        <c:manualLayout>
          <c:xMode val="edge"/>
          <c:yMode val="edge"/>
          <c:x val="0.37968152866242039"/>
          <c:y val="0.92491428670426101"/>
          <c:w val="0.25337579617834394"/>
          <c:h val="7.50857132957390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sz="1200"/>
              <a:t>Орон нутгийн төсвийн орлого, зарлага </a:t>
            </a:r>
            <a:r>
              <a:rPr lang="mn-MN" sz="1050"/>
              <a:t>/сая.төг/</a:t>
            </a:r>
            <a:endParaRPr lang="en-US" sz="1050"/>
          </a:p>
        </c:rich>
      </c:tx>
      <c:layout>
        <c:manualLayout>
          <c:xMode val="edge"/>
          <c:yMode val="edge"/>
          <c:x val="0.21043084477122104"/>
          <c:y val="6.1443932411674347E-3"/>
        </c:manualLayout>
      </c:layout>
      <c:overlay val="0"/>
      <c:spPr>
        <a:noFill/>
        <a:ln>
          <a:noFill/>
        </a:ln>
        <a:effectLst/>
      </c:spPr>
    </c:title>
    <c:autoTitleDeleted val="0"/>
    <c:plotArea>
      <c:layout>
        <c:manualLayout>
          <c:layoutTarget val="inner"/>
          <c:xMode val="edge"/>
          <c:yMode val="edge"/>
          <c:x val="8.267996387365957E-2"/>
          <c:y val="0.16496203406672932"/>
          <c:w val="0.88931788211449336"/>
          <c:h val="0.6714577865266842"/>
        </c:manualLayout>
      </c:layout>
      <c:barChart>
        <c:barDir val="bar"/>
        <c:grouping val="clustered"/>
        <c:varyColors val="0"/>
        <c:ser>
          <c:idx val="0"/>
          <c:order val="0"/>
          <c:tx>
            <c:strRef>
              <c:f>Төсөв1!$H$23</c:f>
              <c:strCache>
                <c:ptCount val="1"/>
                <c:pt idx="0">
                  <c:v>Төсвийн зарлагын гүйцэтгэл</c:v>
                </c:pt>
              </c:strCache>
            </c:strRef>
          </c:tx>
          <c:spPr>
            <a:pattFill prst="dkHorz">
              <a:fgClr>
                <a:srgbClr val="C00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Төсөв1!$I$22:$L$22</c:f>
              <c:strCache>
                <c:ptCount val="4"/>
                <c:pt idx="0">
                  <c:v>2016-II</c:v>
                </c:pt>
                <c:pt idx="1">
                  <c:v>2017-II</c:v>
                </c:pt>
                <c:pt idx="2">
                  <c:v>2018-II</c:v>
                </c:pt>
                <c:pt idx="3">
                  <c:v>2019-II</c:v>
                </c:pt>
              </c:strCache>
            </c:strRef>
          </c:cat>
          <c:val>
            <c:numRef>
              <c:f>Төсөв1!$I$23:$L$23</c:f>
              <c:numCache>
                <c:formatCode>General</c:formatCode>
                <c:ptCount val="4"/>
                <c:pt idx="0">
                  <c:v>8772.5</c:v>
                </c:pt>
                <c:pt idx="1">
                  <c:v>10303.4</c:v>
                </c:pt>
                <c:pt idx="2">
                  <c:v>9754.6</c:v>
                </c:pt>
                <c:pt idx="3">
                  <c:v>11116.8</c:v>
                </c:pt>
              </c:numCache>
            </c:numRef>
          </c:val>
        </c:ser>
        <c:ser>
          <c:idx val="1"/>
          <c:order val="1"/>
          <c:tx>
            <c:strRef>
              <c:f>Төсөв1!$H$24</c:f>
              <c:strCache>
                <c:ptCount val="1"/>
                <c:pt idx="0">
                  <c:v>Төсвийн орлогын гүйцэтгэл</c:v>
                </c:pt>
              </c:strCache>
            </c:strRef>
          </c:tx>
          <c:spPr>
            <a:pattFill prst="dkVert">
              <a:fgClr>
                <a:srgbClr val="00B05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Төсөв1!$I$22:$L$22</c:f>
              <c:strCache>
                <c:ptCount val="4"/>
                <c:pt idx="0">
                  <c:v>2016-II</c:v>
                </c:pt>
                <c:pt idx="1">
                  <c:v>2017-II</c:v>
                </c:pt>
                <c:pt idx="2">
                  <c:v>2018-II</c:v>
                </c:pt>
                <c:pt idx="3">
                  <c:v>2019-II</c:v>
                </c:pt>
              </c:strCache>
            </c:strRef>
          </c:cat>
          <c:val>
            <c:numRef>
              <c:f>Төсөв1!$I$24:$L$24</c:f>
              <c:numCache>
                <c:formatCode>General</c:formatCode>
                <c:ptCount val="4"/>
                <c:pt idx="0">
                  <c:v>2001.4</c:v>
                </c:pt>
                <c:pt idx="1">
                  <c:v>2541.3000000000002</c:v>
                </c:pt>
                <c:pt idx="2">
                  <c:v>2541.3000000000002</c:v>
                </c:pt>
                <c:pt idx="3">
                  <c:v>3249.8</c:v>
                </c:pt>
              </c:numCache>
            </c:numRef>
          </c:val>
        </c:ser>
        <c:dLbls>
          <c:showLegendKey val="0"/>
          <c:showVal val="0"/>
          <c:showCatName val="0"/>
          <c:showSerName val="0"/>
          <c:showPercent val="0"/>
          <c:showBubbleSize val="0"/>
        </c:dLbls>
        <c:gapWidth val="150"/>
        <c:overlap val="-25"/>
        <c:axId val="287984072"/>
        <c:axId val="287984464"/>
      </c:barChart>
      <c:catAx>
        <c:axId val="287984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7984464"/>
        <c:crosses val="autoZero"/>
        <c:auto val="1"/>
        <c:lblAlgn val="ctr"/>
        <c:lblOffset val="100"/>
        <c:noMultiLvlLbl val="0"/>
      </c:catAx>
      <c:valAx>
        <c:axId val="287984464"/>
        <c:scaling>
          <c:orientation val="minMax"/>
        </c:scaling>
        <c:delete val="1"/>
        <c:axPos val="b"/>
        <c:numFmt formatCode="General" sourceLinked="1"/>
        <c:majorTickMark val="out"/>
        <c:minorTickMark val="none"/>
        <c:tickLblPos val="nextTo"/>
        <c:crossAx val="287984072"/>
        <c:crosses val="autoZero"/>
        <c:crossBetween val="between"/>
      </c:valAx>
      <c:spPr>
        <a:noFill/>
        <a:ln w="25400">
          <a:noFill/>
        </a:ln>
      </c:spPr>
    </c:plotArea>
    <c:legend>
      <c:legendPos val="t"/>
      <c:layout>
        <c:manualLayout>
          <c:xMode val="edge"/>
          <c:yMode val="edge"/>
          <c:x val="0.14207031067804732"/>
          <c:y val="0.87723537193901058"/>
          <c:w val="0.79124979329118594"/>
          <c:h val="0.11053295421405651"/>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33333333333337"/>
          <c:y val="4.3981481481481483E-2"/>
          <c:w val="0.59027777777777779"/>
          <c:h val="0.95601851851851849"/>
        </c:manualLayout>
      </c:layout>
      <c:pieChart>
        <c:varyColors val="1"/>
        <c:ser>
          <c:idx val="0"/>
          <c:order val="0"/>
          <c:dPt>
            <c:idx val="0"/>
            <c:bubble3D val="0"/>
            <c:spPr>
              <a:pattFill prst="pct75">
                <a:fgClr>
                  <a:srgbClr val="00B0F0"/>
                </a:fgClr>
                <a:bgClr>
                  <a:schemeClr val="bg1"/>
                </a:bgClr>
              </a:pattFill>
              <a:ln w="19050">
                <a:solidFill>
                  <a:schemeClr val="lt1"/>
                </a:solidFill>
              </a:ln>
              <a:effectLst/>
            </c:spPr>
          </c:dPt>
          <c:dPt>
            <c:idx val="1"/>
            <c:bubble3D val="0"/>
            <c:spPr>
              <a:pattFill prst="smGrid">
                <a:fgClr>
                  <a:schemeClr val="accent1"/>
                </a:fgClr>
                <a:bgClr>
                  <a:schemeClr val="bg1"/>
                </a:bgClr>
              </a:pattFill>
              <a:ln w="19050">
                <a:solidFill>
                  <a:schemeClr val="lt1"/>
                </a:solidFill>
              </a:ln>
              <a:effectLst/>
            </c:spPr>
          </c:dPt>
          <c:dPt>
            <c:idx val="2"/>
            <c:bubble3D val="0"/>
            <c:spPr>
              <a:pattFill prst="dkVert">
                <a:fgClr>
                  <a:schemeClr val="accent6">
                    <a:lumMod val="60000"/>
                    <a:lumOff val="40000"/>
                  </a:schemeClr>
                </a:fgClr>
                <a:bgClr>
                  <a:schemeClr val="bg1"/>
                </a:bgClr>
              </a:pattFill>
              <a:ln w="19050">
                <a:solidFill>
                  <a:schemeClr val="lt1"/>
                </a:solidFill>
              </a:ln>
              <a:effectLst/>
            </c:spPr>
          </c:dPt>
          <c:dPt>
            <c:idx val="3"/>
            <c:bubble3D val="0"/>
            <c:spPr>
              <a:pattFill prst="diagBrick">
                <a:fgClr>
                  <a:srgbClr val="7030A0"/>
                </a:fgClr>
                <a:bgClr>
                  <a:schemeClr val="bg1"/>
                </a:bgClr>
              </a:pattFill>
              <a:ln w="19050">
                <a:solidFill>
                  <a:schemeClr val="lt1"/>
                </a:solidFill>
              </a:ln>
              <a:effectLst/>
            </c:spPr>
          </c:dPt>
          <c:dLbls>
            <c:dLbl>
              <c:idx val="0"/>
              <c:layout>
                <c:manualLayout>
                  <c:x val="3.5757205435305028E-2"/>
                  <c:y val="5.7872149867522482E-3"/>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4.4688320209973756E-3"/>
                  <c:y val="5.5727981918926799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4750543327397922"/>
                  <c:y val="-0.14314438183378747"/>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2.7945538057742782E-2"/>
                  <c:y val="0.1341356809565471"/>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ReportXAA2_1!$H$28:$H$31</c:f>
              <c:strCache>
                <c:ptCount val="4"/>
                <c:pt idx="0">
                  <c:v>Адуу</c:v>
                </c:pt>
                <c:pt idx="1">
                  <c:v>Үхэр</c:v>
                </c:pt>
                <c:pt idx="2">
                  <c:v>Хонь</c:v>
                </c:pt>
                <c:pt idx="3">
                  <c:v>Ямаа</c:v>
                </c:pt>
              </c:strCache>
            </c:strRef>
          </c:cat>
          <c:val>
            <c:numRef>
              <c:f>ReportXAA2_1!$I$28:$I$31</c:f>
              <c:numCache>
                <c:formatCode>General</c:formatCode>
                <c:ptCount val="4"/>
                <c:pt idx="0">
                  <c:v>45</c:v>
                </c:pt>
                <c:pt idx="1">
                  <c:v>162</c:v>
                </c:pt>
                <c:pt idx="2">
                  <c:v>202</c:v>
                </c:pt>
                <c:pt idx="3">
                  <c:v>173</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a:t>Аж үйлдвэрийн бүтээгдэхүүн үйлдвэрлэлт, борлуулалт </a:t>
            </a:r>
            <a:r>
              <a:rPr lang="en-US" sz="1200"/>
              <a:t>(</a:t>
            </a:r>
            <a:r>
              <a:rPr lang="mn-MN" sz="1200"/>
              <a:t>тэрбум төг</a:t>
            </a:r>
            <a:r>
              <a:rPr lang="en-US" sz="1200"/>
              <a:t>)</a:t>
            </a:r>
          </a:p>
        </c:rich>
      </c:tx>
      <c:layout>
        <c:manualLayout>
          <c:xMode val="edge"/>
          <c:yMode val="edge"/>
          <c:x val="0.10773996335845809"/>
          <c:y val="3.093580819798917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5326971073313734E-2"/>
          <c:y val="0.17358490835808046"/>
          <c:w val="0.95679920785147343"/>
          <c:h val="0.58560481035905765"/>
        </c:manualLayout>
      </c:layout>
      <c:lineChart>
        <c:grouping val="standard"/>
        <c:varyColors val="0"/>
        <c:ser>
          <c:idx val="0"/>
          <c:order val="0"/>
          <c:tx>
            <c:strRef>
              <c:f>'aj uildver'!$A$86</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28752616554779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503540367941252E-2"/>
                  <c:y val="-3.2976149795469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647114468492644E-2"/>
                  <c:y val="5.3275371828521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768272534312535E-2"/>
                  <c:y val="5.30052601704014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7645302096579249E-2"/>
                  <c:y val="-6.1891716840123548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2690670570210041E-2"/>
                  <c:y val="-6.66760042465689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791987079465312E-2"/>
                  <c:y val="-5.6394559962940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'aj uildver'!$B$85:$J$85</c:f>
              <c:strCache>
                <c:ptCount val="9"/>
                <c:pt idx="0">
                  <c:v>2011-II</c:v>
                </c:pt>
                <c:pt idx="1">
                  <c:v>2012-II</c:v>
                </c:pt>
                <c:pt idx="2">
                  <c:v>2013-II</c:v>
                </c:pt>
                <c:pt idx="3">
                  <c:v>2014-II</c:v>
                </c:pt>
                <c:pt idx="4">
                  <c:v>2015-II</c:v>
                </c:pt>
                <c:pt idx="5">
                  <c:v>2016-II</c:v>
                </c:pt>
                <c:pt idx="6">
                  <c:v>2017-II</c:v>
                </c:pt>
                <c:pt idx="7">
                  <c:v>2018-II</c:v>
                </c:pt>
                <c:pt idx="8">
                  <c:v>2019-II</c:v>
                </c:pt>
              </c:strCache>
            </c:strRef>
          </c:cat>
          <c:val>
            <c:numRef>
              <c:f>'aj uildver'!$B$86:$J$86</c:f>
              <c:numCache>
                <c:formatCode>0.0</c:formatCode>
                <c:ptCount val="9"/>
                <c:pt idx="0">
                  <c:v>19.3</c:v>
                </c:pt>
                <c:pt idx="1">
                  <c:v>25.8</c:v>
                </c:pt>
                <c:pt idx="2">
                  <c:v>61.7</c:v>
                </c:pt>
                <c:pt idx="3">
                  <c:v>26.9</c:v>
                </c:pt>
                <c:pt idx="4">
                  <c:v>24.2</c:v>
                </c:pt>
                <c:pt idx="5">
                  <c:v>37.9</c:v>
                </c:pt>
                <c:pt idx="6">
                  <c:v>35.799999999999997</c:v>
                </c:pt>
                <c:pt idx="7">
                  <c:v>40.9</c:v>
                </c:pt>
                <c:pt idx="8" formatCode="###.\ ##">
                  <c:v>66.7</c:v>
                </c:pt>
              </c:numCache>
            </c:numRef>
          </c:val>
          <c:smooth val="0"/>
        </c:ser>
        <c:ser>
          <c:idx val="1"/>
          <c:order val="1"/>
          <c:tx>
            <c:strRef>
              <c:f>'aj uildver'!$A$87</c:f>
              <c:strCache>
                <c:ptCount val="1"/>
                <c:pt idx="0">
                  <c:v>Үйлдвэрлэлт</c:v>
                </c:pt>
              </c:strCache>
            </c:strRef>
          </c:tx>
          <c:spPr>
            <a:ln w="28575" cap="rnd">
              <a:solidFill>
                <a:schemeClr val="accent5"/>
              </a:solidFill>
              <a:prstDash val="dashDot"/>
              <a:round/>
            </a:ln>
            <a:effectLst/>
          </c:spPr>
          <c:marker>
            <c:symbol val="none"/>
          </c:marker>
          <c:dLbls>
            <c:dLbl>
              <c:idx val="1"/>
              <c:layout>
                <c:manualLayout>
                  <c:x val="-5.2538131579655381E-2"/>
                  <c:y val="-4.85764800233304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56233067877266E-2"/>
                  <c:y val="7.18497956125689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865080246167204E-2"/>
                  <c:y val="-7.6354257801108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758572890087866E-2"/>
                  <c:y val="6.51827190748733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1"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uildver'!$B$85:$J$85</c:f>
              <c:strCache>
                <c:ptCount val="9"/>
                <c:pt idx="0">
                  <c:v>2011-II</c:v>
                </c:pt>
                <c:pt idx="1">
                  <c:v>2012-II</c:v>
                </c:pt>
                <c:pt idx="2">
                  <c:v>2013-II</c:v>
                </c:pt>
                <c:pt idx="3">
                  <c:v>2014-II</c:v>
                </c:pt>
                <c:pt idx="4">
                  <c:v>2015-II</c:v>
                </c:pt>
                <c:pt idx="5">
                  <c:v>2016-II</c:v>
                </c:pt>
                <c:pt idx="6">
                  <c:v>2017-II</c:v>
                </c:pt>
                <c:pt idx="7">
                  <c:v>2018-II</c:v>
                </c:pt>
                <c:pt idx="8">
                  <c:v>2019-II</c:v>
                </c:pt>
              </c:strCache>
            </c:strRef>
          </c:cat>
          <c:val>
            <c:numRef>
              <c:f>'aj uildver'!$B$87:$J$87</c:f>
              <c:numCache>
                <c:formatCode>0.0</c:formatCode>
                <c:ptCount val="9"/>
                <c:pt idx="0">
                  <c:v>21.2</c:v>
                </c:pt>
                <c:pt idx="1">
                  <c:v>26.6</c:v>
                </c:pt>
                <c:pt idx="2">
                  <c:v>43.1</c:v>
                </c:pt>
                <c:pt idx="3">
                  <c:v>29.2</c:v>
                </c:pt>
                <c:pt idx="4">
                  <c:v>29.5</c:v>
                </c:pt>
                <c:pt idx="5">
                  <c:v>17.2</c:v>
                </c:pt>
                <c:pt idx="6">
                  <c:v>16.7</c:v>
                </c:pt>
                <c:pt idx="7">
                  <c:v>11.5</c:v>
                </c:pt>
                <c:pt idx="8" formatCode="General">
                  <c:v>22.1</c:v>
                </c:pt>
              </c:numCache>
            </c:numRef>
          </c:val>
          <c:smooth val="0"/>
        </c:ser>
        <c:dLbls>
          <c:dLblPos val="t"/>
          <c:showLegendKey val="0"/>
          <c:showVal val="1"/>
          <c:showCatName val="0"/>
          <c:showSerName val="0"/>
          <c:showPercent val="0"/>
          <c:showBubbleSize val="0"/>
        </c:dLbls>
        <c:smooth val="0"/>
        <c:axId val="293837064"/>
        <c:axId val="293838240"/>
      </c:lineChart>
      <c:catAx>
        <c:axId val="29383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3838240"/>
        <c:crosses val="autoZero"/>
        <c:auto val="1"/>
        <c:lblAlgn val="ctr"/>
        <c:lblOffset val="100"/>
        <c:noMultiLvlLbl val="0"/>
      </c:catAx>
      <c:valAx>
        <c:axId val="293838240"/>
        <c:scaling>
          <c:orientation val="minMax"/>
        </c:scaling>
        <c:delete val="1"/>
        <c:axPos val="l"/>
        <c:numFmt formatCode="0.0" sourceLinked="1"/>
        <c:majorTickMark val="none"/>
        <c:minorTickMark val="none"/>
        <c:tickLblPos val="nextTo"/>
        <c:crossAx val="293837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3/18/2019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a:t>
            </a:r>
            <a:r>
              <a:rPr lang="en-US" sz="2000" dirty="0" smtClean="0">
                <a:solidFill>
                  <a:srgbClr val="0070C0"/>
                </a:solidFill>
                <a:latin typeface="Arial" pitchFamily="34" charset="0"/>
                <a:cs typeface="Arial" pitchFamily="34" charset="0"/>
              </a:rPr>
              <a:t>9 </a:t>
            </a:r>
            <a:r>
              <a:rPr lang="mn-MN" sz="2000" dirty="0" smtClean="0">
                <a:solidFill>
                  <a:srgbClr val="0070C0"/>
                </a:solidFill>
                <a:latin typeface="Arial" pitchFamily="34" charset="0"/>
                <a:cs typeface="Arial" pitchFamily="34" charset="0"/>
              </a:rPr>
              <a:t>-</a:t>
            </a:r>
            <a:r>
              <a:rPr lang="en-US" sz="2000" dirty="0" smtClean="0">
                <a:solidFill>
                  <a:srgbClr val="0070C0"/>
                </a:solidFill>
                <a:latin typeface="Arial" pitchFamily="34" charset="0"/>
                <a:cs typeface="Arial" pitchFamily="34" charset="0"/>
              </a:rPr>
              <a:t> </a:t>
            </a:r>
            <a:r>
              <a:rPr lang="en-US" sz="2000" dirty="0" smtClean="0">
                <a:solidFill>
                  <a:srgbClr val="0070C0"/>
                </a:solidFill>
                <a:latin typeface="Arial" pitchFamily="34" charset="0"/>
                <a:cs typeface="Arial" pitchFamily="34" charset="0"/>
              </a:rPr>
              <a:t>II</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874512" y="1376219"/>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1" name="object 10"/>
          <p:cNvSpPr txBox="1"/>
          <p:nvPr/>
        </p:nvSpPr>
        <p:spPr>
          <a:xfrm>
            <a:off x="2176121" y="3199787"/>
            <a:ext cx="2151380" cy="1810752"/>
          </a:xfrm>
          <a:prstGeom prst="rect">
            <a:avLst/>
          </a:prstGeom>
        </p:spPr>
        <p:txBody>
          <a:bodyPr vert="horz" wrap="square" lIns="0" tIns="0" rIns="0" bIns="0" rtlCol="0">
            <a:spAutoFit/>
          </a:bodyPr>
          <a:lstStyle/>
          <a:p>
            <a:pPr marL="416559" marR="315595" indent="-92075">
              <a:lnSpc>
                <a:spcPct val="100800"/>
              </a:lnSpc>
            </a:pPr>
            <a:r>
              <a:rPr lang="mn-MN" sz="2500" spc="15" dirty="0" smtClean="0">
                <a:solidFill>
                  <a:srgbClr val="0033CC"/>
                </a:solidFill>
                <a:latin typeface="Arial" panose="020B0604020202020204" pitchFamily="34" charset="0"/>
                <a:cs typeface="Arial" panose="020B0604020202020204" pitchFamily="34" charset="0"/>
              </a:rPr>
              <a:t>41</a:t>
            </a:r>
            <a:r>
              <a:rPr sz="2500" spc="15" dirty="0" smtClean="0">
                <a:solidFill>
                  <a:srgbClr val="0033CC"/>
                </a:solidFill>
                <a:latin typeface="Arial" panose="020B0604020202020204" pitchFamily="34" charset="0"/>
                <a:cs typeface="Arial" panose="020B0604020202020204" pitchFamily="34" charset="0"/>
              </a:rPr>
              <a:t>.</a:t>
            </a:r>
            <a:r>
              <a:rPr lang="mn-MN" sz="2500" spc="15" dirty="0">
                <a:solidFill>
                  <a:srgbClr val="0033CC"/>
                </a:solidFill>
                <a:latin typeface="Arial" panose="020B0604020202020204" pitchFamily="34" charset="0"/>
                <a:cs typeface="Arial" panose="020B0604020202020204" pitchFamily="34" charset="0"/>
              </a:rPr>
              <a:t>1</a:t>
            </a:r>
            <a:r>
              <a:rPr sz="2500" spc="-180" dirty="0" smtClean="0">
                <a:solidFill>
                  <a:srgbClr val="0033CC"/>
                </a:solidFill>
                <a:latin typeface="Arial" panose="020B0604020202020204" pitchFamily="34" charset="0"/>
                <a:cs typeface="Arial" panose="020B0604020202020204" pitchFamily="34" charset="0"/>
              </a:rPr>
              <a:t> </a:t>
            </a:r>
            <a:r>
              <a:rPr sz="2100" spc="5" dirty="0">
                <a:solidFill>
                  <a:srgbClr val="0033CC"/>
                </a:solidFill>
                <a:latin typeface="Arial" panose="020B0604020202020204" pitchFamily="34" charset="0"/>
                <a:cs typeface="Arial" panose="020B0604020202020204" pitchFamily="34" charset="0"/>
              </a:rPr>
              <a:t>төгрөг  өмнөх </a:t>
            </a:r>
            <a:r>
              <a:rPr sz="2100" spc="10" dirty="0">
                <a:solidFill>
                  <a:srgbClr val="0033CC"/>
                </a:solidFill>
                <a:latin typeface="Arial" panose="020B0604020202020204" pitchFamily="34" charset="0"/>
                <a:cs typeface="Arial" panose="020B0604020202020204" pitchFamily="34" charset="0"/>
              </a:rPr>
              <a:t>оны  мөн</a:t>
            </a:r>
            <a:r>
              <a:rPr sz="2100" spc="-85" dirty="0">
                <a:solidFill>
                  <a:srgbClr val="0033CC"/>
                </a:solidFill>
                <a:latin typeface="Arial" panose="020B0604020202020204" pitchFamily="34" charset="0"/>
                <a:cs typeface="Arial" panose="020B0604020202020204" pitchFamily="34" charset="0"/>
              </a:rPr>
              <a:t> </a:t>
            </a:r>
            <a:r>
              <a:rPr sz="2100" dirty="0">
                <a:solidFill>
                  <a:srgbClr val="0033CC"/>
                </a:solidFill>
                <a:latin typeface="Arial" panose="020B0604020202020204" pitchFamily="34" charset="0"/>
                <a:cs typeface="Arial" panose="020B0604020202020204" pitchFamily="34" charset="0"/>
              </a:rPr>
              <a:t>үеэс</a:t>
            </a:r>
            <a:endParaRPr sz="2100" dirty="0">
              <a:latin typeface="Arial" panose="020B0604020202020204" pitchFamily="34" charset="0"/>
              <a:cs typeface="Arial" panose="020B0604020202020204" pitchFamily="34" charset="0"/>
            </a:endParaRPr>
          </a:p>
          <a:p>
            <a:pPr marL="635" algn="ctr">
              <a:lnSpc>
                <a:spcPct val="100000"/>
              </a:lnSpc>
              <a:spcBef>
                <a:spcPts val="45"/>
              </a:spcBef>
            </a:pPr>
            <a:r>
              <a:rPr lang="mn-MN" sz="2500" spc="5" dirty="0" smtClean="0">
                <a:solidFill>
                  <a:srgbClr val="0033CC"/>
                </a:solidFill>
                <a:latin typeface="Arial" panose="020B0604020202020204" pitchFamily="34" charset="0"/>
                <a:cs typeface="Arial" panose="020B0604020202020204" pitchFamily="34" charset="0"/>
              </a:rPr>
              <a:t>2.0</a:t>
            </a:r>
            <a:r>
              <a:rPr sz="2500" spc="-185" dirty="0" smtClean="0">
                <a:solidFill>
                  <a:srgbClr val="0033CC"/>
                </a:solidFill>
                <a:latin typeface="Arial" panose="020B0604020202020204" pitchFamily="34" charset="0"/>
                <a:cs typeface="Arial" panose="020B0604020202020204" pitchFamily="34" charset="0"/>
              </a:rPr>
              <a:t> </a:t>
            </a:r>
            <a:r>
              <a:rPr sz="2100" spc="5" dirty="0" err="1" smtClean="0">
                <a:solidFill>
                  <a:srgbClr val="0033CC"/>
                </a:solidFill>
                <a:latin typeface="Arial" panose="020B0604020202020204" pitchFamily="34" charset="0"/>
                <a:cs typeface="Arial" panose="020B0604020202020204" pitchFamily="34" charset="0"/>
              </a:rPr>
              <a:t>төгрөг</a:t>
            </a:r>
            <a:r>
              <a:rPr sz="2100" spc="5" dirty="0" smtClean="0">
                <a:solidFill>
                  <a:srgbClr val="0033CC"/>
                </a:solidFill>
                <a:latin typeface="Arial" panose="020B0604020202020204" pitchFamily="34" charset="0"/>
                <a:cs typeface="Arial" panose="020B0604020202020204" pitchFamily="34" charset="0"/>
              </a:rPr>
              <a:t> </a:t>
            </a:r>
            <a:r>
              <a:rPr sz="2100" spc="5" dirty="0" err="1" smtClean="0">
                <a:solidFill>
                  <a:srgbClr val="0033CC"/>
                </a:solidFill>
                <a:latin typeface="Arial" panose="020B0604020202020204" pitchFamily="34" charset="0"/>
                <a:cs typeface="Arial" panose="020B0604020202020204" pitchFamily="34" charset="0"/>
              </a:rPr>
              <a:t>буюу</a:t>
            </a:r>
            <a:endParaRPr sz="2100" dirty="0">
              <a:latin typeface="Arial" panose="020B0604020202020204" pitchFamily="34" charset="0"/>
              <a:cs typeface="Arial" panose="020B0604020202020204" pitchFamily="34" charset="0"/>
            </a:endParaRPr>
          </a:p>
          <a:p>
            <a:pPr algn="ctr">
              <a:lnSpc>
                <a:spcPct val="100000"/>
              </a:lnSpc>
              <a:spcBef>
                <a:spcPts val="30"/>
              </a:spcBef>
            </a:pPr>
            <a:r>
              <a:rPr lang="mn-MN" sz="2500" spc="20" dirty="0">
                <a:solidFill>
                  <a:srgbClr val="0033CC"/>
                </a:solidFill>
                <a:latin typeface="Arial" panose="020B0604020202020204" pitchFamily="34" charset="0"/>
                <a:cs typeface="Arial" panose="020B0604020202020204" pitchFamily="34" charset="0"/>
              </a:rPr>
              <a:t>4</a:t>
            </a:r>
            <a:r>
              <a:rPr sz="2500" spc="20" dirty="0" smtClean="0">
                <a:solidFill>
                  <a:srgbClr val="0033CC"/>
                </a:solidFill>
                <a:latin typeface="Arial" panose="020B0604020202020204" pitchFamily="34" charset="0"/>
                <a:cs typeface="Arial" panose="020B0604020202020204" pitchFamily="34" charset="0"/>
              </a:rPr>
              <a:t>.</a:t>
            </a:r>
            <a:r>
              <a:rPr lang="mn-MN" sz="2500" spc="20" dirty="0">
                <a:solidFill>
                  <a:srgbClr val="0033CC"/>
                </a:solidFill>
                <a:latin typeface="Arial" panose="020B0604020202020204" pitchFamily="34" charset="0"/>
                <a:cs typeface="Arial" panose="020B0604020202020204" pitchFamily="34" charset="0"/>
              </a:rPr>
              <a:t>6</a:t>
            </a:r>
            <a:r>
              <a:rPr sz="2500" spc="20" dirty="0" smtClean="0">
                <a:solidFill>
                  <a:srgbClr val="0033CC"/>
                </a:solidFill>
                <a:latin typeface="Arial" panose="020B0604020202020204" pitchFamily="34" charset="0"/>
                <a:cs typeface="Arial" panose="020B0604020202020204" pitchFamily="34" charset="0"/>
              </a:rPr>
              <a:t>%</a:t>
            </a:r>
            <a:r>
              <a:rPr sz="2500" spc="-175" dirty="0" smtClean="0">
                <a:solidFill>
                  <a:srgbClr val="0033CC"/>
                </a:solidFill>
                <a:latin typeface="Arial" panose="020B0604020202020204" pitchFamily="34" charset="0"/>
                <a:cs typeface="Arial" panose="020B0604020202020204" pitchFamily="34" charset="0"/>
              </a:rPr>
              <a:t> </a:t>
            </a:r>
            <a:r>
              <a:rPr sz="2100" spc="5" dirty="0">
                <a:solidFill>
                  <a:srgbClr val="0033CC"/>
                </a:solidFill>
                <a:latin typeface="Arial" panose="020B0604020202020204" pitchFamily="34" charset="0"/>
                <a:cs typeface="Arial" panose="020B0604020202020204" pitchFamily="34" charset="0"/>
              </a:rPr>
              <a:t>суларчээ</a:t>
            </a:r>
            <a:endParaRPr sz="2100" dirty="0">
              <a:latin typeface="Arial" panose="020B0604020202020204" pitchFamily="34" charset="0"/>
              <a:cs typeface="Arial" panose="020B0604020202020204" pitchFamily="34" charset="0"/>
            </a:endParaRPr>
          </a:p>
        </p:txBody>
      </p:sp>
      <p:sp>
        <p:nvSpPr>
          <p:cNvPr id="25" name="object 8"/>
          <p:cNvSpPr txBox="1"/>
          <p:nvPr/>
        </p:nvSpPr>
        <p:spPr>
          <a:xfrm>
            <a:off x="5402077" y="3098531"/>
            <a:ext cx="2152650" cy="2140971"/>
          </a:xfrm>
          <a:prstGeom prst="rect">
            <a:avLst/>
          </a:prstGeom>
        </p:spPr>
        <p:txBody>
          <a:bodyPr vert="horz" wrap="square" lIns="0" tIns="0" rIns="0" bIns="0" rtlCol="0">
            <a:spAutoFit/>
          </a:bodyPr>
          <a:lstStyle/>
          <a:p>
            <a:pPr marL="374015" marR="93980" indent="-356870">
              <a:lnSpc>
                <a:spcPct val="100800"/>
              </a:lnSpc>
            </a:pPr>
            <a:r>
              <a:rPr sz="2500" spc="20" dirty="0" smtClean="0">
                <a:solidFill>
                  <a:srgbClr val="0033CC"/>
                </a:solidFill>
                <a:latin typeface="Arial" panose="020B0604020202020204" pitchFamily="34" charset="0"/>
                <a:cs typeface="Arial" panose="020B0604020202020204" pitchFamily="34" charset="0"/>
              </a:rPr>
              <a:t>2</a:t>
            </a:r>
            <a:r>
              <a:rPr lang="mn-MN" sz="2500" spc="20" dirty="0" smtClean="0">
                <a:solidFill>
                  <a:srgbClr val="0033CC"/>
                </a:solidFill>
                <a:latin typeface="Arial" panose="020B0604020202020204" pitchFamily="34" charset="0"/>
                <a:cs typeface="Arial" panose="020B0604020202020204" pitchFamily="34" charset="0"/>
              </a:rPr>
              <a:t>642</a:t>
            </a:r>
            <a:r>
              <a:rPr sz="2500" spc="-195" dirty="0" smtClean="0">
                <a:solidFill>
                  <a:srgbClr val="0033CC"/>
                </a:solidFill>
                <a:latin typeface="Arial" panose="020B0604020202020204" pitchFamily="34" charset="0"/>
                <a:cs typeface="Arial" panose="020B0604020202020204" pitchFamily="34" charset="0"/>
              </a:rPr>
              <a:t> </a:t>
            </a:r>
            <a:r>
              <a:rPr sz="2100" spc="5" dirty="0">
                <a:solidFill>
                  <a:srgbClr val="0033CC"/>
                </a:solidFill>
                <a:latin typeface="Arial" panose="020B0604020202020204" pitchFamily="34" charset="0"/>
                <a:cs typeface="Arial" panose="020B0604020202020204" pitchFamily="34" charset="0"/>
              </a:rPr>
              <a:t>төгрөг  өмнөх </a:t>
            </a:r>
            <a:r>
              <a:rPr sz="2100" spc="10" dirty="0">
                <a:solidFill>
                  <a:srgbClr val="0033CC"/>
                </a:solidFill>
                <a:latin typeface="Arial" panose="020B0604020202020204" pitchFamily="34" charset="0"/>
                <a:cs typeface="Arial" panose="020B0604020202020204" pitchFamily="34" charset="0"/>
              </a:rPr>
              <a:t>оны  мөн</a:t>
            </a:r>
            <a:r>
              <a:rPr sz="2100" spc="-85" dirty="0">
                <a:solidFill>
                  <a:srgbClr val="0033CC"/>
                </a:solidFill>
                <a:latin typeface="Arial" panose="020B0604020202020204" pitchFamily="34" charset="0"/>
                <a:cs typeface="Arial" panose="020B0604020202020204" pitchFamily="34" charset="0"/>
              </a:rPr>
              <a:t> </a:t>
            </a:r>
            <a:r>
              <a:rPr sz="2100" spc="5" dirty="0">
                <a:solidFill>
                  <a:srgbClr val="0033CC"/>
                </a:solidFill>
                <a:latin typeface="Arial" panose="020B0604020202020204" pitchFamily="34" charset="0"/>
                <a:cs typeface="Arial" panose="020B0604020202020204" pitchFamily="34" charset="0"/>
              </a:rPr>
              <a:t>үеэс</a:t>
            </a:r>
            <a:endParaRPr sz="2100" dirty="0">
              <a:latin typeface="Arial" panose="020B0604020202020204" pitchFamily="34" charset="0"/>
              <a:cs typeface="Arial" panose="020B0604020202020204" pitchFamily="34" charset="0"/>
            </a:endParaRPr>
          </a:p>
          <a:p>
            <a:pPr marL="721995" marR="282575" indent="-516255">
              <a:lnSpc>
                <a:spcPct val="101099"/>
              </a:lnSpc>
              <a:spcBef>
                <a:spcPts val="10"/>
              </a:spcBef>
            </a:pPr>
            <a:r>
              <a:rPr lang="mn-MN" sz="2500" spc="-20" dirty="0" smtClean="0">
                <a:solidFill>
                  <a:srgbClr val="0033CC"/>
                </a:solidFill>
                <a:latin typeface="Arial" panose="020B0604020202020204" pitchFamily="34" charset="0"/>
                <a:cs typeface="Arial" panose="020B0604020202020204" pitchFamily="34" charset="0"/>
              </a:rPr>
              <a:t>233.0 </a:t>
            </a:r>
            <a:r>
              <a:rPr sz="2100" spc="5" dirty="0" err="1" smtClean="0">
                <a:solidFill>
                  <a:srgbClr val="0033CC"/>
                </a:solidFill>
                <a:latin typeface="Arial" panose="020B0604020202020204" pitchFamily="34" charset="0"/>
                <a:cs typeface="Arial" panose="020B0604020202020204" pitchFamily="34" charset="0"/>
              </a:rPr>
              <a:t>төгрөг</a:t>
            </a:r>
            <a:r>
              <a:rPr sz="2100" spc="5" dirty="0" smtClean="0">
                <a:solidFill>
                  <a:srgbClr val="0033CC"/>
                </a:solidFill>
                <a:latin typeface="Arial" panose="020B0604020202020204" pitchFamily="34" charset="0"/>
                <a:cs typeface="Arial" panose="020B0604020202020204" pitchFamily="34" charset="0"/>
              </a:rPr>
              <a:t>  </a:t>
            </a:r>
            <a:r>
              <a:rPr sz="2100" spc="10" dirty="0">
                <a:solidFill>
                  <a:srgbClr val="0033CC"/>
                </a:solidFill>
                <a:latin typeface="Arial" panose="020B0604020202020204" pitchFamily="34" charset="0"/>
                <a:cs typeface="Arial" panose="020B0604020202020204" pitchFamily="34" charset="0"/>
              </a:rPr>
              <a:t>буюу</a:t>
            </a:r>
            <a:endParaRPr sz="2100" dirty="0">
              <a:latin typeface="Arial" panose="020B0604020202020204" pitchFamily="34" charset="0"/>
              <a:cs typeface="Arial" panose="020B0604020202020204" pitchFamily="34" charset="0"/>
            </a:endParaRPr>
          </a:p>
          <a:p>
            <a:pPr marL="12700">
              <a:lnSpc>
                <a:spcPct val="100000"/>
              </a:lnSpc>
              <a:spcBef>
                <a:spcPts val="10"/>
              </a:spcBef>
            </a:pPr>
            <a:r>
              <a:rPr lang="mn-MN" sz="2500" spc="20" dirty="0">
                <a:solidFill>
                  <a:srgbClr val="0033CC"/>
                </a:solidFill>
                <a:latin typeface="Arial" panose="020B0604020202020204" pitchFamily="34" charset="0"/>
                <a:cs typeface="Arial" panose="020B0604020202020204" pitchFamily="34" charset="0"/>
              </a:rPr>
              <a:t>9</a:t>
            </a:r>
            <a:r>
              <a:rPr sz="2500" spc="20" dirty="0" smtClean="0">
                <a:solidFill>
                  <a:srgbClr val="0033CC"/>
                </a:solidFill>
                <a:latin typeface="Arial" panose="020B0604020202020204" pitchFamily="34" charset="0"/>
                <a:cs typeface="Arial" panose="020B0604020202020204" pitchFamily="34" charset="0"/>
              </a:rPr>
              <a:t>.</a:t>
            </a:r>
            <a:r>
              <a:rPr lang="mn-MN" sz="2500" spc="20" dirty="0">
                <a:solidFill>
                  <a:srgbClr val="0033CC"/>
                </a:solidFill>
                <a:latin typeface="Arial" panose="020B0604020202020204" pitchFamily="34" charset="0"/>
                <a:cs typeface="Arial" panose="020B0604020202020204" pitchFamily="34" charset="0"/>
              </a:rPr>
              <a:t>7</a:t>
            </a:r>
            <a:r>
              <a:rPr sz="2500" spc="20" dirty="0" smtClean="0">
                <a:solidFill>
                  <a:srgbClr val="0033CC"/>
                </a:solidFill>
                <a:latin typeface="Arial" panose="020B0604020202020204" pitchFamily="34" charset="0"/>
                <a:cs typeface="Arial" panose="020B0604020202020204" pitchFamily="34" charset="0"/>
              </a:rPr>
              <a:t>%</a:t>
            </a:r>
            <a:r>
              <a:rPr sz="2500" spc="-160" dirty="0" smtClean="0">
                <a:solidFill>
                  <a:srgbClr val="0033CC"/>
                </a:solidFill>
                <a:latin typeface="Arial" panose="020B0604020202020204" pitchFamily="34" charset="0"/>
                <a:cs typeface="Arial" panose="020B0604020202020204" pitchFamily="34" charset="0"/>
              </a:rPr>
              <a:t> </a:t>
            </a:r>
            <a:r>
              <a:rPr lang="mn-MN" sz="2100" spc="5" dirty="0" smtClean="0">
                <a:solidFill>
                  <a:srgbClr val="0033CC"/>
                </a:solidFill>
                <a:latin typeface="Arial" panose="020B0604020202020204" pitchFamily="34" charset="0"/>
                <a:cs typeface="Arial" panose="020B0604020202020204" pitchFamily="34" charset="0"/>
              </a:rPr>
              <a:t>өс</a:t>
            </a:r>
            <a:r>
              <a:rPr sz="2100" spc="5" dirty="0" err="1" smtClean="0">
                <a:solidFill>
                  <a:srgbClr val="0033CC"/>
                </a:solidFill>
                <a:latin typeface="Arial" panose="020B0604020202020204" pitchFamily="34" charset="0"/>
                <a:cs typeface="Arial" panose="020B0604020202020204" pitchFamily="34" charset="0"/>
              </a:rPr>
              <a:t>чээ</a:t>
            </a:r>
            <a:endParaRPr sz="2100" dirty="0">
              <a:latin typeface="Arial" panose="020B0604020202020204" pitchFamily="34" charset="0"/>
              <a:cs typeface="Arial" panose="020B0604020202020204" pitchFamily="34" charset="0"/>
            </a:endParaRPr>
          </a:p>
        </p:txBody>
      </p:sp>
      <p:sp>
        <p:nvSpPr>
          <p:cNvPr id="26" name="object 9"/>
          <p:cNvSpPr txBox="1"/>
          <p:nvPr/>
        </p:nvSpPr>
        <p:spPr>
          <a:xfrm>
            <a:off x="8401914" y="3082152"/>
            <a:ext cx="2148205" cy="2128520"/>
          </a:xfrm>
          <a:prstGeom prst="rect">
            <a:avLst/>
          </a:prstGeom>
        </p:spPr>
        <p:txBody>
          <a:bodyPr vert="horz" wrap="square" lIns="0" tIns="0" rIns="0" bIns="0" rtlCol="0">
            <a:spAutoFit/>
          </a:bodyPr>
          <a:lstStyle/>
          <a:p>
            <a:pPr marL="414655" marR="129539" indent="-277495" algn="ctr">
              <a:lnSpc>
                <a:spcPct val="100800"/>
              </a:lnSpc>
            </a:pPr>
            <a:r>
              <a:rPr lang="en-US" sz="2500" spc="20" dirty="0" smtClean="0">
                <a:solidFill>
                  <a:srgbClr val="0033CC"/>
                </a:solidFill>
                <a:latin typeface="Arial" panose="020B0604020202020204" pitchFamily="34" charset="0"/>
                <a:cs typeface="Arial" panose="020B0604020202020204" pitchFamily="34" charset="0"/>
              </a:rPr>
              <a:t>3</a:t>
            </a:r>
            <a:r>
              <a:rPr lang="mn-MN" sz="2500" spc="20" dirty="0" smtClean="0">
                <a:solidFill>
                  <a:srgbClr val="0033CC"/>
                </a:solidFill>
                <a:latin typeface="Arial" panose="020B0604020202020204" pitchFamily="34" charset="0"/>
                <a:cs typeface="Arial" panose="020B0604020202020204" pitchFamily="34" charset="0"/>
              </a:rPr>
              <a:t>93</a:t>
            </a:r>
            <a:r>
              <a:rPr lang="en-US" sz="2500" spc="20" dirty="0" smtClean="0">
                <a:solidFill>
                  <a:srgbClr val="0033CC"/>
                </a:solidFill>
                <a:latin typeface="Arial" panose="020B0604020202020204" pitchFamily="34" charset="0"/>
                <a:cs typeface="Arial" panose="020B0604020202020204" pitchFamily="34" charset="0"/>
              </a:rPr>
              <a:t>.</a:t>
            </a:r>
            <a:r>
              <a:rPr lang="mn-MN" sz="2500" spc="20" dirty="0">
                <a:solidFill>
                  <a:srgbClr val="0033CC"/>
                </a:solidFill>
                <a:latin typeface="Arial" panose="020B0604020202020204" pitchFamily="34" charset="0"/>
                <a:cs typeface="Arial" panose="020B0604020202020204" pitchFamily="34" charset="0"/>
              </a:rPr>
              <a:t>6</a:t>
            </a:r>
            <a:r>
              <a:rPr sz="2500" spc="-65" dirty="0" smtClean="0">
                <a:solidFill>
                  <a:srgbClr val="0033CC"/>
                </a:solidFill>
                <a:latin typeface="Arial" panose="020B0604020202020204" pitchFamily="34" charset="0"/>
                <a:cs typeface="Arial" panose="020B0604020202020204" pitchFamily="34" charset="0"/>
              </a:rPr>
              <a:t> </a:t>
            </a:r>
            <a:r>
              <a:rPr sz="2100" spc="5" dirty="0">
                <a:solidFill>
                  <a:srgbClr val="0033CC"/>
                </a:solidFill>
                <a:latin typeface="Arial" panose="020B0604020202020204" pitchFamily="34" charset="0"/>
                <a:cs typeface="Arial" panose="020B0604020202020204" pitchFamily="34" charset="0"/>
              </a:rPr>
              <a:t>төгрөг  өмнөх </a:t>
            </a:r>
            <a:r>
              <a:rPr sz="2100" spc="10" dirty="0">
                <a:solidFill>
                  <a:srgbClr val="0033CC"/>
                </a:solidFill>
                <a:latin typeface="Arial" panose="020B0604020202020204" pitchFamily="34" charset="0"/>
                <a:cs typeface="Arial" panose="020B0604020202020204" pitchFamily="34" charset="0"/>
              </a:rPr>
              <a:t>оны  </a:t>
            </a:r>
            <a:r>
              <a:rPr sz="2100" spc="10" dirty="0" err="1">
                <a:solidFill>
                  <a:srgbClr val="0033CC"/>
                </a:solidFill>
                <a:latin typeface="Arial" panose="020B0604020202020204" pitchFamily="34" charset="0"/>
                <a:cs typeface="Arial" panose="020B0604020202020204" pitchFamily="34" charset="0"/>
              </a:rPr>
              <a:t>мөн</a:t>
            </a:r>
            <a:r>
              <a:rPr sz="2100" spc="-85" dirty="0">
                <a:solidFill>
                  <a:srgbClr val="0033CC"/>
                </a:solidFill>
                <a:latin typeface="Arial" panose="020B0604020202020204" pitchFamily="34" charset="0"/>
                <a:cs typeface="Arial" panose="020B0604020202020204" pitchFamily="34" charset="0"/>
              </a:rPr>
              <a:t> </a:t>
            </a:r>
            <a:r>
              <a:rPr sz="2100" spc="5" dirty="0" err="1" smtClean="0">
                <a:solidFill>
                  <a:srgbClr val="0033CC"/>
                </a:solidFill>
                <a:latin typeface="Arial" panose="020B0604020202020204" pitchFamily="34" charset="0"/>
                <a:cs typeface="Arial" panose="020B0604020202020204" pitchFamily="34" charset="0"/>
              </a:rPr>
              <a:t>үеэс</a:t>
            </a:r>
            <a:endParaRPr sz="2100" dirty="0" smtClean="0">
              <a:latin typeface="Arial" panose="020B0604020202020204" pitchFamily="34" charset="0"/>
              <a:cs typeface="Arial" panose="020B0604020202020204" pitchFamily="34" charset="0"/>
            </a:endParaRPr>
          </a:p>
          <a:p>
            <a:pPr marL="762635" marR="314325" indent="-439420" algn="ctr">
              <a:lnSpc>
                <a:spcPct val="101099"/>
              </a:lnSpc>
              <a:spcBef>
                <a:spcPts val="10"/>
              </a:spcBef>
            </a:pPr>
            <a:r>
              <a:rPr lang="mn-MN" sz="2500" spc="15" dirty="0" smtClean="0">
                <a:solidFill>
                  <a:srgbClr val="0033CC"/>
                </a:solidFill>
                <a:latin typeface="Arial" panose="020B0604020202020204" pitchFamily="34" charset="0"/>
                <a:cs typeface="Arial" panose="020B0604020202020204" pitchFamily="34" charset="0"/>
              </a:rPr>
              <a:t>12</a:t>
            </a:r>
            <a:r>
              <a:rPr lang="mn-MN" sz="2500" spc="15" dirty="0" smtClean="0">
                <a:solidFill>
                  <a:srgbClr val="0033CC"/>
                </a:solidFill>
                <a:latin typeface="Arial" panose="020B0604020202020204" pitchFamily="34" charset="0"/>
                <a:cs typeface="Arial" panose="020B0604020202020204" pitchFamily="34" charset="0"/>
              </a:rPr>
              <a:t>.6</a:t>
            </a:r>
            <a:r>
              <a:rPr sz="2500" spc="-180" dirty="0" smtClean="0">
                <a:solidFill>
                  <a:srgbClr val="0033CC"/>
                </a:solidFill>
                <a:latin typeface="Arial" panose="020B0604020202020204" pitchFamily="34" charset="0"/>
                <a:cs typeface="Arial" panose="020B0604020202020204" pitchFamily="34" charset="0"/>
              </a:rPr>
              <a:t> </a:t>
            </a:r>
            <a:r>
              <a:rPr sz="2100" spc="5" dirty="0" err="1" smtClean="0">
                <a:solidFill>
                  <a:srgbClr val="0033CC"/>
                </a:solidFill>
                <a:latin typeface="Arial" panose="020B0604020202020204" pitchFamily="34" charset="0"/>
                <a:cs typeface="Arial" panose="020B0604020202020204" pitchFamily="34" charset="0"/>
              </a:rPr>
              <a:t>төгрөг</a:t>
            </a:r>
            <a:r>
              <a:rPr sz="2100" spc="5" dirty="0" smtClean="0">
                <a:solidFill>
                  <a:srgbClr val="0033CC"/>
                </a:solidFill>
                <a:latin typeface="Arial" panose="020B0604020202020204" pitchFamily="34" charset="0"/>
                <a:cs typeface="Arial" panose="020B0604020202020204" pitchFamily="34" charset="0"/>
              </a:rPr>
              <a:t>  </a:t>
            </a:r>
            <a:r>
              <a:rPr sz="2100" spc="10" dirty="0" err="1" smtClean="0">
                <a:solidFill>
                  <a:srgbClr val="0033CC"/>
                </a:solidFill>
                <a:latin typeface="Arial" panose="020B0604020202020204" pitchFamily="34" charset="0"/>
                <a:cs typeface="Arial" panose="020B0604020202020204" pitchFamily="34" charset="0"/>
              </a:rPr>
              <a:t>буюу</a:t>
            </a:r>
            <a:endParaRPr sz="2100" dirty="0" smtClean="0">
              <a:latin typeface="Arial" panose="020B0604020202020204" pitchFamily="34" charset="0"/>
              <a:cs typeface="Arial" panose="020B0604020202020204" pitchFamily="34" charset="0"/>
            </a:endParaRPr>
          </a:p>
          <a:p>
            <a:pPr marL="12700" algn="ctr">
              <a:lnSpc>
                <a:spcPct val="100000"/>
              </a:lnSpc>
              <a:spcBef>
                <a:spcPts val="10"/>
              </a:spcBef>
            </a:pPr>
            <a:r>
              <a:rPr lang="mn-MN" sz="2500" spc="15" dirty="0" smtClean="0">
                <a:solidFill>
                  <a:srgbClr val="0033CC"/>
                </a:solidFill>
                <a:latin typeface="Arial" panose="020B0604020202020204" pitchFamily="34" charset="0"/>
                <a:cs typeface="Arial" panose="020B0604020202020204" pitchFamily="34" charset="0"/>
              </a:rPr>
              <a:t>3</a:t>
            </a:r>
            <a:r>
              <a:rPr lang="en-US" sz="2500" spc="15" dirty="0" smtClean="0">
                <a:solidFill>
                  <a:srgbClr val="0033CC"/>
                </a:solidFill>
                <a:latin typeface="Arial" panose="020B0604020202020204" pitchFamily="34" charset="0"/>
                <a:cs typeface="Arial" panose="020B0604020202020204" pitchFamily="34" charset="0"/>
              </a:rPr>
              <a:t>.</a:t>
            </a:r>
            <a:r>
              <a:rPr lang="mn-MN" sz="2500" spc="15" dirty="0">
                <a:solidFill>
                  <a:srgbClr val="0033CC"/>
                </a:solidFill>
                <a:latin typeface="Arial" panose="020B0604020202020204" pitchFamily="34" charset="0"/>
                <a:cs typeface="Arial" panose="020B0604020202020204" pitchFamily="34" charset="0"/>
              </a:rPr>
              <a:t>3</a:t>
            </a:r>
            <a:r>
              <a:rPr sz="2500" spc="15" dirty="0" smtClean="0">
                <a:solidFill>
                  <a:srgbClr val="0033CC"/>
                </a:solidFill>
                <a:latin typeface="Arial" panose="020B0604020202020204" pitchFamily="34" charset="0"/>
                <a:cs typeface="Arial" panose="020B0604020202020204" pitchFamily="34" charset="0"/>
              </a:rPr>
              <a:t>%</a:t>
            </a:r>
            <a:r>
              <a:rPr sz="2500" spc="-170" dirty="0" smtClean="0">
                <a:solidFill>
                  <a:srgbClr val="0033CC"/>
                </a:solidFill>
                <a:latin typeface="Arial" panose="020B0604020202020204" pitchFamily="34" charset="0"/>
                <a:cs typeface="Arial" panose="020B0604020202020204" pitchFamily="34" charset="0"/>
              </a:rPr>
              <a:t> </a:t>
            </a:r>
            <a:r>
              <a:rPr lang="mn-MN" sz="2100" spc="5" dirty="0" smtClean="0">
                <a:solidFill>
                  <a:srgbClr val="0033CC"/>
                </a:solidFill>
                <a:latin typeface="Arial" panose="020B0604020202020204" pitchFamily="34" charset="0"/>
                <a:cs typeface="Arial" panose="020B0604020202020204" pitchFamily="34" charset="0"/>
              </a:rPr>
              <a:t>өс</a:t>
            </a:r>
            <a:r>
              <a:rPr sz="2100" spc="5" dirty="0" err="1" smtClean="0">
                <a:solidFill>
                  <a:srgbClr val="0033CC"/>
                </a:solidFill>
                <a:latin typeface="Arial" panose="020B0604020202020204" pitchFamily="34" charset="0"/>
                <a:cs typeface="Arial" panose="020B0604020202020204" pitchFamily="34" charset="0"/>
              </a:rPr>
              <a:t>чээ</a:t>
            </a:r>
            <a:endParaRP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ҮЗҮҮЛЭЛТ–Төсөв</a:t>
            </a:r>
            <a:endParaRPr lang="mn-MN" sz="2400" b="1" dirty="0">
              <a:solidFill>
                <a:srgbClr val="002060"/>
              </a:solidFill>
              <a:latin typeface="Arial" panose="020B0604020202020204" pitchFamily="34" charset="0"/>
              <a:ea typeface="Arial Unicode MS" pitchFamily="34" charset="-128"/>
              <a:cs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375" y="638757"/>
            <a:ext cx="839563" cy="484524"/>
          </a:xfrm>
          <a:prstGeom prst="rect">
            <a:avLst/>
          </a:prstGeom>
          <a:noFill/>
          <a:ln w="9525">
            <a:noFill/>
            <a:miter lim="800000"/>
            <a:headEnd/>
            <a:tailEnd/>
          </a:ln>
        </p:spPr>
      </p:pic>
      <p:sp>
        <p:nvSpPr>
          <p:cNvPr id="7" name="Rounded Rectangle 6"/>
          <p:cNvSpPr/>
          <p:nvPr/>
        </p:nvSpPr>
        <p:spPr>
          <a:xfrm>
            <a:off x="961792" y="1156405"/>
            <a:ext cx="11090496" cy="2043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3497" y="1340407"/>
            <a:ext cx="11002916" cy="1569660"/>
          </a:xfrm>
          <a:prstGeom prst="rect">
            <a:avLst/>
          </a:prstGeom>
          <a:noFill/>
        </p:spPr>
        <p:txBody>
          <a:bodyPr wrap="square" rtlCol="0">
            <a:spAutoFit/>
          </a:bodyPr>
          <a:lstStyle/>
          <a:p>
            <a:r>
              <a:rPr lang="mn-MN" sz="1600" dirty="0">
                <a:solidFill>
                  <a:schemeClr val="bg1"/>
                </a:solidFill>
                <a:latin typeface="Arial" panose="020B0604020202020204" pitchFamily="34" charset="0"/>
                <a:cs typeface="Arial" panose="020B0604020202020204" pitchFamily="34" charset="0"/>
              </a:rPr>
              <a:t>2019 оны 02 дугаар сарын төсвийн гүйцэтгэлийн мэдээгээр орон нутгийн төсвийн орлого 3 249.7 сая төгрөг буюу 114.6 хувийн гүйцэтгэлтэй гарсан байна. Үүнээс аймгийн төсвийн орлого 2 582.1 сая төгрөг буюу 130.8 хувийн гүйцэтгэлтэй, сумдын төсвийн орлого 667.6 сая төгрөг буюу 77.4 хувийн гүйцэтгэлтэй Сангийн сайдын баталсан хуваарийн дагуу улсын төсвөөс 1 098.4 сая төгрөгийн санхүүгийн дэмжлэг, 256.0 сая төгрөгийн Орон нутгийн хөгжлийн сангийн орлогын шилжүүлэг, 7 155.3 сая төгрөгийн тусгай зориулалтын шилжүүлэгийг манай аймаг тусламжийн орлого хэлбэрээр авсан байна</a:t>
            </a:r>
            <a:r>
              <a:rPr lang="mn-MN" sz="1600" dirty="0" smtClean="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781334701"/>
              </p:ext>
            </p:extLst>
          </p:nvPr>
        </p:nvGraphicFramePr>
        <p:xfrm>
          <a:off x="3600450" y="3462516"/>
          <a:ext cx="6457950" cy="232886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749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2071250" y="1412426"/>
            <a:ext cx="9227814" cy="13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9963" y="1504507"/>
            <a:ext cx="8650388" cy="1169551"/>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2019 оны эхний 2 дугаар сарын байдлаар оны эхний  нийт малын 0.04 хувьтай тэнцэх 582 толгой мал хорогдсон нь урьд онтой харьцуулахад 2 690 толгойгоор буюу 5.6 дахин бага байна. Хорогдсон нийт малын 1.2 хувийг өвчнөөр хорогдсон, 28.0 хувь нь хээлтэгч малын хорогдол байна.</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Хорогдсон нийт малын 342 толгой буюу 58.7 хувь нь Мандал, Баруунбүрэн, Цагааннуур, Сүхбаатар сумдад ногдож байна.</a:t>
            </a:r>
            <a:endParaRPr lang="en-US" sz="14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0" y="565266"/>
            <a:ext cx="872037" cy="568075"/>
          </a:xfrm>
          <a:prstGeom prst="rect">
            <a:avLst/>
          </a:prstGeom>
        </p:spPr>
      </p:pic>
      <p:graphicFrame>
        <p:nvGraphicFramePr>
          <p:cNvPr id="18" name="Chart 17"/>
          <p:cNvGraphicFramePr/>
          <p:nvPr>
            <p:extLst>
              <p:ext uri="{D42A27DB-BD31-4B8C-83A1-F6EECF244321}">
                <p14:modId xmlns:p14="http://schemas.microsoft.com/office/powerpoint/2010/main" val="235340007"/>
              </p:ext>
            </p:extLst>
          </p:nvPr>
        </p:nvGraphicFramePr>
        <p:xfrm>
          <a:off x="2264818" y="3706438"/>
          <a:ext cx="9034246" cy="2429748"/>
        </p:xfrm>
        <a:graphic>
          <a:graphicData uri="http://schemas.openxmlformats.org/drawingml/2006/chart">
            <c:chart xmlns:c="http://schemas.openxmlformats.org/drawingml/2006/chart" xmlns:r="http://schemas.openxmlformats.org/officeDocument/2006/relationships" r:id="rId8"/>
          </a:graphicData>
        </a:graphic>
      </p:graphicFrame>
      <p:sp>
        <p:nvSpPr>
          <p:cNvPr id="8" name="Rectangle 7"/>
          <p:cNvSpPr/>
          <p:nvPr/>
        </p:nvSpPr>
        <p:spPr>
          <a:xfrm>
            <a:off x="5270536" y="3040153"/>
            <a:ext cx="3390993" cy="369332"/>
          </a:xfrm>
          <a:prstGeom prst="rect">
            <a:avLst/>
          </a:prstGeom>
        </p:spPr>
        <p:txBody>
          <a:bodyPr wrap="none">
            <a:spAutoFit/>
          </a:bodyPr>
          <a:lstStyle/>
          <a:p>
            <a:r>
              <a:rPr lang="mn-MN" b="1" dirty="0">
                <a:latin typeface="Arial" panose="020B0604020202020204" pitchFamily="34" charset="0"/>
                <a:ea typeface="Calibri" panose="020F0502020204030204" pitchFamily="34" charset="0"/>
              </a:rPr>
              <a:t>Хорогдсон том мал,</a:t>
            </a:r>
            <a:r>
              <a:rPr lang="mn-MN" dirty="0">
                <a:latin typeface="Arial" panose="020B0604020202020204" pitchFamily="34" charset="0"/>
                <a:ea typeface="Calibri" panose="020F0502020204030204" pitchFamily="34" charset="0"/>
              </a:rPr>
              <a:t> төрлөөр</a:t>
            </a:r>
            <a:endParaRPr lang="en-US" dirty="0"/>
          </a:p>
        </p:txBody>
      </p:sp>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53517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235063"/>
            <a:ext cx="10789316" cy="1323439"/>
          </a:xfrm>
          <a:prstGeom prst="rect">
            <a:avLst/>
          </a:prstGeom>
          <a:noFill/>
        </p:spPr>
        <p:txBody>
          <a:bodyPr wrap="square" rtlCol="0">
            <a:spAutoFit/>
          </a:bodyPr>
          <a:lstStyle/>
          <a:p>
            <a:pPr algn="just"/>
            <a:r>
              <a:rPr lang="mn-MN" sz="1600" dirty="0">
                <a:solidFill>
                  <a:schemeClr val="bg1"/>
                </a:solidFill>
                <a:latin typeface="Arial" panose="020B0604020202020204" pitchFamily="34" charset="0"/>
                <a:cs typeface="Arial" panose="020B0604020202020204" pitchFamily="34" charset="0"/>
              </a:rPr>
              <a:t>2019 оны эхний 2 сарын байдлаар аж үйлдвэрийн салбарт 22.0 тэрбум төгрөгийн бүтээгдэхүүн үйлдвэрлэж, 66.7 тэрбум төгрөгийн борлуулалт хийгдсэн нь урьд оны мөн үеэс үйлдвэрлэлт 92.4 хувиар буюу 10 598 сая.төгрөгөөр, борлуулалт 62.9 хувиар буюу 25 766.0 сая.төгрөгөөр өссөн байна. </a:t>
            </a:r>
            <a:endParaRPr lang="mn-MN" sz="1600" dirty="0">
              <a:solidFill>
                <a:schemeClr val="bg1"/>
              </a:solidFill>
              <a:latin typeface="Arial" panose="020B0604020202020204" pitchFamily="34" charset="0"/>
              <a:cs typeface="Arial" panose="020B0604020202020204" pitchFamily="34" charset="0"/>
            </a:endParaRPr>
          </a:p>
          <a:p>
            <a:pPr algn="just"/>
            <a:r>
              <a:rPr lang="mn-MN" sz="1600" dirty="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Аж </a:t>
            </a:r>
            <a:r>
              <a:rPr lang="mn-MN" sz="1600" dirty="0">
                <a:solidFill>
                  <a:schemeClr val="bg1"/>
                </a:solidFill>
                <a:latin typeface="Arial" panose="020B0604020202020204" pitchFamily="34" charset="0"/>
                <a:cs typeface="Arial" panose="020B0604020202020204" pitchFamily="34" charset="0"/>
              </a:rPr>
              <a:t>үйлдвэрийн нийт бүтээгдэхүүний 1.3 хувь нь уул уурхайн салбарт, 79.0 хувь нь хүнсний салбарт, 5.7 хувь нь барилгын материалын салбарт, 14.0 хувь нь бусад салбарт бүтээгджээ. </a:t>
            </a:r>
            <a:endParaRPr lang="mn-MN"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985888905"/>
              </p:ext>
            </p:extLst>
          </p:nvPr>
        </p:nvGraphicFramePr>
        <p:xfrm>
          <a:off x="969377" y="2937351"/>
          <a:ext cx="10964476" cy="351943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643827" y="2998252"/>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smtClean="0">
                <a:solidFill>
                  <a:srgbClr val="0070C0"/>
                </a:solidFill>
                <a:latin typeface="Arial" pitchFamily="34" charset="0"/>
                <a:cs typeface="Arial" pitchFamily="34" charset="0"/>
              </a:rPr>
              <a:t>Сэлэнгэ</a:t>
            </a:r>
            <a:r>
              <a:rPr lang="en-US" sz="1400" dirty="0" smtClean="0">
                <a:solidFill>
                  <a:srgbClr val="0070C0"/>
                </a:solidFill>
                <a:latin typeface="Arial" pitchFamily="34" charset="0"/>
                <a:cs typeface="Arial" pitchFamily="34" charset="0"/>
              </a:rPr>
              <a:t> </a:t>
            </a:r>
            <a:r>
              <a:rPr lang="mn-MN" sz="1400" dirty="0" smtClean="0">
                <a:solidFill>
                  <a:srgbClr val="0070C0"/>
                </a:solidFill>
                <a:latin typeface="Arial" pitchFamily="34" charset="0"/>
                <a:cs typeface="Arial" pitchFamily="34" charset="0"/>
              </a:rPr>
              <a:t>аймгийн Статистикийн хэлтэс</a:t>
            </a:r>
            <a:endParaRPr lang="en-US" sz="140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037114" y="1158884"/>
            <a:ext cx="10473611" cy="5281448"/>
          </a:xfrm>
          <a:prstGeom prst="rect">
            <a:avLst/>
          </a:prstGeom>
        </p:spPr>
      </p:pic>
      <p:pic>
        <p:nvPicPr>
          <p:cNvPr id="26" name="Picture 25"/>
          <p:cNvPicPr>
            <a:picLocks noChangeAspect="1"/>
          </p:cNvPicPr>
          <p:nvPr/>
        </p:nvPicPr>
        <p:blipFill>
          <a:blip r:embed="rId9"/>
          <a:stretch>
            <a:fillRect/>
          </a:stretch>
        </p:blipFill>
        <p:spPr>
          <a:xfrm>
            <a:off x="1117380" y="2311804"/>
            <a:ext cx="1023841" cy="690353"/>
          </a:xfrm>
          <a:prstGeom prst="rect">
            <a:avLst/>
          </a:prstGeom>
        </p:spPr>
      </p:pic>
      <p:pic>
        <p:nvPicPr>
          <p:cNvPr id="29" name="Picture 28"/>
          <p:cNvPicPr>
            <a:picLocks noChangeAspect="1"/>
          </p:cNvPicPr>
          <p:nvPr/>
        </p:nvPicPr>
        <p:blipFill>
          <a:blip r:embed="rId10"/>
          <a:stretch>
            <a:fillRect/>
          </a:stretch>
        </p:blipFill>
        <p:spPr>
          <a:xfrm>
            <a:off x="1208513" y="4566097"/>
            <a:ext cx="850900" cy="662473"/>
          </a:xfrm>
          <a:prstGeom prst="rect">
            <a:avLst/>
          </a:prstGeom>
        </p:spPr>
      </p:pic>
      <p:sp>
        <p:nvSpPr>
          <p:cNvPr id="31" name="Rectangle 30"/>
          <p:cNvSpPr/>
          <p:nvPr/>
        </p:nvSpPr>
        <p:spPr>
          <a:xfrm>
            <a:off x="2849017" y="2533603"/>
            <a:ext cx="8224794" cy="523220"/>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Эхний</a:t>
            </a: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2</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сарын </a:t>
            </a:r>
            <a:r>
              <a:rPr lang="mn-MN" sz="1400" dirty="0">
                <a:solidFill>
                  <a:schemeClr val="bg1"/>
                </a:solidFill>
                <a:latin typeface="Arial" panose="020B0604020202020204" pitchFamily="34" charset="0"/>
                <a:cs typeface="Arial" panose="020B0604020202020204" pitchFamily="34" charset="0"/>
              </a:rPr>
              <a:t>байдлаар аймгийн хэмжээгээр нийт </a:t>
            </a:r>
            <a:r>
              <a:rPr lang="en-US" sz="1400" dirty="0" smtClean="0">
                <a:solidFill>
                  <a:schemeClr val="bg1"/>
                </a:solidFill>
                <a:latin typeface="Arial" panose="020B0604020202020204" pitchFamily="34" charset="0"/>
                <a:cs typeface="Arial" panose="020B0604020202020204" pitchFamily="34" charset="0"/>
              </a:rPr>
              <a:t>282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эх төрж, </a:t>
            </a:r>
            <a:r>
              <a:rPr lang="en-US" sz="1400" dirty="0" smtClean="0">
                <a:solidFill>
                  <a:schemeClr val="bg1"/>
                </a:solidFill>
                <a:latin typeface="Arial" panose="020B0604020202020204" pitchFamily="34" charset="0"/>
                <a:cs typeface="Arial" panose="020B0604020202020204" pitchFamily="34" charset="0"/>
              </a:rPr>
              <a:t>283</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хүүхэд мэндэлсэн нь өнгөрсөн оны мөн </a:t>
            </a:r>
            <a:r>
              <a:rPr lang="mn-MN" sz="1400" dirty="0" smtClean="0">
                <a:solidFill>
                  <a:schemeClr val="bg1"/>
                </a:solidFill>
                <a:latin typeface="Arial" panose="020B0604020202020204" pitchFamily="34" charset="0"/>
                <a:cs typeface="Arial" panose="020B0604020202020204" pitchFamily="34" charset="0"/>
              </a:rPr>
              <a:t>үеэс </a:t>
            </a:r>
            <a:r>
              <a:rPr lang="mn-MN" sz="1400" dirty="0">
                <a:solidFill>
                  <a:schemeClr val="bg1"/>
                </a:solidFill>
                <a:latin typeface="Arial" panose="020B0604020202020204" pitchFamily="34" charset="0"/>
                <a:cs typeface="Arial" panose="020B0604020202020204" pitchFamily="34" charset="0"/>
              </a:rPr>
              <a:t>төрөлт </a:t>
            </a:r>
            <a:r>
              <a:rPr lang="en-US" sz="1400" dirty="0" smtClean="0">
                <a:solidFill>
                  <a:schemeClr val="bg1"/>
                </a:solidFill>
                <a:latin typeface="Arial" panose="020B0604020202020204" pitchFamily="34" charset="0"/>
                <a:cs typeface="Arial" panose="020B0604020202020204" pitchFamily="34" charset="0"/>
              </a:rPr>
              <a:t>0</a:t>
            </a:r>
            <a:r>
              <a:rPr lang="en-US" sz="1400" dirty="0" smtClean="0">
                <a:solidFill>
                  <a:schemeClr val="bg1"/>
                </a:solidFill>
                <a:latin typeface="Arial" panose="020B0604020202020204" pitchFamily="34" charset="0"/>
                <a:cs typeface="Arial" panose="020B0604020202020204" pitchFamily="34" charset="0"/>
              </a:rPr>
              <a:t>.7</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хувиар </a:t>
            </a:r>
            <a:r>
              <a:rPr lang="mn-MN" sz="1400" dirty="0" smtClean="0">
                <a:solidFill>
                  <a:schemeClr val="bg1"/>
                </a:solidFill>
                <a:latin typeface="Arial" panose="020B0604020202020204" pitchFamily="34" charset="0"/>
                <a:cs typeface="Arial" panose="020B0604020202020204" pitchFamily="34" charset="0"/>
              </a:rPr>
              <a:t>буурсан</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байна.</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639851" y="1473110"/>
            <a:ext cx="8832485" cy="646331"/>
          </a:xfrm>
          <a:prstGeom prst="rect">
            <a:avLst/>
          </a:prstGeom>
          <a:noFill/>
        </p:spPr>
        <p:txBody>
          <a:bodyPr wrap="square" rtlCol="0">
            <a:spAutoFit/>
          </a:bodyPr>
          <a:lstStyle/>
          <a:p>
            <a:r>
              <a:rPr lang="mn-MN" sz="1200" dirty="0">
                <a:solidFill>
                  <a:schemeClr val="bg1"/>
                </a:solidFill>
                <a:latin typeface="Arial" panose="020B0604020202020204" pitchFamily="34" charset="0"/>
                <a:cs typeface="Arial" panose="020B0604020202020204" pitchFamily="34" charset="0"/>
              </a:rPr>
              <a:t>2019 оны эхний 2 сарын байдлаар манай аймагт бусад аймаг хотоос бүгд 525 хүн шилжин ирсэн нь өмнөх оны мөн үеэс 18.0 хувиар буурсан үзүүлэлттэй байна. Нийт шилжин ирэгсдийн 51.0 хувь нь эрэгтэйчүүд, 49.0 хувь эмэгтэйчүүд байгаа нь өмнөх оны мөн үеэс эрэгтэйчүүд 11.3 хувиар, 24.0 хувиар буурсан байна.</a:t>
            </a: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1415" y="3458243"/>
            <a:ext cx="8790921" cy="646331"/>
          </a:xfrm>
          <a:prstGeom prst="rect">
            <a:avLst/>
          </a:prstGeom>
          <a:noFill/>
        </p:spPr>
        <p:txBody>
          <a:bodyPr wrap="square" rtlCol="0">
            <a:spAutoFit/>
          </a:bodyPr>
          <a:lstStyle/>
          <a:p>
            <a:pPr algn="just"/>
            <a:r>
              <a:rPr lang="mn-MN" sz="1200" dirty="0">
                <a:solidFill>
                  <a:schemeClr val="bg1"/>
                </a:solidFill>
                <a:latin typeface="Arial" panose="020B0604020202020204" pitchFamily="34" charset="0"/>
                <a:cs typeface="Arial" panose="020B0604020202020204" pitchFamily="34" charset="0"/>
              </a:rPr>
              <a:t>Нас барсан хүний тоо </a:t>
            </a:r>
            <a:r>
              <a:rPr lang="mn-MN" sz="1200" dirty="0" smtClean="0">
                <a:solidFill>
                  <a:schemeClr val="bg1"/>
                </a:solidFill>
                <a:latin typeface="Arial" panose="020B0604020202020204" pitchFamily="34" charset="0"/>
                <a:cs typeface="Arial" panose="020B0604020202020204" pitchFamily="34" charset="0"/>
              </a:rPr>
              <a:t>85</a:t>
            </a:r>
            <a:r>
              <a:rPr lang="mn-MN"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байгаа нь өнгөрсөн мөн үеэс </a:t>
            </a:r>
            <a:r>
              <a:rPr lang="mn-MN" sz="1200" dirty="0" smtClean="0">
                <a:solidFill>
                  <a:schemeClr val="bg1"/>
                </a:solidFill>
                <a:latin typeface="Arial" panose="020B0604020202020204" pitchFamily="34" charset="0"/>
                <a:cs typeface="Arial" panose="020B0604020202020204" pitchFamily="34" charset="0"/>
              </a:rPr>
              <a:t>12 </a:t>
            </a:r>
            <a:r>
              <a:rPr lang="mn-MN" sz="1200" dirty="0">
                <a:solidFill>
                  <a:schemeClr val="bg1"/>
                </a:solidFill>
                <a:latin typeface="Arial" panose="020B0604020202020204" pitchFamily="34" charset="0"/>
                <a:cs typeface="Arial" panose="020B0604020202020204" pitchFamily="34" charset="0"/>
              </a:rPr>
              <a:t>хүнээр буюу </a:t>
            </a:r>
            <a:r>
              <a:rPr lang="mn-MN" sz="1200" dirty="0" smtClean="0">
                <a:solidFill>
                  <a:schemeClr val="bg1"/>
                </a:solidFill>
                <a:latin typeface="Arial" panose="020B0604020202020204" pitchFamily="34" charset="0"/>
                <a:cs typeface="Arial" panose="020B0604020202020204" pitchFamily="34" charset="0"/>
              </a:rPr>
              <a:t>12.4 </a:t>
            </a:r>
            <a:r>
              <a:rPr lang="mn-MN" sz="1200" dirty="0">
                <a:solidFill>
                  <a:schemeClr val="bg1"/>
                </a:solidFill>
                <a:latin typeface="Arial" panose="020B0604020202020204" pitchFamily="34" charset="0"/>
                <a:cs typeface="Arial" panose="020B0604020202020204" pitchFamily="34" charset="0"/>
              </a:rPr>
              <a:t>хувиар буурсан байна.  0-1 хүртлэх хүүхдийн эндэгдэл 2 тохиолдол бүртгэгдсэн байна. Нийт нас баралтын шалтгааны </a:t>
            </a:r>
            <a:r>
              <a:rPr lang="mn-MN" sz="1200" dirty="0" smtClean="0">
                <a:solidFill>
                  <a:schemeClr val="bg1"/>
                </a:solidFill>
                <a:latin typeface="Arial" panose="020B0604020202020204" pitchFamily="34" charset="0"/>
                <a:cs typeface="Arial" panose="020B0604020202020204" pitchFamily="34" charset="0"/>
              </a:rPr>
              <a:t>12.9 </a:t>
            </a:r>
            <a:r>
              <a:rPr lang="mn-MN" sz="1200" dirty="0">
                <a:solidFill>
                  <a:schemeClr val="bg1"/>
                </a:solidFill>
                <a:latin typeface="Arial" panose="020B0604020202020204" pitchFamily="34" charset="0"/>
                <a:cs typeface="Arial" panose="020B0604020202020204" pitchFamily="34" charset="0"/>
              </a:rPr>
              <a:t>хувь нь осол гэмтлийн, </a:t>
            </a:r>
            <a:r>
              <a:rPr lang="mn-MN" sz="1200" dirty="0" smtClean="0">
                <a:solidFill>
                  <a:schemeClr val="bg1"/>
                </a:solidFill>
                <a:latin typeface="Arial" panose="020B0604020202020204" pitchFamily="34" charset="0"/>
                <a:cs typeface="Arial" panose="020B0604020202020204" pitchFamily="34" charset="0"/>
              </a:rPr>
              <a:t>20.0 </a:t>
            </a:r>
            <a:r>
              <a:rPr lang="mn-MN" sz="1200" dirty="0">
                <a:solidFill>
                  <a:schemeClr val="bg1"/>
                </a:solidFill>
                <a:latin typeface="Arial" panose="020B0604020202020204" pitchFamily="34" charset="0"/>
                <a:cs typeface="Arial" panose="020B0604020202020204" pitchFamily="34" charset="0"/>
              </a:rPr>
              <a:t>хувь нь хорт хавдрын өвчний шалтгаантай байна.</a:t>
            </a: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2774" y="3441057"/>
            <a:ext cx="969889" cy="701772"/>
          </a:xfrm>
          <a:prstGeom prst="rect">
            <a:avLst/>
          </a:prstGeom>
        </p:spPr>
      </p:pic>
      <p:sp>
        <p:nvSpPr>
          <p:cNvPr id="9" name="TextBox 8"/>
          <p:cNvSpPr txBox="1"/>
          <p:nvPr/>
        </p:nvSpPr>
        <p:spPr>
          <a:xfrm>
            <a:off x="2849016" y="4404047"/>
            <a:ext cx="8455721" cy="738664"/>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Халдварт өвчнөөр 95 хүн өвчилж бүртгэгдсэн нь урьд оны мөн үеэс 40.3 хувиар буурсан байна. Нийт халдварт өвчний 51.6 хувийг бэлгийн замын халдварт өвчин, 29.5 хувийг сүрьеэ, 18.9 хувийг бусад халдварт өвчин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r>
              <a:rPr lang="mn-MN" sz="1400" dirty="0">
                <a:solidFill>
                  <a:schemeClr val="bg1"/>
                </a:solidFill>
                <a:latin typeface="Arial" panose="020B0604020202020204" pitchFamily="34" charset="0"/>
                <a:cs typeface="Arial" panose="020B0604020202020204" pitchFamily="34" charset="0"/>
              </a:rPr>
              <a:t>2019 оны эхний 2 сард нийт 62212 үзлэг хийсний 18.3 хувийг урьдчилан сэргийлэх үзлэг, 30.7 хувь нь гэрийн идэвхитэй үзлэг, 24.9 хувь нь диспансерийн хяналтын үзлэг эзэлж, нийт 6864 дуудлаганд үйлчилсний 13.7 хувийг алсын дуудлагаар үйлчилж яаралтай тусламж үзүүлсэн.</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2774" y="5645255"/>
            <a:ext cx="991393" cy="6995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09453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a:solidFill>
                  <a:srgbClr val="002060"/>
                </a:solidFill>
                <a:latin typeface="Arial" panose="020B0604020202020204" pitchFamily="34" charset="0"/>
                <a:cs typeface="Arial" panose="020B0604020202020204" pitchFamily="34" charset="0"/>
              </a:rPr>
              <a:t>Төрсөн 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842174909"/>
              </p:ext>
            </p:extLst>
          </p:nvPr>
        </p:nvGraphicFramePr>
        <p:xfrm>
          <a:off x="1377222" y="1743395"/>
          <a:ext cx="10262715" cy="447011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161103" y="3157436"/>
            <a:ext cx="3795544" cy="1564749"/>
            <a:chOff x="1601494" y="2865330"/>
            <a:chExt cx="3795544" cy="1564749"/>
          </a:xfrm>
        </p:grpSpPr>
        <p:grpSp>
          <p:nvGrpSpPr>
            <p:cNvPr id="25" name="Group 24"/>
            <p:cNvGrpSpPr/>
            <p:nvPr/>
          </p:nvGrpSpPr>
          <p:grpSpPr>
            <a:xfrm>
              <a:off x="1601494" y="3181193"/>
              <a:ext cx="3795544" cy="1248886"/>
              <a:chOff x="1601494" y="3181193"/>
              <a:chExt cx="3795544" cy="1248886"/>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601494" y="3489206"/>
                <a:ext cx="303876" cy="895351"/>
              </a:xfrm>
              <a:prstGeom prst="rect">
                <a:avLst/>
              </a:prstGeom>
            </p:spPr>
          </p:pic>
          <p:grpSp>
            <p:nvGrpSpPr>
              <p:cNvPr id="28" name="Group 27"/>
              <p:cNvGrpSpPr/>
              <p:nvPr/>
            </p:nvGrpSpPr>
            <p:grpSpPr>
              <a:xfrm>
                <a:off x="1867454" y="3181193"/>
                <a:ext cx="3529584" cy="1248886"/>
                <a:chOff x="1867454" y="3181193"/>
                <a:chExt cx="3529584" cy="1248886"/>
              </a:xfrm>
            </p:grpSpPr>
            <p:pic>
              <p:nvPicPr>
                <p:cNvPr id="29" name="Picture 28"/>
                <p:cNvPicPr>
                  <a:picLocks noChangeAspect="1"/>
                </p:cNvPicPr>
                <p:nvPr/>
              </p:nvPicPr>
              <p:blipFill>
                <a:blip r:embed="rId9"/>
                <a:stretch>
                  <a:fillRect/>
                </a:stretch>
              </p:blipFill>
              <p:spPr>
                <a:xfrm>
                  <a:off x="3829531" y="3504572"/>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mn-MN" sz="2400" dirty="0" smtClean="0">
                      <a:solidFill>
                        <a:srgbClr val="002060"/>
                      </a:solidFill>
                      <a:latin typeface="Arial" charset="0"/>
                      <a:ea typeface="Calibri" charset="0"/>
                    </a:rPr>
                    <a:t>15</a:t>
                  </a:r>
                  <a:r>
                    <a:rPr lang="mn-MN" sz="2400" dirty="0" smtClean="0">
                      <a:solidFill>
                        <a:srgbClr val="002060"/>
                      </a:solidFill>
                      <a:latin typeface="Arial" charset="0"/>
                      <a:ea typeface="Calibri" charset="0"/>
                    </a:rPr>
                    <a:t>.2</a:t>
                  </a:r>
                  <a:r>
                    <a:rPr lang="en-US" sz="2400" dirty="0" smtClean="0">
                      <a:solidFill>
                        <a:srgbClr val="002060"/>
                      </a:solidFill>
                      <a:latin typeface="Arial" charset="0"/>
                      <a:ea typeface="Calibri" charset="0"/>
                    </a:rPr>
                    <a:t>%</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mn-MN" sz="2400" dirty="0" smtClean="0">
                      <a:solidFill>
                        <a:srgbClr val="00B0F0"/>
                      </a:solidFill>
                      <a:latin typeface="Arial" charset="0"/>
                      <a:ea typeface="Calibri" charset="0"/>
                    </a:rPr>
                    <a:t>3</a:t>
                  </a:r>
                  <a:r>
                    <a:rPr lang="mn-MN" sz="2400" dirty="0" smtClean="0">
                      <a:solidFill>
                        <a:srgbClr val="00B0F0"/>
                      </a:solidFill>
                      <a:latin typeface="Arial" charset="0"/>
                      <a:ea typeface="Calibri" charset="0"/>
                    </a:rPr>
                    <a:t>.0</a:t>
                  </a:r>
                  <a:r>
                    <a:rPr lang="en-US" sz="2400" dirty="0" smtClean="0">
                      <a:solidFill>
                        <a:srgbClr val="00B0F0"/>
                      </a:solidFill>
                      <a:latin typeface="Arial" charset="0"/>
                      <a:ea typeface="Calibri" charset="0"/>
                    </a:rPr>
                    <a:t>%</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883496" y="3181193"/>
                  <a:ext cx="1388858" cy="923330"/>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r>
                    <a:rPr lang="en-US" dirty="0" smtClean="0">
                      <a:solidFill>
                        <a:srgbClr val="00B0F0"/>
                      </a:solidFill>
                      <a:latin typeface="Arial" panose="020B0604020202020204" pitchFamily="34" charset="0"/>
                      <a:cs typeface="Arial" panose="020B0604020202020204" pitchFamily="34" charset="0"/>
                    </a:rPr>
                    <a:t> </a:t>
                  </a:r>
                  <a:r>
                    <a:rPr lang="mn-MN" dirty="0" smtClean="0">
                      <a:solidFill>
                        <a:srgbClr val="00B0F0"/>
                      </a:solidFill>
                      <a:latin typeface="Arial" panose="020B0604020202020204" pitchFamily="34" charset="0"/>
                      <a:cs typeface="Arial" panose="020B0604020202020204" pitchFamily="34" charset="0"/>
                    </a:rPr>
                    <a:t>сарын</a:t>
                  </a:r>
                  <a:endParaRPr lang="en-US" dirty="0" smtClean="0">
                    <a:solidFill>
                      <a:srgbClr val="00B0F0"/>
                    </a:solidFill>
                    <a:latin typeface="Arial" panose="020B0604020202020204" pitchFamily="34" charset="0"/>
                    <a:cs typeface="Arial" panose="020B0604020202020204" pitchFamily="34" charset="0"/>
                  </a:endParaRPr>
                </a:p>
                <a:p>
                  <a:pPr algn="ctr"/>
                  <a:r>
                    <a:rPr lang="mn-MN" dirty="0" smtClean="0">
                      <a:solidFill>
                        <a:srgbClr val="00B0F0"/>
                      </a:solidFill>
                      <a:latin typeface="Arial" panose="020B0604020202020204" pitchFamily="34" charset="0"/>
                      <a:cs typeface="Arial" panose="020B0604020202020204" pitchFamily="34" charset="0"/>
                    </a:rPr>
                    <a:t>Мөн 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3349044" y="1298567"/>
            <a:ext cx="308129" cy="1230221"/>
          </a:xfrm>
          <a:prstGeom prst="rect">
            <a:avLst/>
          </a:prstGeom>
        </p:spPr>
      </p:pic>
      <p:sp>
        <p:nvSpPr>
          <p:cNvPr id="2" name="TextBox 1"/>
          <p:cNvSpPr txBox="1"/>
          <p:nvPr/>
        </p:nvSpPr>
        <p:spPr>
          <a:xfrm>
            <a:off x="1005582" y="2591565"/>
            <a:ext cx="1135124" cy="461665"/>
          </a:xfrm>
          <a:prstGeom prst="rect">
            <a:avLst/>
          </a:prstGeom>
          <a:noFill/>
        </p:spPr>
        <p:txBody>
          <a:bodyPr wrap="square" rtlCol="0">
            <a:spAutoFit/>
          </a:bodyPr>
          <a:lstStyle/>
          <a:p>
            <a:pPr algn="ctr"/>
            <a:r>
              <a:rPr lang="en-US" sz="2400" b="1" dirty="0" smtClean="0">
                <a:solidFill>
                  <a:srgbClr val="00B0F0"/>
                </a:solidFill>
                <a:latin typeface="Arial" panose="020B0604020202020204" pitchFamily="34" charset="0"/>
                <a:cs typeface="Arial" panose="020B0604020202020204" pitchFamily="34" charset="0"/>
              </a:rPr>
              <a:t>3</a:t>
            </a:r>
            <a:r>
              <a:rPr lang="mn-MN" sz="2400" b="1" dirty="0" smtClean="0">
                <a:solidFill>
                  <a:srgbClr val="00B0F0"/>
                </a:solidFill>
                <a:latin typeface="Arial" panose="020B0604020202020204" pitchFamily="34" charset="0"/>
                <a:cs typeface="Arial" panose="020B0604020202020204" pitchFamily="34" charset="0"/>
              </a:rPr>
              <a:t>54</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1749490" y="1298566"/>
            <a:ext cx="231844" cy="1206669"/>
          </a:xfrm>
          <a:prstGeom prst="rect">
            <a:avLst/>
          </a:prstGeom>
        </p:spPr>
      </p:pic>
      <p:pic>
        <p:nvPicPr>
          <p:cNvPr id="46" name="Picture 45"/>
          <p:cNvPicPr>
            <a:picLocks noChangeAspect="1"/>
          </p:cNvPicPr>
          <p:nvPr/>
        </p:nvPicPr>
        <p:blipFill>
          <a:blip r:embed="rId9"/>
          <a:stretch>
            <a:fillRect/>
          </a:stretch>
        </p:blipFill>
        <p:spPr>
          <a:xfrm>
            <a:off x="1167328" y="1292537"/>
            <a:ext cx="231844" cy="1206669"/>
          </a:xfrm>
          <a:prstGeom prst="rect">
            <a:avLst/>
          </a:prstGeom>
        </p:spPr>
      </p:pic>
      <p:pic>
        <p:nvPicPr>
          <p:cNvPr id="47" name="Picture 46"/>
          <p:cNvPicPr>
            <a:picLocks noChangeAspect="1"/>
          </p:cNvPicPr>
          <p:nvPr/>
        </p:nvPicPr>
        <p:blipFill>
          <a:blip r:embed="rId9"/>
          <a:stretch>
            <a:fillRect/>
          </a:stretch>
        </p:blipFill>
        <p:spPr>
          <a:xfrm>
            <a:off x="1458409" y="1298566"/>
            <a:ext cx="231844" cy="1206669"/>
          </a:xfrm>
          <a:prstGeom prst="rect">
            <a:avLst/>
          </a:prstGeom>
        </p:spPr>
      </p:pic>
      <p:pic>
        <p:nvPicPr>
          <p:cNvPr id="49" name="Picture 48"/>
          <p:cNvPicPr>
            <a:picLocks noChangeAspect="1"/>
          </p:cNvPicPr>
          <p:nvPr/>
        </p:nvPicPr>
        <p:blipFill>
          <a:blip r:embed="rId10"/>
          <a:stretch>
            <a:fillRect/>
          </a:stretch>
        </p:blipFill>
        <p:spPr>
          <a:xfrm flipH="1">
            <a:off x="3670309" y="1280760"/>
            <a:ext cx="308129" cy="1230221"/>
          </a:xfrm>
          <a:prstGeom prst="rect">
            <a:avLst/>
          </a:prstGeom>
        </p:spPr>
      </p:pic>
      <p:pic>
        <p:nvPicPr>
          <p:cNvPr id="50" name="Picture 49"/>
          <p:cNvPicPr>
            <a:picLocks noChangeAspect="1"/>
          </p:cNvPicPr>
          <p:nvPr/>
        </p:nvPicPr>
        <p:blipFill>
          <a:blip r:embed="rId10"/>
          <a:stretch>
            <a:fillRect/>
          </a:stretch>
        </p:blipFill>
        <p:spPr>
          <a:xfrm flipH="1">
            <a:off x="3012013" y="1292537"/>
            <a:ext cx="308129" cy="1230221"/>
          </a:xfrm>
          <a:prstGeom prst="rect">
            <a:avLst/>
          </a:prstGeom>
        </p:spPr>
      </p:pic>
      <p:sp>
        <p:nvSpPr>
          <p:cNvPr id="51" name="TextBox 50"/>
          <p:cNvSpPr txBox="1"/>
          <p:nvPr/>
        </p:nvSpPr>
        <p:spPr>
          <a:xfrm>
            <a:off x="2907802" y="2585621"/>
            <a:ext cx="1135124" cy="461665"/>
          </a:xfrm>
          <a:prstGeom prst="rect">
            <a:avLst/>
          </a:prstGeom>
          <a:noFill/>
        </p:spPr>
        <p:txBody>
          <a:bodyPr wrap="square" rtlCol="0">
            <a:spAutoFit/>
          </a:bodyPr>
          <a:lstStyle/>
          <a:p>
            <a:pPr algn="ctr"/>
            <a:r>
              <a:rPr lang="mn-MN" sz="2400" b="1" dirty="0" smtClean="0">
                <a:solidFill>
                  <a:srgbClr val="7030A0"/>
                </a:solidFill>
                <a:latin typeface="Arial" panose="020B0604020202020204" pitchFamily="34" charset="0"/>
                <a:cs typeface="Arial" panose="020B0604020202020204" pitchFamily="34" charset="0"/>
              </a:rPr>
              <a:t>399</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marL="12700" marR="5080" algn="just">
              <a:lnSpc>
                <a:spcPct val="100000"/>
              </a:lnSpc>
            </a:pPr>
            <a:r>
              <a:rPr lang="mn-MN" sz="1400" spc="-10" dirty="0" smtClean="0">
                <a:solidFill>
                  <a:schemeClr val="bg1"/>
                </a:solidFill>
                <a:latin typeface="Arial" panose="020B0604020202020204" pitchFamily="34" charset="0"/>
                <a:cs typeface="Arial" panose="020B0604020202020204" pitchFamily="34" charset="0"/>
              </a:rPr>
              <a:t>Хөдөлмөр </a:t>
            </a:r>
            <a:r>
              <a:rPr lang="mn-MN" sz="1400" spc="-15" dirty="0" smtClean="0">
                <a:solidFill>
                  <a:schemeClr val="bg1"/>
                </a:solidFill>
                <a:latin typeface="Arial" panose="020B0604020202020204" pitchFamily="34" charset="0"/>
                <a:cs typeface="Arial" panose="020B0604020202020204" pitchFamily="34" charset="0"/>
              </a:rPr>
              <a:t>эрхлэлтийн </a:t>
            </a:r>
            <a:r>
              <a:rPr lang="mn-MN" sz="1400" spc="-10" dirty="0" smtClean="0">
                <a:solidFill>
                  <a:schemeClr val="bg1"/>
                </a:solidFill>
                <a:latin typeface="Arial" panose="020B0604020202020204" pitchFamily="34" charset="0"/>
                <a:cs typeface="Arial" panose="020B0604020202020204" pitchFamily="34" charset="0"/>
              </a:rPr>
              <a:t>байгууллагад ажил хайж  бүртгүүлсэн иргэд  </a:t>
            </a:r>
            <a:r>
              <a:rPr lang="mn-MN" sz="1400" spc="-15" dirty="0" smtClean="0">
                <a:solidFill>
                  <a:schemeClr val="bg1"/>
                </a:solidFill>
                <a:latin typeface="Arial" panose="020B0604020202020204" pitchFamily="34" charset="0"/>
                <a:cs typeface="Arial" panose="020B0604020202020204" pitchFamily="34" charset="0"/>
              </a:rPr>
              <a:t>2019  </a:t>
            </a:r>
            <a:r>
              <a:rPr lang="mn-MN" sz="1400" spc="-10" dirty="0" smtClean="0">
                <a:solidFill>
                  <a:schemeClr val="bg1"/>
                </a:solidFill>
                <a:latin typeface="Arial" panose="020B0604020202020204" pitchFamily="34" charset="0"/>
                <a:cs typeface="Arial" panose="020B0604020202020204" pitchFamily="34" charset="0"/>
              </a:rPr>
              <a:t>оны </a:t>
            </a:r>
            <a:r>
              <a:rPr lang="mn-MN" sz="1400" spc="-10" dirty="0" smtClean="0">
                <a:solidFill>
                  <a:schemeClr val="bg1"/>
                </a:solidFill>
                <a:latin typeface="Arial" panose="020B0604020202020204" pitchFamily="34" charset="0"/>
                <a:cs typeface="Arial" panose="020B0604020202020204" pitchFamily="34" charset="0"/>
              </a:rPr>
              <a:t>2 </a:t>
            </a:r>
            <a:r>
              <a:rPr lang="mn-MN" sz="1400" spc="-10" dirty="0" smtClean="0">
                <a:solidFill>
                  <a:schemeClr val="bg1"/>
                </a:solidFill>
                <a:latin typeface="Arial" panose="020B0604020202020204" pitchFamily="34" charset="0"/>
                <a:cs typeface="Arial" panose="020B0604020202020204" pitchFamily="34" charset="0"/>
              </a:rPr>
              <a:t>сарын </a:t>
            </a:r>
            <a:r>
              <a:rPr lang="mn-MN" sz="1400" spc="385" dirty="0" smtClean="0">
                <a:solidFill>
                  <a:schemeClr val="bg1"/>
                </a:solidFill>
                <a:latin typeface="Arial" panose="020B0604020202020204" pitchFamily="34" charset="0"/>
                <a:cs typeface="Arial" panose="020B0604020202020204" pitchFamily="34" charset="0"/>
              </a:rPr>
              <a:t> </a:t>
            </a:r>
            <a:r>
              <a:rPr lang="mn-MN" sz="1400" spc="-5" dirty="0" smtClean="0">
                <a:solidFill>
                  <a:schemeClr val="bg1"/>
                </a:solidFill>
                <a:latin typeface="Arial" panose="020B0604020202020204" pitchFamily="34" charset="0"/>
                <a:cs typeface="Arial" panose="020B0604020202020204" pitchFamily="34" charset="0"/>
              </a:rPr>
              <a:t>эхэнд </a:t>
            </a:r>
            <a:r>
              <a:rPr lang="mn-MN" sz="1400" spc="-10" dirty="0" smtClean="0">
                <a:solidFill>
                  <a:schemeClr val="bg1"/>
                </a:solidFill>
                <a:latin typeface="Arial" panose="020B0604020202020204" pitchFamily="34" charset="0"/>
                <a:cs typeface="Arial" panose="020B0604020202020204" pitchFamily="34" charset="0"/>
              </a:rPr>
              <a:t>776 </a:t>
            </a:r>
            <a:r>
              <a:rPr lang="mn-MN" sz="1400" spc="-10" dirty="0" smtClean="0">
                <a:solidFill>
                  <a:schemeClr val="bg1"/>
                </a:solidFill>
                <a:latin typeface="Arial" panose="020B0604020202020204" pitchFamily="34" charset="0"/>
                <a:cs typeface="Arial" panose="020B0604020202020204" pitchFamily="34" charset="0"/>
              </a:rPr>
              <a:t>байсан бөгөөд </a:t>
            </a:r>
            <a:r>
              <a:rPr lang="mn-MN" sz="1400" spc="-5" dirty="0" smtClean="0">
                <a:solidFill>
                  <a:schemeClr val="bg1"/>
                </a:solidFill>
                <a:latin typeface="Arial" panose="020B0604020202020204" pitchFamily="34" charset="0"/>
                <a:cs typeface="Arial" panose="020B0604020202020204" pitchFamily="34" charset="0"/>
              </a:rPr>
              <a:t>ажилд зуучлагдан орсон </a:t>
            </a:r>
            <a:r>
              <a:rPr lang="mn-MN" sz="1400" spc="-5" dirty="0" smtClean="0">
                <a:solidFill>
                  <a:schemeClr val="bg1"/>
                </a:solidFill>
                <a:latin typeface="Arial" panose="020B0604020202020204" pitchFamily="34" charset="0"/>
                <a:cs typeface="Arial" panose="020B0604020202020204" pitchFamily="34" charset="0"/>
              </a:rPr>
              <a:t>47</a:t>
            </a:r>
            <a:r>
              <a:rPr lang="mn-MN" sz="1400" spc="-10" dirty="0" smtClean="0">
                <a:solidFill>
                  <a:schemeClr val="bg1"/>
                </a:solidFill>
                <a:latin typeface="Arial" panose="020B0604020202020204" pitchFamily="34" charset="0"/>
                <a:cs typeface="Arial" panose="020B0604020202020204" pitchFamily="34" charset="0"/>
              </a:rPr>
              <a:t>, </a:t>
            </a:r>
            <a:r>
              <a:rPr lang="mn-MN" sz="1400" spc="-10" dirty="0" smtClean="0">
                <a:solidFill>
                  <a:schemeClr val="bg1"/>
                </a:solidFill>
                <a:latin typeface="Arial" panose="020B0604020202020204" pitchFamily="34" charset="0"/>
                <a:cs typeface="Arial" panose="020B0604020202020204" pitchFamily="34" charset="0"/>
              </a:rPr>
              <a:t>идэвхигүйн улмаас хасагдсан 84, шинээр нэмэгдсэн </a:t>
            </a:r>
            <a:r>
              <a:rPr lang="mn-MN" sz="1400" spc="-10" dirty="0" smtClean="0">
                <a:solidFill>
                  <a:schemeClr val="bg1"/>
                </a:solidFill>
                <a:latin typeface="Arial" panose="020B0604020202020204" pitchFamily="34" charset="0"/>
                <a:cs typeface="Arial" panose="020B0604020202020204" pitchFamily="34" charset="0"/>
              </a:rPr>
              <a:t>197</a:t>
            </a:r>
            <a:r>
              <a:rPr lang="mn-MN" sz="1400" spc="-10" dirty="0" smtClean="0">
                <a:solidFill>
                  <a:schemeClr val="bg1"/>
                </a:solidFill>
                <a:latin typeface="Arial" panose="020B0604020202020204" pitchFamily="34" charset="0"/>
                <a:cs typeface="Arial" panose="020B0604020202020204" pitchFamily="34" charset="0"/>
              </a:rPr>
              <a:t>, сарын сүүлд бүртгэлтэй ажилгүй </a:t>
            </a:r>
            <a:r>
              <a:rPr lang="en-US" sz="1400" spc="-10" dirty="0" smtClean="0">
                <a:solidFill>
                  <a:schemeClr val="bg1"/>
                </a:solidFill>
                <a:latin typeface="Arial" panose="020B0604020202020204" pitchFamily="34" charset="0"/>
                <a:cs typeface="Arial" panose="020B0604020202020204" pitchFamily="34" charset="0"/>
              </a:rPr>
              <a:t>7</a:t>
            </a:r>
            <a:r>
              <a:rPr lang="mn-MN" sz="1400" spc="-10" dirty="0" smtClean="0">
                <a:solidFill>
                  <a:schemeClr val="bg1"/>
                </a:solidFill>
                <a:latin typeface="Arial" panose="020B0604020202020204" pitchFamily="34" charset="0"/>
                <a:cs typeface="Arial" panose="020B0604020202020204" pitchFamily="34" charset="0"/>
              </a:rPr>
              <a:t>53</a:t>
            </a:r>
            <a:r>
              <a:rPr lang="mn-MN" sz="1400" spc="-10" dirty="0" smtClean="0">
                <a:solidFill>
                  <a:schemeClr val="bg1"/>
                </a:solidFill>
                <a:latin typeface="Arial" panose="020B0604020202020204" pitchFamily="34" charset="0"/>
                <a:cs typeface="Arial" panose="020B0604020202020204" pitchFamily="34" charset="0"/>
              </a:rPr>
              <a:t> </a:t>
            </a:r>
            <a:r>
              <a:rPr lang="mn-MN" sz="1400" spc="-10" dirty="0" smtClean="0">
                <a:solidFill>
                  <a:schemeClr val="bg1"/>
                </a:solidFill>
                <a:latin typeface="Arial" panose="020B0604020202020204" pitchFamily="34" charset="0"/>
                <a:cs typeface="Arial" panose="020B0604020202020204" pitchFamily="34" charset="0"/>
              </a:rPr>
              <a:t>иргэд </a:t>
            </a:r>
            <a:r>
              <a:rPr lang="mn-MN" sz="1400" spc="-40" dirty="0" smtClean="0">
                <a:solidFill>
                  <a:schemeClr val="bg1"/>
                </a:solidFill>
                <a:latin typeface="Arial" panose="020B0604020202020204" pitchFamily="34" charset="0"/>
                <a:cs typeface="Arial" panose="020B0604020202020204" pitchFamily="34" charset="0"/>
              </a:rPr>
              <a:t> </a:t>
            </a:r>
            <a:r>
              <a:rPr lang="mn-MN" sz="1400" spc="-10" dirty="0" smtClean="0">
                <a:solidFill>
                  <a:schemeClr val="bg1"/>
                </a:solidFill>
                <a:latin typeface="Arial" panose="020B0604020202020204" pitchFamily="34" charset="0"/>
                <a:cs typeface="Arial" panose="020B0604020202020204" pitchFamily="34" charset="0"/>
              </a:rPr>
              <a:t>байна.</a:t>
            </a:r>
            <a:endParaRPr lang="mn-MN" sz="1400" dirty="0">
              <a:solidFill>
                <a:schemeClr val="bg1"/>
              </a:solidFill>
              <a:latin typeface="Arial" panose="020B0604020202020204" pitchFamily="34" charset="0"/>
              <a:cs typeface="Arial" panose="020B0604020202020204" pitchFamily="34" charset="0"/>
            </a:endParaRPr>
          </a:p>
        </p:txBody>
      </p:sp>
      <p:sp>
        <p:nvSpPr>
          <p:cNvPr id="3" name="Round Diagonal Corner Rectangle 2"/>
          <p:cNvSpPr/>
          <p:nvPr/>
        </p:nvSpPr>
        <p:spPr>
          <a:xfrm>
            <a:off x="5902373" y="4713483"/>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ts val="1764"/>
              </a:lnSpc>
            </a:pPr>
            <a:r>
              <a:rPr lang="mn-MN" sz="1400" spc="-10" dirty="0">
                <a:latin typeface="Arial" panose="020B0604020202020204" pitchFamily="34" charset="0"/>
                <a:cs typeface="Arial" panose="020B0604020202020204" pitchFamily="34" charset="0"/>
              </a:rPr>
              <a:t>Нийт  бүртгэлтэй  ажилгүй  иргэд  өмнөх  оны </a:t>
            </a:r>
            <a:r>
              <a:rPr lang="mn-MN" sz="1400" spc="204" dirty="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мөн үеэс </a:t>
            </a:r>
            <a:r>
              <a:rPr lang="en-US" sz="1400" spc="-10" dirty="0" smtClean="0">
                <a:latin typeface="Arial" panose="020B0604020202020204" pitchFamily="34" charset="0"/>
                <a:cs typeface="Arial" panose="020B0604020202020204" pitchFamily="34" charset="0"/>
              </a:rPr>
              <a:t>1</a:t>
            </a:r>
            <a:r>
              <a:rPr lang="mn-MN" sz="1400" spc="-10" dirty="0" smtClean="0">
                <a:latin typeface="Arial" panose="020B0604020202020204" pitchFamily="34" charset="0"/>
                <a:cs typeface="Arial" panose="020B0604020202020204" pitchFamily="34" charset="0"/>
              </a:rPr>
              <a:t>35 </a:t>
            </a:r>
            <a:r>
              <a:rPr lang="mn-MN" sz="1400" spc="-15" dirty="0" smtClean="0">
                <a:latin typeface="Arial" panose="020B0604020202020204" pitchFamily="34" charset="0"/>
                <a:cs typeface="Arial" panose="020B0604020202020204" pitchFamily="34" charset="0"/>
              </a:rPr>
              <a:t>(</a:t>
            </a:r>
            <a:r>
              <a:rPr lang="en-US" sz="1400" spc="-15" dirty="0" smtClean="0">
                <a:latin typeface="Arial" panose="020B0604020202020204" pitchFamily="34" charset="0"/>
                <a:cs typeface="Arial" panose="020B0604020202020204" pitchFamily="34" charset="0"/>
              </a:rPr>
              <a:t>1</a:t>
            </a:r>
            <a:r>
              <a:rPr lang="mn-MN" sz="1400" spc="-15" dirty="0" smtClean="0">
                <a:latin typeface="Arial" panose="020B0604020202020204" pitchFamily="34" charset="0"/>
                <a:cs typeface="Arial" panose="020B0604020202020204" pitchFamily="34" charset="0"/>
              </a:rPr>
              <a:t>5.</a:t>
            </a:r>
            <a:r>
              <a:rPr lang="mn-MN" sz="1400" spc="-15" dirty="0">
                <a:latin typeface="Arial" panose="020B0604020202020204" pitchFamily="34" charset="0"/>
                <a:cs typeface="Arial" panose="020B0604020202020204" pitchFamily="34" charset="0"/>
              </a:rPr>
              <a:t>2</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хүнээр, харин өмнөх  сараас </a:t>
            </a:r>
            <a:r>
              <a:rPr lang="mn-MN" sz="1400" spc="-10" dirty="0" smtClean="0">
                <a:latin typeface="Arial" panose="020B0604020202020204" pitchFamily="34" charset="0"/>
                <a:cs typeface="Arial" panose="020B0604020202020204" pitchFamily="34" charset="0"/>
              </a:rPr>
              <a:t>23</a:t>
            </a:r>
            <a:r>
              <a:rPr lang="mn-MN" sz="1400" spc="-10" dirty="0" smtClean="0">
                <a:latin typeface="Arial" panose="020B0604020202020204" pitchFamily="34" charset="0"/>
                <a:cs typeface="Arial" panose="020B0604020202020204" pitchFamily="34" charset="0"/>
              </a:rPr>
              <a:t> </a:t>
            </a:r>
            <a:r>
              <a:rPr lang="mn-MN" sz="1400" spc="-20" dirty="0" smtClean="0">
                <a:latin typeface="Arial" panose="020B0604020202020204" pitchFamily="34" charset="0"/>
                <a:cs typeface="Arial" panose="020B0604020202020204" pitchFamily="34" charset="0"/>
              </a:rPr>
              <a:t>(3.0%)</a:t>
            </a:r>
            <a:r>
              <a:rPr lang="mn-MN" sz="1400" spc="-1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хүнээр тус тус буурчээ, </a:t>
            </a:r>
            <a:r>
              <a:rPr lang="en-US" sz="1400" spc="-10" dirty="0" smtClean="0">
                <a:latin typeface="Arial" panose="020B0604020202020204" pitchFamily="34" charset="0"/>
                <a:cs typeface="Arial" panose="020B0604020202020204" pitchFamily="34" charset="0"/>
              </a:rPr>
              <a:t>7</a:t>
            </a:r>
            <a:r>
              <a:rPr lang="mn-MN" sz="1400" spc="-10" dirty="0" smtClean="0">
                <a:latin typeface="Arial" panose="020B0604020202020204" pitchFamily="34" charset="0"/>
                <a:cs typeface="Arial" panose="020B0604020202020204" pitchFamily="34" charset="0"/>
              </a:rPr>
              <a:t>53 </a:t>
            </a:r>
            <a:r>
              <a:rPr lang="mn-MN" sz="1400" spc="-10" dirty="0">
                <a:latin typeface="Arial" panose="020B0604020202020204" pitchFamily="34" charset="0"/>
                <a:cs typeface="Arial" panose="020B0604020202020204" pitchFamily="34" charset="0"/>
              </a:rPr>
              <a:t>болсны </a:t>
            </a:r>
            <a:r>
              <a:rPr lang="mn-MN" sz="1400" spc="-15" dirty="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399</a:t>
            </a:r>
            <a:r>
              <a:rPr lang="mn-MN" sz="1400" spc="-15"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a:t>
            </a:r>
            <a:r>
              <a:rPr lang="mn-MN" sz="1400" spc="-15" dirty="0" smtClean="0">
                <a:latin typeface="Arial" panose="020B0604020202020204" pitchFamily="34" charset="0"/>
                <a:cs typeface="Arial" panose="020B0604020202020204" pitchFamily="34" charset="0"/>
              </a:rPr>
              <a:t>52.</a:t>
            </a:r>
            <a:r>
              <a:rPr lang="mn-MN" sz="1400" spc="-15" dirty="0">
                <a:latin typeface="Arial" panose="020B0604020202020204" pitchFamily="34" charset="0"/>
                <a:cs typeface="Arial" panose="020B0604020202020204" pitchFamily="34" charset="0"/>
              </a:rPr>
              <a:t>9</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нь </a:t>
            </a:r>
            <a:r>
              <a:rPr lang="mn-MN" sz="1400" spc="-10" dirty="0">
                <a:latin typeface="Arial" panose="020B0604020202020204" pitchFamily="34" charset="0"/>
                <a:cs typeface="Arial" panose="020B0604020202020204" pitchFamily="34" charset="0"/>
              </a:rPr>
              <a:t>эмэгтэйчүүд  байна.</a:t>
            </a:r>
            <a:endParaRPr lang="mn-MN" sz="2800" dirty="0">
              <a:latin typeface="Arial" panose="020B0604020202020204" pitchFamily="34" charset="0"/>
              <a:cs typeface="Arial" panose="020B0604020202020204" pitchFamily="34" charset="0"/>
            </a:endParaRPr>
          </a:p>
        </p:txBody>
      </p:sp>
      <p:sp>
        <p:nvSpPr>
          <p:cNvPr id="9" name="Up Arrow 8"/>
          <p:cNvSpPr/>
          <p:nvPr/>
        </p:nvSpPr>
        <p:spPr>
          <a:xfrm rot="10800000">
            <a:off x="2738117" y="3703572"/>
            <a:ext cx="302479" cy="877357"/>
          </a:xfrm>
          <a:prstGeom prst="upArrow">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002045" y="1403799"/>
            <a:ext cx="3979779" cy="587853"/>
          </a:xfrm>
          <a:prstGeom prst="rect">
            <a:avLst/>
          </a:prstGeom>
          <a:noFill/>
        </p:spPr>
        <p:txBody>
          <a:bodyPr wrap="square" rtlCol="0">
            <a:spAutoFit/>
          </a:bodyPr>
          <a:lstStyle/>
          <a:p>
            <a:pPr algn="ctr">
              <a:lnSpc>
                <a:spcPct val="115000"/>
              </a:lnSpc>
              <a:tabLst>
                <a:tab pos="1171575" algn="l"/>
              </a:tabLst>
            </a:pP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mn-MN"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БҮРТГЭЛТЭЙ </a:t>
            </a: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АЖИЛГҮЙЧҮҮД БОЛОВСРОЛЫН ТҮВШИНГЭЭР</a:t>
            </a:r>
            <a:endParaRPr lang="en-US" sz="1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0" name="Up Arrow 39"/>
          <p:cNvSpPr/>
          <p:nvPr/>
        </p:nvSpPr>
        <p:spPr>
          <a:xfrm rot="10800000" flipV="1">
            <a:off x="4578943" y="3673499"/>
            <a:ext cx="316546" cy="87498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a:stretch>
            <a:fillRect/>
          </a:stretch>
        </p:blipFill>
        <p:spPr>
          <a:xfrm flipH="1">
            <a:off x="3988965" y="1287686"/>
            <a:ext cx="308129" cy="1230221"/>
          </a:xfrm>
          <a:prstGeom prst="rect">
            <a:avLst/>
          </a:prstGeom>
        </p:spPr>
      </p:pic>
      <p:graphicFrame>
        <p:nvGraphicFramePr>
          <p:cNvPr id="41" name="Chart 40"/>
          <p:cNvGraphicFramePr/>
          <p:nvPr>
            <p:extLst>
              <p:ext uri="{D42A27DB-BD31-4B8C-83A1-F6EECF244321}">
                <p14:modId xmlns:p14="http://schemas.microsoft.com/office/powerpoint/2010/main" val="601040868"/>
              </p:ext>
            </p:extLst>
          </p:nvPr>
        </p:nvGraphicFramePr>
        <p:xfrm>
          <a:off x="6120304" y="2131434"/>
          <a:ext cx="5908040" cy="230505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anose="020B0604020202020204"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895430"/>
          </a:xfrm>
          <a:prstGeom prst="rect">
            <a:avLst/>
          </a:prstGeom>
        </p:spPr>
      </p:pic>
      <p:pic>
        <p:nvPicPr>
          <p:cNvPr id="20" name="Picture 19"/>
          <p:cNvPicPr>
            <a:picLocks noChangeAspect="1"/>
          </p:cNvPicPr>
          <p:nvPr/>
        </p:nvPicPr>
        <p:blipFill>
          <a:blip r:embed="rId9"/>
          <a:stretch>
            <a:fillRect/>
          </a:stretch>
        </p:blipFill>
        <p:spPr>
          <a:xfrm>
            <a:off x="1185666" y="3139043"/>
            <a:ext cx="10454272" cy="1977849"/>
          </a:xfrm>
          <a:prstGeom prst="rect">
            <a:avLst/>
          </a:prstGeom>
        </p:spPr>
      </p:pic>
      <p:sp>
        <p:nvSpPr>
          <p:cNvPr id="24" name="Rectangle 23"/>
          <p:cNvSpPr/>
          <p:nvPr/>
        </p:nvSpPr>
        <p:spPr>
          <a:xfrm>
            <a:off x="2859314" y="1434813"/>
            <a:ext cx="8577943" cy="1402820"/>
          </a:xfrm>
          <a:prstGeom prst="rect">
            <a:avLst/>
          </a:prstGeom>
        </p:spPr>
        <p:txBody>
          <a:bodyPr wrap="square">
            <a:spAutoFit/>
          </a:bodyPr>
          <a:lstStyle/>
          <a:p>
            <a:pPr marL="12700" marR="5080" algn="just">
              <a:lnSpc>
                <a:spcPct val="97200"/>
              </a:lnSpc>
            </a:pPr>
            <a:r>
              <a:rPr lang="mn-MN" sz="1400" spc="-10" dirty="0" smtClean="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газрын мэдээллээр </a:t>
            </a:r>
            <a:r>
              <a:rPr lang="mn-MN" sz="1400" spc="-15" dirty="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сангийн орлого </a:t>
            </a:r>
            <a:r>
              <a:rPr lang="mn-MN" sz="1400" spc="-15" dirty="0" smtClean="0">
                <a:latin typeface="Arial" panose="020B0604020202020204" pitchFamily="34" charset="0"/>
                <a:cs typeface="Arial" panose="020B0604020202020204" pitchFamily="34" charset="0"/>
              </a:rPr>
              <a:t>2019 </a:t>
            </a:r>
            <a:r>
              <a:rPr lang="mn-MN" sz="1400" spc="-10" dirty="0">
                <a:latin typeface="Arial" panose="020B0604020202020204" pitchFamily="34" charset="0"/>
                <a:cs typeface="Arial" panose="020B0604020202020204" pitchFamily="34" charset="0"/>
              </a:rPr>
              <a:t>оны эхний </a:t>
            </a:r>
            <a:r>
              <a:rPr lang="mn-MN" sz="1400" spc="-10" dirty="0">
                <a:latin typeface="Arial" panose="020B0604020202020204" pitchFamily="34" charset="0"/>
                <a:cs typeface="Arial" panose="020B0604020202020204" pitchFamily="34" charset="0"/>
              </a:rPr>
              <a:t>2</a:t>
            </a:r>
            <a:r>
              <a:rPr lang="mn-MN" sz="140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сард </a:t>
            </a:r>
            <a:r>
              <a:rPr lang="mn-MN" sz="1400" spc="-10" dirty="0" smtClean="0">
                <a:latin typeface="Arial" panose="020B0604020202020204" pitchFamily="34" charset="0"/>
                <a:cs typeface="Arial" panose="020B0604020202020204" pitchFamily="34" charset="0"/>
              </a:rPr>
              <a:t>6 107</a:t>
            </a:r>
            <a:r>
              <a:rPr lang="en-US" sz="1400" spc="-10"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1 </a:t>
            </a:r>
            <a:r>
              <a:rPr lang="mn-MN" sz="1400" spc="-10" dirty="0">
                <a:latin typeface="Arial" panose="020B0604020202020204" pitchFamily="34" charset="0"/>
                <a:cs typeface="Arial" panose="020B0604020202020204" pitchFamily="34" charset="0"/>
              </a:rPr>
              <a:t>сая төгрөг  болж, өмнөх оны </a:t>
            </a:r>
            <a:r>
              <a:rPr lang="mn-MN" sz="1400" spc="-5" dirty="0">
                <a:latin typeface="Arial" panose="020B0604020202020204" pitchFamily="34" charset="0"/>
                <a:cs typeface="Arial" panose="020B0604020202020204" pitchFamily="34" charset="0"/>
              </a:rPr>
              <a:t>мөн үеэс </a:t>
            </a:r>
            <a:r>
              <a:rPr lang="mn-MN" sz="1400" spc="-10" dirty="0" smtClean="0">
                <a:latin typeface="Arial" panose="020B0604020202020204" pitchFamily="34" charset="0"/>
                <a:cs typeface="Arial" panose="020B0604020202020204" pitchFamily="34" charset="0"/>
              </a:rPr>
              <a:t>2 417</a:t>
            </a:r>
            <a:r>
              <a:rPr lang="en-US" sz="1400" spc="-10" dirty="0" smtClean="0">
                <a:latin typeface="Arial" panose="020B0604020202020204" pitchFamily="34" charset="0"/>
                <a:cs typeface="Arial" panose="020B0604020202020204" pitchFamily="34" charset="0"/>
              </a:rPr>
              <a:t>.</a:t>
            </a:r>
            <a:r>
              <a:rPr lang="mn-MN" sz="1400" spc="-10" dirty="0">
                <a:latin typeface="Arial" panose="020B0604020202020204" pitchFamily="34" charset="0"/>
                <a:cs typeface="Arial" panose="020B0604020202020204" pitchFamily="34" charset="0"/>
              </a:rPr>
              <a:t>3</a:t>
            </a:r>
            <a:r>
              <a:rPr lang="en-US" sz="1400" spc="-10" dirty="0" smtClean="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(65.</a:t>
            </a:r>
            <a:r>
              <a:rPr lang="mn-MN" sz="1400" spc="-15" dirty="0">
                <a:latin typeface="Arial" panose="020B0604020202020204" pitchFamily="34" charset="0"/>
                <a:cs typeface="Arial" panose="020B0604020202020204" pitchFamily="34" charset="0"/>
              </a:rPr>
              <a:t>5</a:t>
            </a:r>
            <a:r>
              <a:rPr lang="mn-MN" sz="1400" spc="-15"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сая </a:t>
            </a:r>
            <a:r>
              <a:rPr lang="mn-MN" sz="1400" spc="-15" dirty="0">
                <a:latin typeface="Arial" panose="020B0604020202020204" pitchFamily="34" charset="0"/>
                <a:cs typeface="Arial" panose="020B0604020202020204" pitchFamily="34" charset="0"/>
              </a:rPr>
              <a:t>төгрөгөөр өссөн</a:t>
            </a:r>
            <a:r>
              <a:rPr lang="mn-MN" sz="1400"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mn-MN" sz="1400" dirty="0">
              <a:solidFill>
                <a:srgbClr val="002060"/>
              </a:solidFill>
              <a:latin typeface="Arial" panose="020B0604020202020204" pitchFamily="34" charset="0"/>
              <a:cs typeface="Arial" panose="020B0604020202020204" pitchFamily="34" charset="0"/>
            </a:endParaRPr>
          </a:p>
          <a:p>
            <a:pPr marL="12700" algn="just">
              <a:lnSpc>
                <a:spcPts val="1764"/>
              </a:lnSpc>
            </a:pPr>
            <a:r>
              <a:rPr lang="mn-MN" sz="1400" dirty="0">
                <a:latin typeface="Arial" panose="020B0604020202020204" pitchFamily="34" charset="0"/>
                <a:ea typeface="Calibri" charset="0"/>
                <a:cs typeface="Arial" panose="020B0604020202020204" pitchFamily="34" charset="0"/>
              </a:rPr>
              <a:t>Харин </a:t>
            </a:r>
            <a:r>
              <a:rPr lang="mn-MN" sz="1400" spc="-15" dirty="0" smtClean="0">
                <a:latin typeface="Arial" panose="020B0604020202020204" pitchFamily="34" charset="0"/>
                <a:cs typeface="Arial" panose="020B0604020202020204" pitchFamily="34" charset="0"/>
              </a:rPr>
              <a:t>нийгмийн   </a:t>
            </a:r>
            <a:r>
              <a:rPr lang="mn-MN" sz="1400" spc="-15" dirty="0">
                <a:latin typeface="Arial" panose="020B0604020202020204" pitchFamily="34" charset="0"/>
                <a:cs typeface="Arial" panose="020B0604020202020204" pitchFamily="34" charset="0"/>
              </a:rPr>
              <a:t>даатгалын   </a:t>
            </a:r>
            <a:r>
              <a:rPr lang="mn-MN" sz="1400" spc="-10" dirty="0">
                <a:latin typeface="Arial" panose="020B0604020202020204" pitchFamily="34" charset="0"/>
                <a:cs typeface="Arial" panose="020B0604020202020204" pitchFamily="34" charset="0"/>
              </a:rPr>
              <a:t>шимтгэлийн авлага</a:t>
            </a:r>
            <a:r>
              <a:rPr lang="mn-MN" sz="1400" spc="-15" dirty="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8 118</a:t>
            </a:r>
            <a:r>
              <a:rPr lang="en-US" sz="1400" spc="-15" dirty="0" smtClean="0">
                <a:latin typeface="Arial" panose="020B0604020202020204" pitchFamily="34" charset="0"/>
                <a:cs typeface="Arial" panose="020B0604020202020204" pitchFamily="34" charset="0"/>
              </a:rPr>
              <a:t>.</a:t>
            </a:r>
            <a:r>
              <a:rPr lang="mn-MN" sz="1400" spc="-15" dirty="0">
                <a:latin typeface="Arial" panose="020B0604020202020204" pitchFamily="34" charset="0"/>
                <a:cs typeface="Arial" panose="020B0604020202020204" pitchFamily="34" charset="0"/>
              </a:rPr>
              <a:t>9</a:t>
            </a:r>
            <a:r>
              <a:rPr lang="mn-MN" sz="1400" spc="-10"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сая </a:t>
            </a:r>
            <a:r>
              <a:rPr lang="mn-MN" sz="1400" spc="385" dirty="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төгрөг болж, өмнөх оны мөн үеэс </a:t>
            </a:r>
            <a:r>
              <a:rPr lang="en-US" sz="1400" spc="-15" dirty="0" smtClean="0">
                <a:latin typeface="Arial" panose="020B0604020202020204" pitchFamily="34" charset="0"/>
                <a:cs typeface="Arial" panose="020B0604020202020204" pitchFamily="34" charset="0"/>
              </a:rPr>
              <a:t> </a:t>
            </a:r>
            <a:r>
              <a:rPr lang="mn-MN" sz="1400" spc="-15" dirty="0" smtClean="0">
                <a:solidFill>
                  <a:srgbClr val="FF0000"/>
                </a:solidFill>
                <a:latin typeface="Arial" panose="020B0604020202020204" pitchFamily="34" charset="0"/>
                <a:cs typeface="Arial" panose="020B0604020202020204" pitchFamily="34" charset="0"/>
              </a:rPr>
              <a:t>1085</a:t>
            </a:r>
            <a:r>
              <a:rPr lang="en-US" sz="1400" spc="-15" dirty="0" smtClean="0">
                <a:solidFill>
                  <a:srgbClr val="FF0000"/>
                </a:solidFill>
                <a:latin typeface="Arial" panose="020B0604020202020204" pitchFamily="34" charset="0"/>
                <a:cs typeface="Arial" panose="020B0604020202020204" pitchFamily="34" charset="0"/>
              </a:rPr>
              <a:t>.</a:t>
            </a:r>
            <a:r>
              <a:rPr lang="mn-MN" sz="1400" spc="-15" dirty="0" smtClean="0">
                <a:solidFill>
                  <a:srgbClr val="FF0000"/>
                </a:solidFill>
                <a:latin typeface="Arial" panose="020B0604020202020204" pitchFamily="34" charset="0"/>
                <a:cs typeface="Arial" panose="020B0604020202020204" pitchFamily="34" charset="0"/>
              </a:rPr>
              <a:t>0 (1</a:t>
            </a:r>
            <a:r>
              <a:rPr lang="en-US" sz="1400" spc="-15" dirty="0" smtClean="0">
                <a:solidFill>
                  <a:srgbClr val="FF0000"/>
                </a:solidFill>
                <a:latin typeface="Arial" panose="020B0604020202020204" pitchFamily="34" charset="0"/>
                <a:cs typeface="Arial" panose="020B0604020202020204" pitchFamily="34" charset="0"/>
              </a:rPr>
              <a:t>3.2</a:t>
            </a:r>
            <a:r>
              <a:rPr lang="mn-MN" sz="1400" spc="-15" dirty="0" smtClean="0">
                <a:solidFill>
                  <a:srgbClr val="FF0000"/>
                </a:solidFill>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сая төгрөгөөр </a:t>
            </a:r>
            <a:r>
              <a:rPr lang="mn-MN" sz="1400" spc="-15" dirty="0" smtClean="0">
                <a:latin typeface="Arial" panose="020B0604020202020204" pitchFamily="34" charset="0"/>
                <a:cs typeface="Arial" panose="020B0604020202020204" pitchFamily="34" charset="0"/>
              </a:rPr>
              <a:t>өссөн </a:t>
            </a:r>
            <a:r>
              <a:rPr lang="mn-MN" sz="1400" spc="-15"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en-US" sz="1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953656" y="3530719"/>
            <a:ext cx="8483601" cy="1169551"/>
          </a:xfrm>
          <a:prstGeom prst="rect">
            <a:avLst/>
          </a:prstGeom>
        </p:spPr>
        <p:txBody>
          <a:bodyPr wrap="square">
            <a:spAutoFit/>
          </a:bodyPr>
          <a:lstStyle/>
          <a:p>
            <a:pPr algn="just"/>
            <a:r>
              <a:rPr lang="mn-MN" sz="1400" dirty="0">
                <a:latin typeface="Arial" panose="020B0604020202020204" pitchFamily="34" charset="0"/>
                <a:cs typeface="Arial" panose="020B0604020202020204" pitchFamily="34" charset="0"/>
              </a:rPr>
              <a:t>2019 оны эхний 2 сарын байдлаар тэтгэврийн даатгалын сангаас 16 615 тэтгэвэр авагчдад 11 280.7 сая төгрөгийг тэтгэвэрт, Тэтгэмжийн даатгалын сангаас 1242 хүнд 410.1 сая төгрөгийг ХЧТА, ЖА, оршуулга, ҮОМШӨ-ны даатгалын сангаас ҮО тэтгэвэр, ХЧТА-ны тэтгэмж, нөхөн төлбөр, сувиллын зардалд 221 хүнд 192.8 сая төгрөг, Ажилгүйдлийн даатгалын сангаас 85 хүнд 106.1 сая төгрөгийг ажилгүйдлийн тэтгэмжид тус тус олгожээ. </a:t>
            </a:r>
            <a:endParaRPr lang="en-US" sz="14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273092"/>
            <a:ext cx="10454272" cy="1127708"/>
          </a:xfrm>
          <a:prstGeom prst="rect">
            <a:avLst/>
          </a:prstGeom>
        </p:spPr>
      </p:pic>
      <p:sp>
        <p:nvSpPr>
          <p:cNvPr id="3" name="Rectangle 2"/>
          <p:cNvSpPr/>
          <p:nvPr/>
        </p:nvSpPr>
        <p:spPr>
          <a:xfrm>
            <a:off x="3083769" y="5675492"/>
            <a:ext cx="8483600" cy="523220"/>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Нийгмийн халамжийн сангаас 23 424 хүнд 3 148.7 сая төгрөгийн халамжийн тэтгэвэр, тэтгэмжийг олгожээ.</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268361"/>
            <a:ext cx="9376697" cy="2640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329383" y="1270076"/>
            <a:ext cx="9253406" cy="2677656"/>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2019 оны эхний 2 сарын байдлаар нийт 146 гэмт хэрэг бүртгэгдсэн урьд оны мөн үеэс 35.2 хувиар өссөн байна. Нийт гэмт хэргийн 15.1 хувь нь согтуугаар үйлдэгдсэн нь өнгөрсөн оны мөн үетэй харьцуулахад 24.1 хувиар буурсан байна.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Иргэн болон байгууллагад нийт 396.4 сая төгрөгийн хохирол учирсан нь өмнөх оны мөн үеэс 300.7 сая төгрөгөөр өссөн байна. Учирсан хохирлоос 73.1 сая төгрөгийг нөхөн төлүүлж, нөхөн төлөлт 18.4 хувьтай байна.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a:solidFill>
                  <a:schemeClr val="bg1"/>
                </a:solidFill>
                <a:latin typeface="Arial" panose="020B0604020202020204" pitchFamily="34" charset="0"/>
                <a:cs typeface="Arial" panose="020B0604020202020204" pitchFamily="34" charset="0"/>
              </a:rPr>
              <a:t>Бүртгэгдсэн гэмт хэргийн 41.1 хувийг хүний амь бие, эрүүл мэндийн эсрэг гэмт хэрэг,  33.6 хувийг өмчлөх эрхийн эсрэг гэмт хэрэг,  7.5 хувийг байгаль хамгаалах журмын эсрэг гэмт хэрэг, 7.5 хувийг тээврийн хэрэгслийн хөдөлгөөний аюулгүй байдлын эсрэг гэмт хэрэг, 10.3 хувийг бусад төрлийн гэмт хэрэг  эзэлж байна. Өмчлөх эрхийн эсрэг гэмт хэргийн 20.4 хувийг малын хулгай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15250" y="36773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8" name="Chart 17"/>
          <p:cNvGraphicFramePr/>
          <p:nvPr>
            <p:extLst>
              <p:ext uri="{D42A27DB-BD31-4B8C-83A1-F6EECF244321}">
                <p14:modId xmlns:p14="http://schemas.microsoft.com/office/powerpoint/2010/main" val="4208778688"/>
              </p:ext>
            </p:extLst>
          </p:nvPr>
        </p:nvGraphicFramePr>
        <p:xfrm>
          <a:off x="3240091" y="3686418"/>
          <a:ext cx="5996940" cy="304736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844139"/>
            <a:ext cx="7527713" cy="1708160"/>
          </a:xfrm>
          <a:prstGeom prst="rect">
            <a:avLst/>
          </a:prstGeom>
          <a:noFill/>
        </p:spPr>
        <p:txBody>
          <a:bodyPr wrap="square" rtlCol="0">
            <a:spAutoFit/>
          </a:bodyPr>
          <a:lstStyle/>
          <a:p>
            <a:pPr algn="just">
              <a:lnSpc>
                <a:spcPct val="150000"/>
              </a:lnSpc>
            </a:pPr>
            <a:r>
              <a:rPr lang="mn-MN" sz="1400" dirty="0">
                <a:solidFill>
                  <a:schemeClr val="bg1"/>
                </a:solidFill>
                <a:latin typeface="Arial" panose="020B0604020202020204" pitchFamily="34" charset="0"/>
                <a:cs typeface="Arial" panose="020B0604020202020204" pitchFamily="34" charset="0"/>
              </a:rPr>
              <a:t>Сэлэнгэ аймгийн Алтанбулаг болон Сүхбаатар боомтоор давхардсан тоогоор                    99 907 зорчигч нэвтэрсэн нь өмнөх оны мөн үеэс 6.5 хувиар өссөн  байна. Нийт зорчигчдын 85.4 хувь нь Монгол иргэд, 14.6 хувь нь гадаад иргэд байна. Энэ нь өмнөх оны мөн үетэй харьцуулахад хилээр нэвтэрсэн Монгол иргэдийн тоо 5.8 хувиар, гадаад иргэдийн тоо 11.2 хувиар өссөн үзүүлэлтэй байна.</a:t>
            </a:r>
            <a:endParaRPr lang="en-US" sz="1400" dirty="0">
              <a:solidFill>
                <a:schemeClr val="bg1"/>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2431990662"/>
              </p:ext>
            </p:extLst>
          </p:nvPr>
        </p:nvGraphicFramePr>
        <p:xfrm>
          <a:off x="4225159" y="2743225"/>
          <a:ext cx="7708694" cy="351753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36114" y="1305845"/>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388702"/>
            <a:ext cx="8499546" cy="1061829"/>
          </a:xfrm>
          <a:prstGeom prst="rect">
            <a:avLst/>
          </a:prstGeom>
        </p:spPr>
        <p:txBody>
          <a:bodyPr wrap="square">
            <a:spAutoFit/>
          </a:bodyPr>
          <a:lstStyle/>
          <a:p>
            <a:pPr algn="just">
              <a:lnSpc>
                <a:spcPct val="150000"/>
              </a:lnSpc>
            </a:pPr>
            <a:r>
              <a:rPr lang="mn-MN" sz="1400" dirty="0">
                <a:solidFill>
                  <a:schemeClr val="bg1"/>
                </a:solidFill>
                <a:latin typeface="Arial" panose="020B0604020202020204" pitchFamily="34" charset="0"/>
                <a:cs typeface="Arial" panose="020B0604020202020204" pitchFamily="34" charset="0"/>
              </a:rPr>
              <a:t>Монгол банкны мэдээгээр энэ сард кассын цэвэр орлого 42 394.8</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цэвэр зарлага 41 854.0</a:t>
            </a:r>
            <a:r>
              <a:rPr lang="mn-MN" sz="1400" b="1" dirty="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төгрөгт хүрчээ</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Зээлийн </a:t>
            </a:r>
            <a:r>
              <a:rPr lang="mn-MN" sz="1400" dirty="0">
                <a:solidFill>
                  <a:schemeClr val="bg1"/>
                </a:solidFill>
                <a:latin typeface="Arial" panose="020B0604020202020204" pitchFamily="34" charset="0"/>
                <a:cs typeface="Arial" panose="020B0604020202020204" pitchFamily="34" charset="0"/>
              </a:rPr>
              <a:t>өрийн үлдэгдэл </a:t>
            </a:r>
            <a:r>
              <a:rPr lang="mn-MN" sz="1400" dirty="0" smtClean="0">
                <a:solidFill>
                  <a:schemeClr val="bg1"/>
                </a:solidFill>
                <a:latin typeface="Arial" panose="020B0604020202020204" pitchFamily="34" charset="0"/>
                <a:cs typeface="Arial" panose="020B0604020202020204" pitchFamily="34" charset="0"/>
              </a:rPr>
              <a:t>319</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087.1</a:t>
            </a:r>
            <a:r>
              <a:rPr lang="mn-MN" sz="1400" b="1"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байгаа ба үүний 2.2 хувийг чанаргүй зээл эзэлж байна. Иргэдийн мөнгөн хадгаламж </a:t>
            </a:r>
            <a:r>
              <a:rPr lang="en-US" sz="1400" dirty="0" smtClean="0">
                <a:solidFill>
                  <a:schemeClr val="bg1"/>
                </a:solidFill>
                <a:latin typeface="Arial" panose="020B0604020202020204" pitchFamily="34" charset="0"/>
                <a:cs typeface="Arial" panose="020B0604020202020204" pitchFamily="34" charset="0"/>
              </a:rPr>
              <a:t>94 887.5</a:t>
            </a:r>
            <a:r>
              <a:rPr lang="en-US" sz="1400" b="1"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байна</a:t>
            </a:r>
            <a:endParaRPr lang="en-US" sz="14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mn-MN" sz="1500" dirty="0" smtClean="0">
                <a:solidFill>
                  <a:schemeClr val="bg1"/>
                </a:solidFill>
                <a:latin typeface="Arial" panose="020B0604020202020204" pitchFamily="34" charset="0"/>
                <a:ea typeface="Calibri" charset="0"/>
                <a:cs typeface="Arial" panose="020B0604020202020204" pitchFamily="34" charset="0"/>
              </a:rPr>
              <a:t>2019 </a:t>
            </a:r>
            <a:r>
              <a:rPr lang="mn-MN" sz="1500" dirty="0">
                <a:solidFill>
                  <a:schemeClr val="bg1"/>
                </a:solidFill>
                <a:latin typeface="Arial" panose="020B0604020202020204" pitchFamily="34" charset="0"/>
                <a:ea typeface="Calibri" charset="0"/>
                <a:cs typeface="Arial" panose="020B0604020202020204" pitchFamily="34" charset="0"/>
              </a:rPr>
              <a:t>оны </a:t>
            </a:r>
            <a:r>
              <a:rPr lang="mn-MN" sz="1500" dirty="0" smtClean="0">
                <a:solidFill>
                  <a:schemeClr val="bg1"/>
                </a:solidFill>
                <a:latin typeface="Arial" panose="020B0604020202020204" pitchFamily="34" charset="0"/>
                <a:ea typeface="Calibri" charset="0"/>
                <a:cs typeface="Arial" panose="020B0604020202020204" pitchFamily="34" charset="0"/>
              </a:rPr>
              <a:t>эхний </a:t>
            </a:r>
            <a:r>
              <a:rPr lang="en-US" sz="1500" dirty="0" smtClean="0">
                <a:solidFill>
                  <a:schemeClr val="bg1"/>
                </a:solidFill>
                <a:latin typeface="Arial" panose="020B0604020202020204" pitchFamily="34" charset="0"/>
                <a:ea typeface="Calibri" charset="0"/>
                <a:cs typeface="Arial" panose="020B0604020202020204" pitchFamily="34" charset="0"/>
              </a:rPr>
              <a:t>2</a:t>
            </a:r>
            <a:r>
              <a:rPr lang="mn-MN"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сарын байдлаар иргэдийн мөнгөн хадгаламж </a:t>
            </a:r>
            <a:r>
              <a:rPr lang="en-US" sz="1500" dirty="0" smtClean="0">
                <a:solidFill>
                  <a:schemeClr val="bg1"/>
                </a:solidFill>
                <a:latin typeface="Arial" panose="020B0604020202020204" pitchFamily="34" charset="0"/>
                <a:ea typeface="Calibri" charset="0"/>
                <a:cs typeface="Arial" panose="020B0604020202020204" pitchFamily="34" charset="0"/>
              </a:rPr>
              <a:t>94 887.5 </a:t>
            </a:r>
            <a:r>
              <a:rPr lang="mn-MN" sz="1500" dirty="0" smtClean="0">
                <a:solidFill>
                  <a:schemeClr val="bg1"/>
                </a:solidFill>
                <a:latin typeface="Arial" panose="020B0604020202020204" pitchFamily="34" charset="0"/>
                <a:ea typeface="Calibri" charset="0"/>
                <a:cs typeface="Arial" panose="020B0604020202020204" pitchFamily="34" charset="0"/>
              </a:rPr>
              <a:t>сая</a:t>
            </a:r>
            <a:r>
              <a:rPr lang="en-US"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төгрөг </a:t>
            </a:r>
            <a:r>
              <a:rPr lang="mn-MN" sz="1500" dirty="0">
                <a:solidFill>
                  <a:schemeClr val="bg1"/>
                </a:solidFill>
                <a:latin typeface="Arial" panose="020B0604020202020204" pitchFamily="34" charset="0"/>
                <a:ea typeface="Calibri" charset="0"/>
                <a:cs typeface="Arial" panose="020B0604020202020204" pitchFamily="34" charset="0"/>
              </a:rPr>
              <a:t>болж, өмнөх оны мөн </a:t>
            </a:r>
            <a:r>
              <a:rPr lang="mn-MN" sz="1500" dirty="0" smtClean="0">
                <a:solidFill>
                  <a:schemeClr val="bg1"/>
                </a:solidFill>
                <a:latin typeface="Arial" panose="020B0604020202020204" pitchFamily="34" charset="0"/>
                <a:ea typeface="Calibri" charset="0"/>
                <a:cs typeface="Arial" panose="020B0604020202020204" pitchFamily="34" charset="0"/>
              </a:rPr>
              <a:t>үеэс </a:t>
            </a:r>
            <a:r>
              <a:rPr lang="en-US" sz="1500" dirty="0" smtClean="0">
                <a:solidFill>
                  <a:schemeClr val="bg1"/>
                </a:solidFill>
                <a:latin typeface="Arial" panose="020B0604020202020204" pitchFamily="34" charset="0"/>
                <a:ea typeface="Calibri" charset="0"/>
                <a:cs typeface="Arial" panose="020B0604020202020204" pitchFamily="34" charset="0"/>
              </a:rPr>
              <a:t>17 480.</a:t>
            </a:r>
            <a:r>
              <a:rPr lang="mn-MN" sz="1500" dirty="0">
                <a:solidFill>
                  <a:schemeClr val="bg1"/>
                </a:solidFill>
                <a:latin typeface="Arial" panose="020B0604020202020204" pitchFamily="34" charset="0"/>
                <a:ea typeface="Calibri" charset="0"/>
                <a:cs typeface="Arial" panose="020B0604020202020204" pitchFamily="34" charset="0"/>
              </a:rPr>
              <a:t>2</a:t>
            </a:r>
            <a:r>
              <a:rPr lang="en-US"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a:t>
            </a:r>
            <a:r>
              <a:rPr lang="mn-MN" sz="1500" dirty="0" smtClean="0">
                <a:solidFill>
                  <a:schemeClr val="bg1"/>
                </a:solidFill>
                <a:latin typeface="Arial" panose="020B0604020202020204" pitchFamily="34" charset="0"/>
                <a:ea typeface="Calibri" charset="0"/>
                <a:cs typeface="Arial" panose="020B0604020202020204" pitchFamily="34" charset="0"/>
              </a:rPr>
              <a:t>2</a:t>
            </a:r>
            <a:r>
              <a:rPr lang="en-US" sz="1500" dirty="0" smtClean="0">
                <a:solidFill>
                  <a:schemeClr val="bg1"/>
                </a:solidFill>
                <a:latin typeface="Arial" panose="020B0604020202020204" pitchFamily="34" charset="0"/>
                <a:ea typeface="Calibri" charset="0"/>
                <a:cs typeface="Arial" panose="020B0604020202020204" pitchFamily="34" charset="0"/>
              </a:rPr>
              <a:t>2</a:t>
            </a:r>
            <a:r>
              <a:rPr lang="mn-MN" sz="1500" dirty="0" smtClean="0">
                <a:solidFill>
                  <a:schemeClr val="bg1"/>
                </a:solidFill>
                <a:latin typeface="Arial" panose="020B0604020202020204" pitchFamily="34" charset="0"/>
                <a:ea typeface="Calibri" charset="0"/>
                <a:cs typeface="Arial" panose="020B0604020202020204" pitchFamily="34" charset="0"/>
              </a:rPr>
              <a:t>.</a:t>
            </a:r>
            <a:r>
              <a:rPr lang="en-US" sz="1500" dirty="0" smtClean="0">
                <a:solidFill>
                  <a:schemeClr val="bg1"/>
                </a:solidFill>
                <a:latin typeface="Arial" panose="020B0604020202020204" pitchFamily="34" charset="0"/>
                <a:ea typeface="Calibri" charset="0"/>
                <a:cs typeface="Arial" panose="020B0604020202020204" pitchFamily="34" charset="0"/>
              </a:rPr>
              <a:t>6</a:t>
            </a:r>
            <a:r>
              <a:rPr lang="mn-MN" sz="1500" dirty="0" smtClean="0">
                <a:solidFill>
                  <a:schemeClr val="bg1"/>
                </a:solidFill>
                <a:latin typeface="Arial" panose="020B0604020202020204" pitchFamily="34" charset="0"/>
                <a:ea typeface="Calibri" charset="0"/>
                <a:cs typeface="Arial" panose="020B0604020202020204" pitchFamily="34" charset="0"/>
              </a:rPr>
              <a:t>%) сая</a:t>
            </a:r>
            <a:r>
              <a:rPr lang="en-US"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төгрөгөөр </a:t>
            </a:r>
            <a:r>
              <a:rPr lang="mn-MN" sz="1500" dirty="0" smtClean="0">
                <a:solidFill>
                  <a:schemeClr val="bg1"/>
                </a:solidFill>
                <a:latin typeface="Arial" panose="020B0604020202020204" pitchFamily="34" charset="0"/>
                <a:ea typeface="Calibri" charset="0"/>
                <a:cs typeface="Arial" panose="020B0604020202020204" pitchFamily="34" charset="0"/>
              </a:rPr>
              <a:t>өссөн байна.</a:t>
            </a:r>
            <a:endParaRPr lang="en-US" sz="1500" dirty="0">
              <a:solidFill>
                <a:schemeClr val="bg1"/>
              </a:solidFill>
              <a:latin typeface="Arial" panose="020B0604020202020204" pitchFamily="34" charset="0"/>
              <a:ea typeface="Calibri" charset="0"/>
              <a:cs typeface="Arial" panose="020B0604020202020204" pitchFamily="34"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553998"/>
          </a:xfrm>
          <a:prstGeom prst="rect">
            <a:avLst/>
          </a:prstGeom>
        </p:spPr>
        <p:txBody>
          <a:bodyPr wrap="square">
            <a:spAutoFit/>
          </a:bodyPr>
          <a:lstStyle/>
          <a:p>
            <a:pPr marL="173990" marR="190500">
              <a:lnSpc>
                <a:spcPct val="100000"/>
              </a:lnSpc>
            </a:pPr>
            <a:r>
              <a:rPr lang="mn-MN" sz="1500" b="1" spc="-5" dirty="0">
                <a:solidFill>
                  <a:srgbClr val="FFFFFF"/>
                </a:solidFill>
                <a:latin typeface="Arial" panose="020B0604020202020204" pitchFamily="34" charset="0"/>
                <a:cs typeface="Arial" panose="020B0604020202020204" pitchFamily="34" charset="0"/>
              </a:rPr>
              <a:t>Банкны системийн </a:t>
            </a:r>
            <a:r>
              <a:rPr lang="mn-MN" sz="1500" b="1" spc="-10" dirty="0">
                <a:solidFill>
                  <a:srgbClr val="FFFFFF"/>
                </a:solidFill>
                <a:latin typeface="Arial" panose="020B0604020202020204" pitchFamily="34" charset="0"/>
                <a:cs typeface="Arial" panose="020B0604020202020204" pitchFamily="34" charset="0"/>
              </a:rPr>
              <a:t>хэмжээгээр </a:t>
            </a:r>
            <a:r>
              <a:rPr lang="mn-MN" sz="1500" b="1" spc="-5" dirty="0">
                <a:solidFill>
                  <a:srgbClr val="FFFFFF"/>
                </a:solidFill>
                <a:latin typeface="Arial" panose="020B0604020202020204" pitchFamily="34" charset="0"/>
                <a:cs typeface="Arial" panose="020B0604020202020204" pitchFamily="34" charset="0"/>
              </a:rPr>
              <a:t>чанаргүй зээл </a:t>
            </a:r>
            <a:r>
              <a:rPr lang="mn-MN" sz="1500" b="1" spc="-5" dirty="0" smtClean="0">
                <a:solidFill>
                  <a:srgbClr val="FFFFFF"/>
                </a:solidFill>
                <a:latin typeface="Arial" panose="020B0604020202020204" pitchFamily="34" charset="0"/>
                <a:cs typeface="Arial" panose="020B0604020202020204" pitchFamily="34" charset="0"/>
              </a:rPr>
              <a:t>2019 оны </a:t>
            </a:r>
            <a:r>
              <a:rPr lang="en-US" sz="1500" b="1" spc="-5" dirty="0" smtClean="0">
                <a:solidFill>
                  <a:srgbClr val="FFFFFF"/>
                </a:solidFill>
                <a:latin typeface="Arial" panose="020B0604020202020204" pitchFamily="34" charset="0"/>
                <a:cs typeface="Arial" panose="020B0604020202020204" pitchFamily="34" charset="0"/>
              </a:rPr>
              <a:t>2</a:t>
            </a:r>
            <a:r>
              <a:rPr lang="mn-MN" sz="1500" b="1" spc="-5" dirty="0" smtClean="0">
                <a:solidFill>
                  <a:srgbClr val="FFFFFF"/>
                </a:solidFill>
                <a:latin typeface="Arial" panose="020B0604020202020204" pitchFamily="34" charset="0"/>
                <a:cs typeface="Arial" panose="020B0604020202020204" pitchFamily="34" charset="0"/>
              </a:rPr>
              <a:t> </a:t>
            </a:r>
            <a:r>
              <a:rPr lang="mn-MN" sz="1500" b="1" spc="-5" dirty="0">
                <a:solidFill>
                  <a:srgbClr val="FFFFFF"/>
                </a:solidFill>
                <a:latin typeface="Arial" panose="020B0604020202020204" pitchFamily="34" charset="0"/>
                <a:cs typeface="Arial" panose="020B0604020202020204" pitchFamily="34" charset="0"/>
              </a:rPr>
              <a:t>сарын  </a:t>
            </a:r>
            <a:r>
              <a:rPr lang="mn-MN" sz="1500" b="1" spc="-10" dirty="0">
                <a:solidFill>
                  <a:srgbClr val="FFFFFF"/>
                </a:solidFill>
                <a:latin typeface="Arial" panose="020B0604020202020204" pitchFamily="34" charset="0"/>
                <a:cs typeface="Arial" panose="020B0604020202020204" pitchFamily="34" charset="0"/>
              </a:rPr>
              <a:t>эцэст </a:t>
            </a:r>
            <a:r>
              <a:rPr lang="en-US" sz="1500" b="1" spc="-10" dirty="0">
                <a:solidFill>
                  <a:srgbClr val="FFFFFF"/>
                </a:solidFill>
                <a:latin typeface="Arial" panose="020B0604020202020204" pitchFamily="34" charset="0"/>
                <a:cs typeface="Arial" panose="020B0604020202020204" pitchFamily="34" charset="0"/>
              </a:rPr>
              <a:t>7</a:t>
            </a:r>
            <a:r>
              <a:rPr lang="mn-MN" sz="1500" b="1" spc="-10" dirty="0" smtClean="0">
                <a:solidFill>
                  <a:srgbClr val="FFFFFF"/>
                </a:solidFill>
                <a:latin typeface="Arial" panose="020B0604020202020204" pitchFamily="34" charset="0"/>
                <a:cs typeface="Arial" panose="020B0604020202020204" pitchFamily="34" charset="0"/>
              </a:rPr>
              <a:t> </a:t>
            </a:r>
            <a:r>
              <a:rPr lang="en-US" sz="1500" b="1" spc="-10" dirty="0" smtClean="0">
                <a:solidFill>
                  <a:srgbClr val="FFFFFF"/>
                </a:solidFill>
                <a:latin typeface="Arial" panose="020B0604020202020204" pitchFamily="34" charset="0"/>
                <a:cs typeface="Arial" panose="020B0604020202020204" pitchFamily="34" charset="0"/>
              </a:rPr>
              <a:t>146</a:t>
            </a:r>
            <a:r>
              <a:rPr lang="mn-MN" sz="1500" b="1" spc="-10" dirty="0" smtClean="0">
                <a:solidFill>
                  <a:srgbClr val="FFFFFF"/>
                </a:solidFill>
                <a:latin typeface="Arial" panose="020B0604020202020204" pitchFamily="34" charset="0"/>
                <a:cs typeface="Arial" panose="020B0604020202020204" pitchFamily="34" charset="0"/>
              </a:rPr>
              <a:t>.</a:t>
            </a:r>
            <a:r>
              <a:rPr lang="en-US" sz="1500" b="1" spc="-10" dirty="0" smtClean="0">
                <a:solidFill>
                  <a:srgbClr val="FFFFFF"/>
                </a:solidFill>
                <a:latin typeface="Arial" panose="020B0604020202020204" pitchFamily="34" charset="0"/>
                <a:cs typeface="Arial" panose="020B0604020202020204" pitchFamily="34" charset="0"/>
              </a:rPr>
              <a:t>0</a:t>
            </a:r>
            <a:r>
              <a:rPr lang="mn-MN" sz="1500" b="1" spc="-5" dirty="0" smtClean="0">
                <a:solidFill>
                  <a:srgbClr val="FFFFFF"/>
                </a:solidFill>
                <a:latin typeface="Arial" panose="020B0604020202020204" pitchFamily="34" charset="0"/>
                <a:cs typeface="Arial" panose="020B0604020202020204" pitchFamily="34" charset="0"/>
              </a:rPr>
              <a:t> </a:t>
            </a:r>
            <a:r>
              <a:rPr lang="mn-MN" sz="1500" b="1" spc="-5" dirty="0">
                <a:solidFill>
                  <a:srgbClr val="FFFFFF"/>
                </a:solidFill>
                <a:latin typeface="Arial" panose="020B0604020202020204" pitchFamily="34" charset="0"/>
                <a:cs typeface="Arial" panose="020B0604020202020204" pitchFamily="34" charset="0"/>
              </a:rPr>
              <a:t>сая төгрөг </a:t>
            </a:r>
            <a:r>
              <a:rPr lang="mn-MN" sz="1500" b="1" spc="-5" dirty="0" smtClean="0">
                <a:solidFill>
                  <a:srgbClr val="FFFFFF"/>
                </a:solidFill>
                <a:latin typeface="Arial" panose="020B0604020202020204" pitchFamily="34" charset="0"/>
                <a:cs typeface="Arial" panose="020B0604020202020204" pitchFamily="34" charset="0"/>
              </a:rPr>
              <a:t>болж</a:t>
            </a:r>
            <a:r>
              <a:rPr lang="mn-MN" sz="1500" b="1" spc="-5" dirty="0" smtClean="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өмнөх оны </a:t>
            </a:r>
            <a:r>
              <a:rPr lang="mn-MN" sz="1500" b="1" dirty="0">
                <a:solidFill>
                  <a:srgbClr val="FFFEFD"/>
                </a:solidFill>
                <a:latin typeface="Arial" panose="020B0604020202020204" pitchFamily="34" charset="0"/>
                <a:cs typeface="Arial" panose="020B0604020202020204" pitchFamily="34" charset="0"/>
              </a:rPr>
              <a:t>мөн </a:t>
            </a:r>
            <a:r>
              <a:rPr lang="mn-MN" sz="1500" b="1" spc="-5" dirty="0">
                <a:solidFill>
                  <a:srgbClr val="FFFEFD"/>
                </a:solidFill>
                <a:latin typeface="Arial" panose="020B0604020202020204" pitchFamily="34" charset="0"/>
                <a:cs typeface="Arial" panose="020B0604020202020204" pitchFamily="34" charset="0"/>
              </a:rPr>
              <a:t>үеэс </a:t>
            </a:r>
            <a:r>
              <a:rPr lang="en-US" sz="1500" b="1" spc="-5" dirty="0" smtClean="0">
                <a:solidFill>
                  <a:srgbClr val="FFFEFD"/>
                </a:solidFill>
                <a:latin typeface="Arial" panose="020B0604020202020204" pitchFamily="34" charset="0"/>
                <a:cs typeface="Arial" panose="020B0604020202020204" pitchFamily="34" charset="0"/>
              </a:rPr>
              <a:t>911.9 </a:t>
            </a:r>
            <a:r>
              <a:rPr lang="mn-MN" sz="1500" b="1" spc="-30" dirty="0" smtClean="0">
                <a:solidFill>
                  <a:srgbClr val="FFFEFD"/>
                </a:solidFill>
                <a:latin typeface="Arial" panose="020B0604020202020204" pitchFamily="34" charset="0"/>
                <a:cs typeface="Arial" panose="020B0604020202020204" pitchFamily="34" charset="0"/>
              </a:rPr>
              <a:t>(14.6 </a:t>
            </a:r>
            <a:r>
              <a:rPr lang="mn-MN" sz="1500" b="1" spc="-30" dirty="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сая төгрөгөөр </a:t>
            </a:r>
            <a:r>
              <a:rPr lang="mn-MN" sz="1500" b="1" spc="-5" dirty="0" smtClean="0">
                <a:solidFill>
                  <a:srgbClr val="FFFEFD"/>
                </a:solidFill>
                <a:latin typeface="Arial" panose="020B0604020202020204" pitchFamily="34" charset="0"/>
                <a:cs typeface="Arial" panose="020B0604020202020204" pitchFamily="34" charset="0"/>
              </a:rPr>
              <a:t>өссөн</a:t>
            </a:r>
            <a:r>
              <a:rPr lang="mn-MN" sz="1500" b="1" spc="20" dirty="0" smtClean="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байна.</a:t>
            </a:r>
            <a:endParaRPr lang="mn-MN" sz="1500" b="1" dirty="0">
              <a:solidFill>
                <a:srgbClr val="FFFE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30655"/>
            <a:ext cx="8574314" cy="784830"/>
          </a:xfrm>
          <a:prstGeom prst="rect">
            <a:avLst/>
          </a:prstGeom>
        </p:spPr>
        <p:txBody>
          <a:bodyPr wrap="square">
            <a:spAutoFit/>
          </a:bodyPr>
          <a:lstStyle/>
          <a:p>
            <a:pPr algn="just"/>
            <a:r>
              <a:rPr lang="mn-MN" sz="1500" dirty="0">
                <a:solidFill>
                  <a:schemeClr val="bg1"/>
                </a:solidFill>
                <a:latin typeface="Tahoma" charset="0"/>
                <a:ea typeface="Calibri" charset="0"/>
              </a:rPr>
              <a:t>Аж ахуйн нэгж, байгууллага, иргэдэд олгосон нийт зээлийн өрийн үлдэгдэл 2017 оны </a:t>
            </a:r>
            <a:r>
              <a:rPr lang="mn-MN" sz="1500" dirty="0" smtClean="0">
                <a:solidFill>
                  <a:schemeClr val="bg1"/>
                </a:solidFill>
                <a:latin typeface="Tahoma" charset="0"/>
                <a:ea typeface="Calibri" charset="0"/>
              </a:rPr>
              <a:t>1 дүгээр улиралд </a:t>
            </a:r>
            <a:r>
              <a:rPr lang="mn-MN" sz="1500" b="1" dirty="0" smtClean="0">
                <a:solidFill>
                  <a:schemeClr val="bg1"/>
                </a:solidFill>
                <a:latin typeface="Tahoma" charset="0"/>
                <a:ea typeface="Calibri" charset="0"/>
              </a:rPr>
              <a:t>233680.2 сая </a:t>
            </a:r>
            <a:r>
              <a:rPr lang="mn-MN" sz="1500" b="1" dirty="0">
                <a:solidFill>
                  <a:schemeClr val="bg1"/>
                </a:solidFill>
                <a:latin typeface="Tahoma" charset="0"/>
                <a:ea typeface="Calibri" charset="0"/>
              </a:rPr>
              <a:t>төгрөг</a:t>
            </a:r>
            <a:r>
              <a:rPr lang="mn-MN" sz="1500" dirty="0">
                <a:solidFill>
                  <a:schemeClr val="bg1"/>
                </a:solidFill>
                <a:latin typeface="Tahoma" charset="0"/>
                <a:ea typeface="Calibri" charset="0"/>
              </a:rPr>
              <a:t> болж, </a:t>
            </a:r>
            <a:r>
              <a:rPr lang="mn-MN" sz="1500" dirty="0" smtClean="0">
                <a:solidFill>
                  <a:schemeClr val="bg1"/>
                </a:solidFill>
                <a:latin typeface="Tahoma" charset="0"/>
                <a:ea typeface="Calibri" charset="0"/>
              </a:rPr>
              <a:t>өмнөх </a:t>
            </a:r>
            <a:r>
              <a:rPr lang="mn-MN" sz="1500" dirty="0">
                <a:solidFill>
                  <a:schemeClr val="bg1"/>
                </a:solidFill>
                <a:latin typeface="Tahoma" charset="0"/>
                <a:ea typeface="Calibri" charset="0"/>
              </a:rPr>
              <a:t>сараас </a:t>
            </a:r>
            <a:r>
              <a:rPr lang="mn-MN" sz="1500" dirty="0" smtClean="0">
                <a:solidFill>
                  <a:schemeClr val="bg1"/>
                </a:solidFill>
                <a:latin typeface="Tahoma" charset="0"/>
                <a:ea typeface="Calibri" charset="0"/>
              </a:rPr>
              <a:t>7844.5 (3.3%) сая төгрөгөөр, </a:t>
            </a:r>
            <a:r>
              <a:rPr lang="mn-MN" sz="1500" dirty="0">
                <a:solidFill>
                  <a:schemeClr val="bg1"/>
                </a:solidFill>
                <a:latin typeface="Tahoma" charset="0"/>
                <a:ea typeface="Calibri" charset="0"/>
              </a:rPr>
              <a:t>өмнөх оны мөн </a:t>
            </a:r>
            <a:r>
              <a:rPr lang="mn-MN" sz="1500" dirty="0" smtClean="0">
                <a:solidFill>
                  <a:schemeClr val="bg1"/>
                </a:solidFill>
                <a:latin typeface="Tahoma" charset="0"/>
                <a:ea typeface="Calibri" charset="0"/>
              </a:rPr>
              <a:t>үеэс 65080.7 (27.8%) сая </a:t>
            </a:r>
            <a:r>
              <a:rPr lang="mn-MN" sz="1500" dirty="0">
                <a:solidFill>
                  <a:schemeClr val="bg1"/>
                </a:solidFill>
                <a:latin typeface="Tahoma" charset="0"/>
                <a:ea typeface="Calibri" charset="0"/>
              </a:rPr>
              <a:t>төгрөгөөр өсчээ. </a:t>
            </a:r>
            <a:endParaRPr lang="en-US" sz="1500" dirty="0">
              <a:solidFill>
                <a:schemeClr val="bg1"/>
              </a:solidFill>
              <a:latin typeface="Tahoma" charset="0"/>
              <a:ea typeface="Calibri" charset="0"/>
            </a:endParaRPr>
          </a:p>
        </p:txBody>
      </p:sp>
      <p:sp>
        <p:nvSpPr>
          <p:cNvPr id="23" name="Rectangle 22"/>
          <p:cNvSpPr/>
          <p:nvPr/>
        </p:nvSpPr>
        <p:spPr>
          <a:xfrm>
            <a:off x="2881850" y="2937351"/>
            <a:ext cx="8424779" cy="784830"/>
          </a:xfrm>
          <a:prstGeom prst="rect">
            <a:avLst/>
          </a:prstGeom>
        </p:spPr>
        <p:txBody>
          <a:bodyPr wrap="square">
            <a:spAutoFit/>
          </a:bodyPr>
          <a:lstStyle/>
          <a:p>
            <a:pPr algn="just"/>
            <a:r>
              <a:rPr lang="mn-MN" sz="1500" dirty="0" smtClean="0">
                <a:solidFill>
                  <a:schemeClr val="bg1"/>
                </a:solidFill>
                <a:latin typeface="Tahoma" charset="0"/>
                <a:ea typeface="Calibri" charset="0"/>
              </a:rPr>
              <a:t>2017 </a:t>
            </a:r>
            <a:r>
              <a:rPr lang="mn-MN" sz="1500" dirty="0">
                <a:solidFill>
                  <a:schemeClr val="bg1"/>
                </a:solidFill>
                <a:latin typeface="Tahoma" charset="0"/>
                <a:ea typeface="Calibri" charset="0"/>
              </a:rPr>
              <a:t>оны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дугаар улирлын байдлаар иргэдийн мөнгөн хадгламж 72.5 </a:t>
            </a:r>
            <a:r>
              <a:rPr lang="mn-MN" sz="1500" dirty="0">
                <a:solidFill>
                  <a:schemeClr val="bg1"/>
                </a:solidFill>
                <a:latin typeface="Tahoma" charset="0"/>
                <a:ea typeface="Calibri" charset="0"/>
              </a:rPr>
              <a:t>тэрбум төгрөг болж,  өмнөх сараас </a:t>
            </a:r>
            <a:r>
              <a:rPr lang="mn-MN" sz="1500" dirty="0" smtClean="0">
                <a:solidFill>
                  <a:schemeClr val="bg1"/>
                </a:solidFill>
                <a:latin typeface="Tahoma" charset="0"/>
                <a:ea typeface="Calibri" charset="0"/>
              </a:rPr>
              <a:t>1.8 (2.5%) </a:t>
            </a:r>
            <a:r>
              <a:rPr lang="mn-MN" sz="1500" dirty="0">
                <a:solidFill>
                  <a:schemeClr val="bg1"/>
                </a:solidFill>
                <a:latin typeface="Tahoma" charset="0"/>
                <a:ea typeface="Calibri" charset="0"/>
              </a:rPr>
              <a:t>тэрбум </a:t>
            </a:r>
            <a:r>
              <a:rPr lang="mn-MN" sz="1500" dirty="0" smtClean="0">
                <a:solidFill>
                  <a:schemeClr val="bg1"/>
                </a:solidFill>
                <a:latin typeface="Tahoma" charset="0"/>
                <a:ea typeface="Calibri" charset="0"/>
              </a:rPr>
              <a:t>төгрөгөөр өсч, </a:t>
            </a:r>
            <a:r>
              <a:rPr lang="mn-MN" sz="1500" dirty="0">
                <a:solidFill>
                  <a:schemeClr val="bg1"/>
                </a:solidFill>
                <a:latin typeface="Tahoma" charset="0"/>
                <a:ea typeface="Calibri" charset="0"/>
              </a:rPr>
              <a:t>өмнөх оны мөн үеэс </a:t>
            </a:r>
            <a:r>
              <a:rPr lang="mn-MN" sz="1500" dirty="0" smtClean="0">
                <a:solidFill>
                  <a:schemeClr val="bg1"/>
                </a:solidFill>
                <a:latin typeface="Tahoma" charset="0"/>
                <a:ea typeface="Calibri" charset="0"/>
              </a:rPr>
              <a:t>15.6 (21.6</a:t>
            </a:r>
            <a:r>
              <a:rPr lang="mn-MN" sz="1500" dirty="0">
                <a:solidFill>
                  <a:schemeClr val="bg1"/>
                </a:solidFill>
                <a:latin typeface="Tahoma" charset="0"/>
                <a:ea typeface="Calibri" charset="0"/>
              </a:rPr>
              <a:t>%) тэрбум төгрөгөөр </a:t>
            </a:r>
            <a:r>
              <a:rPr lang="mn-MN" sz="1500" dirty="0" smtClean="0">
                <a:solidFill>
                  <a:schemeClr val="bg1"/>
                </a:solidFill>
                <a:latin typeface="Tahoma" charset="0"/>
                <a:ea typeface="Calibri" charset="0"/>
              </a:rPr>
              <a:t>буурсан байна. </a:t>
            </a:r>
            <a:endParaRPr lang="en-US" sz="1500" dirty="0">
              <a:solidFill>
                <a:schemeClr val="bg1"/>
              </a:solidFill>
              <a:latin typeface="Tahoma" charset="0"/>
              <a:ea typeface="Calibri"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443" y="5139194"/>
            <a:ext cx="1004283" cy="10042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08749" y="5168932"/>
            <a:ext cx="879169" cy="87916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870" y="4987499"/>
            <a:ext cx="1199923" cy="111326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620475" y="5139194"/>
            <a:ext cx="947527" cy="92813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4954" y="5066132"/>
            <a:ext cx="1184599" cy="1184599"/>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13458" y="4933948"/>
            <a:ext cx="1338625" cy="133862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2096708644"/>
              </p:ext>
            </p:extLst>
          </p:nvPr>
        </p:nvGraphicFramePr>
        <p:xfrm>
          <a:off x="1299123" y="1305843"/>
          <a:ext cx="10634729" cy="3531586"/>
        </p:xfrm>
        <a:graphic>
          <a:graphicData uri="http://schemas.openxmlformats.org/drawingml/2006/table">
            <a:tbl>
              <a:tblPr firstRow="1" firstCol="1" bandRow="1">
                <a:tableStyleId>{5C22544A-7EE6-4342-B048-85BDC9FD1C3A}</a:tableStyleId>
              </a:tblPr>
              <a:tblGrid>
                <a:gridCol w="2060567"/>
                <a:gridCol w="1255151"/>
                <a:gridCol w="1255151"/>
                <a:gridCol w="1741644"/>
                <a:gridCol w="1221637"/>
                <a:gridCol w="1538398"/>
                <a:gridCol w="1562181"/>
              </a:tblGrid>
              <a:tr h="254386">
                <a:tc rowSpan="2">
                  <a:txBody>
                    <a:bodyPr/>
                    <a:lstStyle/>
                    <a:p>
                      <a:pPr marL="0" marR="0" algn="ctr">
                        <a:lnSpc>
                          <a:spcPct val="115000"/>
                        </a:lnSpc>
                        <a:spcBef>
                          <a:spcPts val="0"/>
                        </a:spcBef>
                        <a:spcAft>
                          <a:spcPts val="0"/>
                        </a:spcAft>
                      </a:pPr>
                      <a:r>
                        <a:rPr lang="en-US" sz="1000" dirty="0" err="1">
                          <a:effectLst/>
                          <a:latin typeface="Arial" panose="020B0604020202020204" pitchFamily="34" charset="0"/>
                          <a:cs typeface="Arial" panose="020B0604020202020204" pitchFamily="34" charset="0"/>
                        </a:rPr>
                        <a:t>Банкууд</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   Цэвэр</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Зээлийн өрийн үлдэгдэл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Чанаргүй зээл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Иргэдийн мөнгөн хадгаламж</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Харилцахын үлдэгдэл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68283">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Орлого</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Зарлага</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41321">
                <a:tc>
                  <a:txBody>
                    <a:bodyPr/>
                    <a:lstStyle/>
                    <a:p>
                      <a:pPr marL="0" marR="0" algn="ctr">
                        <a:lnSpc>
                          <a:spcPct val="115000"/>
                        </a:lnSpc>
                        <a:spcBef>
                          <a:spcPts val="0"/>
                        </a:spcBef>
                        <a:spcAft>
                          <a:spcPts val="0"/>
                        </a:spcAft>
                      </a:pPr>
                      <a:r>
                        <a:rPr lang="en-US" sz="1000">
                          <a:effectLst/>
                          <a:latin typeface="Arial" panose="020B0604020202020204" pitchFamily="34" charset="0"/>
                          <a:cs typeface="Arial" panose="020B0604020202020204" pitchFamily="34" charset="0"/>
                        </a:rPr>
                        <a:t>ДҮН</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42 394.8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41 854.0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319 087.1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7 146.0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94 887.5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28 864.9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1.Хаан банк СБ</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9 639.1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8 672.2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94 335.8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1 612.5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26 650.6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9 494.7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2.Хаан банк ЗХ</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3 646.4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4 064.8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45 143.2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687.8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11 760.0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9 003.4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3.ХХБанк ЗХ</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1 961.5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1 888.5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12 240.6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38.4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4 635.1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1 637.0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4.ХХБанк Хөтөл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1 950.5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1 808.1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10 366.9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323.3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2 475.1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576.0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5.Төрийн банк СБ</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15 512.9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15 769.9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67 195.2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652.9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20 719.2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5 438.0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6.Төрийн банк ЗХ</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4 969.2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4 958.8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22 696.9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12.2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6 418.7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839.1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7.Хас банк СБ</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1 060.3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1 159.2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19 433.1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423.2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7 633.6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440.6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8.Хас банк ЗХ</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640.3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679.7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17 845.7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285.3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5 998.1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330.2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9.Хас банк Хөтөл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578.1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590.5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7 015.0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283.4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2 112.4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147.6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1321">
                <a:tc>
                  <a:txBody>
                    <a:bodyPr/>
                    <a:lstStyle/>
                    <a:p>
                      <a:pPr marL="0" marR="0">
                        <a:lnSpc>
                          <a:spcPct val="115000"/>
                        </a:lnSpc>
                        <a:spcBef>
                          <a:spcPts val="0"/>
                        </a:spcBef>
                        <a:spcAft>
                          <a:spcPts val="0"/>
                        </a:spcAft>
                      </a:pPr>
                      <a:r>
                        <a:rPr lang="en-US" sz="1000" dirty="0">
                          <a:effectLst/>
                          <a:latin typeface="Arial" panose="020B0604020202020204" pitchFamily="34" charset="0"/>
                          <a:cs typeface="Arial" panose="020B0604020202020204" pitchFamily="34" charset="0"/>
                        </a:rPr>
                        <a:t>10.Голомт </a:t>
                      </a:r>
                      <a:r>
                        <a:rPr lang="en-US" sz="1000" dirty="0" err="1">
                          <a:effectLst/>
                          <a:latin typeface="Arial" panose="020B0604020202020204" pitchFamily="34" charset="0"/>
                          <a:cs typeface="Arial" panose="020B0604020202020204" pitchFamily="34" charset="0"/>
                        </a:rPr>
                        <a:t>банк</a:t>
                      </a: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2 426.8</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2 222.3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22 515.2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2 691.7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5 544.6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903.5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4386">
                <a:tc>
                  <a:txBody>
                    <a:bodyPr/>
                    <a:lstStyle/>
                    <a:p>
                      <a:pPr marL="0" marR="0">
                        <a:lnSpc>
                          <a:spcPct val="115000"/>
                        </a:lnSpc>
                        <a:spcBef>
                          <a:spcPts val="0"/>
                        </a:spcBef>
                        <a:spcAft>
                          <a:spcPts val="0"/>
                        </a:spcAft>
                      </a:pPr>
                      <a:r>
                        <a:rPr lang="en-US" sz="1000">
                          <a:effectLst/>
                          <a:latin typeface="Arial" panose="020B0604020202020204" pitchFamily="34" charset="0"/>
                          <a:cs typeface="Arial" panose="020B0604020202020204" pitchFamily="34" charset="0"/>
                        </a:rPr>
                        <a:t>11.Капитал банк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9.7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40.0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Arial" panose="020B0604020202020204" pitchFamily="34" charset="0"/>
                          <a:cs typeface="Arial" panose="020B0604020202020204" pitchFamily="34" charset="0"/>
                        </a:rPr>
                        <a:t> 299.3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135.3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a:effectLst/>
                          <a:latin typeface="Arial" panose="020B0604020202020204" pitchFamily="34" charset="0"/>
                          <a:cs typeface="Arial" panose="020B0604020202020204" pitchFamily="34" charset="0"/>
                        </a:rPr>
                        <a:t> 940.1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000" dirty="0">
                          <a:effectLst/>
                          <a:latin typeface="Arial" panose="020B0604020202020204" pitchFamily="34" charset="0"/>
                          <a:cs typeface="Arial" panose="020B0604020202020204" pitchFamily="34" charset="0"/>
                        </a:rPr>
                        <a:t> 54.8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59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1464</Words>
  <Application>Microsoft Office PowerPoint</Application>
  <PresentationFormat>Widescreen</PresentationFormat>
  <Paragraphs>233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Munkhsolongo</cp:lastModifiedBy>
  <cp:revision>254</cp:revision>
  <dcterms:created xsi:type="dcterms:W3CDTF">2017-06-22T02:35:03Z</dcterms:created>
  <dcterms:modified xsi:type="dcterms:W3CDTF">2019-03-18T11:17:47Z</dcterms:modified>
</cp:coreProperties>
</file>