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77" r:id="rId10"/>
    <p:sldId id="267" r:id="rId11"/>
    <p:sldId id="268" r:id="rId12"/>
    <p:sldId id="270"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2" autoAdjust="0"/>
    <p:restoredTop sz="94660"/>
  </p:normalViewPr>
  <p:slideViewPr>
    <p:cSldViewPr snapToGrid="0">
      <p:cViewPr varScale="1">
        <p:scale>
          <a:sx n="93" d="100"/>
          <a:sy n="93" d="100"/>
        </p:scale>
        <p:origin x="8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MunhSolongo\Dotor%20medee\2018.10%20sar\2018-10%20sar-ts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hulka\&#1044;&#1086;&#1090;&#1086;&#1088;%20&#1084;&#1101;&#1076;&#1101;&#1101;\2018\2018.08%20negtgel\2018%20&#1086;&#1085;%2009%20&#1089;&#1072;&#1088;%20&#1041;&#1103;&#1084;&#1073;&#1072;&#107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D:\MunhSolongo\Dotor%20medee\2018.10%20sar\2018-09%20sar%20Solong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D:\driver's\jobs\2018\10%20sar\10-&#1088;%20&#1089;&#1072;&#1088;&#1099;&#1085;%20&#1084;&#1101;&#1076;&#1101;&#1101;%20&#1057;&#1069;&#1051;&#1069;&#1053;&#1043;&#1069;%20&#1040;&#1049;&#1052;&#1040;&#1043;.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D:\driver's\jobs\2018\10%20sar\2018-10.xls"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20420808054731E-2"/>
          <c:y val="8.3695973989410491E-2"/>
          <c:w val="0.80159757495101847"/>
          <c:h val="0.73094733886347418"/>
        </c:manualLayout>
      </c:layout>
      <c:barChart>
        <c:barDir val="col"/>
        <c:grouping val="clustered"/>
        <c:varyColors val="0"/>
        <c:ser>
          <c:idx val="0"/>
          <c:order val="0"/>
          <c:tx>
            <c:strRef>
              <c:f>'emneleg-nas baralt'!$A$30</c:f>
              <c:strCache>
                <c:ptCount val="1"/>
                <c:pt idx="0">
                  <c:v>òºðñºí ýõ</c:v>
                </c:pt>
              </c:strCache>
            </c:strRef>
          </c:tx>
          <c:invertIfNegative val="0"/>
          <c:dLbls>
            <c:dLbl>
              <c:idx val="3"/>
              <c:layout>
                <c:manualLayout>
                  <c:x val="-6.5843621399177057E-3"/>
                  <c:y val="1.388888888888891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rgbClr val="0070C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'emneleg-nas baralt'!$B$29:$E$29</c:f>
              <c:numCache>
                <c:formatCode>General</c:formatCode>
                <c:ptCount val="4"/>
                <c:pt idx="0">
                  <c:v>2015</c:v>
                </c:pt>
                <c:pt idx="1">
                  <c:v>2016</c:v>
                </c:pt>
                <c:pt idx="2">
                  <c:v>2017</c:v>
                </c:pt>
                <c:pt idx="3">
                  <c:v>2018</c:v>
                </c:pt>
              </c:numCache>
            </c:numRef>
          </c:cat>
          <c:val>
            <c:numRef>
              <c:f>'emneleg-nas baralt'!$B$30:$E$30</c:f>
              <c:numCache>
                <c:formatCode>General</c:formatCode>
                <c:ptCount val="4"/>
                <c:pt idx="0">
                  <c:v>1614</c:v>
                </c:pt>
                <c:pt idx="1">
                  <c:v>1557</c:v>
                </c:pt>
                <c:pt idx="2">
                  <c:v>1417</c:v>
                </c:pt>
                <c:pt idx="3">
                  <c:v>1434</c:v>
                </c:pt>
              </c:numCache>
            </c:numRef>
          </c:val>
        </c:ser>
        <c:ser>
          <c:idx val="1"/>
          <c:order val="1"/>
          <c:tx>
            <c:strRef>
              <c:f>'emneleg-nas baralt'!$A$31</c:f>
              <c:strCache>
                <c:ptCount val="1"/>
                <c:pt idx="0">
                  <c:v>àìüä òºðñºí õ¿¿õýä</c:v>
                </c:pt>
              </c:strCache>
            </c:strRef>
          </c:tx>
          <c:spPr>
            <a:pattFill prst="wdDnDiag">
              <a:fgClr>
                <a:srgbClr val="C00000"/>
              </a:fgClr>
              <a:bgClr>
                <a:schemeClr val="bg1"/>
              </a:bgClr>
            </a:pattFill>
          </c:spPr>
          <c:invertIfNegative val="0"/>
          <c:dLbls>
            <c:dLbl>
              <c:idx val="0"/>
              <c:layout>
                <c:manualLayout>
                  <c:x val="6.9324988222626014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662494111312617E-3"/>
                  <c:y val="1.38887767234223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21778046974897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6403862978666127E-3"/>
                  <c:y val="1.388877672342239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rgbClr val="C00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'emneleg-nas baralt'!$B$29:$E$29</c:f>
              <c:numCache>
                <c:formatCode>General</c:formatCode>
                <c:ptCount val="4"/>
                <c:pt idx="0">
                  <c:v>2015</c:v>
                </c:pt>
                <c:pt idx="1">
                  <c:v>2016</c:v>
                </c:pt>
                <c:pt idx="2">
                  <c:v>2017</c:v>
                </c:pt>
                <c:pt idx="3">
                  <c:v>2018</c:v>
                </c:pt>
              </c:numCache>
            </c:numRef>
          </c:cat>
          <c:val>
            <c:numRef>
              <c:f>'emneleg-nas baralt'!$B$31:$E$31</c:f>
              <c:numCache>
                <c:formatCode>General</c:formatCode>
                <c:ptCount val="4"/>
                <c:pt idx="0">
                  <c:v>1624</c:v>
                </c:pt>
                <c:pt idx="1">
                  <c:v>1565</c:v>
                </c:pt>
                <c:pt idx="2">
                  <c:v>1424</c:v>
                </c:pt>
                <c:pt idx="3">
                  <c:v>1435</c:v>
                </c:pt>
              </c:numCache>
            </c:numRef>
          </c:val>
        </c:ser>
        <c:dLbls>
          <c:showLegendKey val="0"/>
          <c:showVal val="0"/>
          <c:showCatName val="0"/>
          <c:showSerName val="0"/>
          <c:showPercent val="0"/>
          <c:showBubbleSize val="0"/>
        </c:dLbls>
        <c:gapWidth val="150"/>
        <c:axId val="366300192"/>
        <c:axId val="366300584"/>
      </c:barChart>
      <c:catAx>
        <c:axId val="366300192"/>
        <c:scaling>
          <c:orientation val="minMax"/>
        </c:scaling>
        <c:delete val="0"/>
        <c:axPos val="b"/>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66300584"/>
        <c:crosses val="autoZero"/>
        <c:auto val="1"/>
        <c:lblAlgn val="ctr"/>
        <c:lblOffset val="100"/>
        <c:noMultiLvlLbl val="0"/>
      </c:catAx>
      <c:valAx>
        <c:axId val="366300584"/>
        <c:scaling>
          <c:orientation val="minMax"/>
        </c:scaling>
        <c:delete val="1"/>
        <c:axPos val="l"/>
        <c:numFmt formatCode="General" sourceLinked="1"/>
        <c:majorTickMark val="out"/>
        <c:minorTickMark val="none"/>
        <c:tickLblPos val="nextTo"/>
        <c:crossAx val="366300192"/>
        <c:crosses val="autoZero"/>
        <c:crossBetween val="between"/>
      </c:valAx>
    </c:plotArea>
    <c:legend>
      <c:legendPos val="r"/>
      <c:layout>
        <c:manualLayout>
          <c:xMode val="edge"/>
          <c:yMode val="edge"/>
          <c:x val="0.79199060127466936"/>
          <c:y val="8.7363246729020821E-2"/>
          <c:w val="0.16631365692852768"/>
          <c:h val="0.30973910312492992"/>
        </c:manualLayout>
      </c:layout>
      <c:overlay val="0"/>
      <c:txPr>
        <a:bodyPr/>
        <a:lstStyle/>
        <a:p>
          <a:pPr>
            <a:defRPr sz="1200">
              <a:latin typeface="Arial Mon" panose="020B0500000000000000"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66045033844454"/>
          <c:y val="4.5801526717557252E-2"/>
          <c:w val="0.71494773679605839"/>
          <c:h val="0.9541984732824427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'Xud.halamj-1-byambaa'!$H$7:$H$11</c:f>
              <c:strCache>
                <c:ptCount val="5"/>
                <c:pt idx="0">
                  <c:v>Дээд</c:v>
                </c:pt>
                <c:pt idx="1">
                  <c:v>Тусгай дунд</c:v>
                </c:pt>
                <c:pt idx="2">
                  <c:v>Ерөнхий боловсролтой</c:v>
                </c:pt>
                <c:pt idx="3">
                  <c:v>Мэргэжилтэй ажилчид </c:v>
                </c:pt>
                <c:pt idx="4">
                  <c:v>Боловсролгүй</c:v>
                </c:pt>
              </c:strCache>
            </c:strRef>
          </c:cat>
          <c:val>
            <c:numRef>
              <c:f>'Xud.halamj-1-byambaa'!$I$7:$I$11</c:f>
              <c:numCache>
                <c:formatCode>General</c:formatCode>
                <c:ptCount val="5"/>
                <c:pt idx="0">
                  <c:v>235</c:v>
                </c:pt>
                <c:pt idx="1">
                  <c:v>55</c:v>
                </c:pt>
                <c:pt idx="2">
                  <c:v>331</c:v>
                </c:pt>
                <c:pt idx="3">
                  <c:v>135</c:v>
                </c:pt>
                <c:pt idx="4">
                  <c:v>9</c:v>
                </c:pt>
              </c:numCache>
            </c:numRef>
          </c:val>
        </c:ser>
        <c:dLbls>
          <c:showLegendKey val="0"/>
          <c:showVal val="1"/>
          <c:showCatName val="0"/>
          <c:showSerName val="0"/>
          <c:showPercent val="0"/>
          <c:showBubbleSize val="0"/>
        </c:dLbls>
        <c:gapWidth val="150"/>
        <c:overlap val="-25"/>
        <c:axId val="368041968"/>
        <c:axId val="368041576"/>
      </c:barChart>
      <c:catAx>
        <c:axId val="368041968"/>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8041576"/>
        <c:crosses val="autoZero"/>
        <c:auto val="1"/>
        <c:lblAlgn val="ctr"/>
        <c:lblOffset val="100"/>
        <c:noMultiLvlLbl val="0"/>
      </c:catAx>
      <c:valAx>
        <c:axId val="368041576"/>
        <c:scaling>
          <c:orientation val="minMax"/>
        </c:scaling>
        <c:delete val="1"/>
        <c:axPos val="b"/>
        <c:numFmt formatCode="General" sourceLinked="1"/>
        <c:majorTickMark val="none"/>
        <c:minorTickMark val="none"/>
        <c:tickLblPos val="nextTo"/>
        <c:crossAx val="368041968"/>
        <c:crosses val="autoZero"/>
        <c:crossBetween val="between"/>
      </c:valAx>
      <c:spPr>
        <a:solidFill>
          <a:sysClr val="window" lastClr="FFFFFF"/>
        </a:solidFill>
        <a:ln>
          <a:solidFill>
            <a:schemeClr val="bg1"/>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475387944927936E-2"/>
          <c:y val="6.9427923451316154E-2"/>
          <c:w val="0.94092269566782616"/>
          <c:h val="0.8283265805366562"/>
        </c:manualLayout>
      </c:layout>
      <c:pie3DChart>
        <c:varyColors val="1"/>
        <c:ser>
          <c:idx val="0"/>
          <c:order val="0"/>
          <c:explosion val="7"/>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pattFill prst="dotGrid">
                <a:fgClr>
                  <a:sysClr val="windowText" lastClr="000000"/>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pattFill prst="lgCheck">
                <a:fgClr>
                  <a:sysClr val="windowText" lastClr="000000"/>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pattFill prst="diagBrick">
                <a:fgClr>
                  <a:sysClr val="windowText" lastClr="000000"/>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pattFill prst="wdDnDiag">
                <a:fgClr>
                  <a:sysClr val="windowText" lastClr="000000"/>
                </a:fgClr>
                <a:bgClr>
                  <a:schemeClr val="bg1"/>
                </a:bgClr>
              </a:patt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7.5329593119780776E-3"/>
                  <c:y val="-4.217890062298376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fld id="{F0E0EFB9-B0CF-438A-9F0C-146E4368CC26}" type="CATEGORYNAME">
                      <a:rPr lang="ru-RU"/>
                      <a:pPr algn="ctr">
                        <a:defRPr/>
                      </a:pPr>
                      <a:t>[CATEGORY NAME]</a:t>
                    </a:fld>
                    <a:r>
                      <a:rPr lang="ru-RU" baseline="0"/>
                      <a:t>, </a:t>
                    </a:r>
                    <a:fld id="{6761DA68-494D-4FF7-A6E1-3AE6FB0B2822}" type="VALUE">
                      <a:rPr lang="ru-RU" baseline="0"/>
                      <a:pPr algn="ctr">
                        <a:defRPr/>
                      </a:pPr>
                      <a:t>[VALUE]</a:t>
                    </a:fld>
                    <a:r>
                      <a:rPr lang="ru-RU" baseline="0"/>
                      <a:t>%</a:t>
                    </a:r>
                  </a:p>
                </c:rich>
              </c:tx>
              <c:spPr>
                <a:noFill/>
                <a:ln>
                  <a:noFill/>
                </a:ln>
                <a:effectLst/>
              </c:spPr>
              <c:txPr>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072797886013609"/>
                      <c:h val="0.35662554034116872"/>
                    </c:manualLayout>
                  </c15:layout>
                  <c15:dlblFieldTable/>
                  <c15:showDataLabelsRange val="0"/>
                </c:ext>
              </c:extLst>
            </c:dLbl>
            <c:dLbl>
              <c:idx val="1"/>
              <c:layout>
                <c:manualLayout>
                  <c:x val="-4.2379869980368069E-3"/>
                  <c:y val="-1.7351851119113851E-3"/>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fld id="{CBBD4A0B-F4FC-4FF7-82EA-53801317E024}" type="CATEGORYNAME">
                      <a:rPr lang="mn-MN"/>
                      <a:pPr algn="ctr">
                        <a:defRPr>
                          <a:solidFill>
                            <a:schemeClr val="accent1"/>
                          </a:solidFill>
                        </a:defRPr>
                      </a:pPr>
                      <a:t>[CATEGORY NAME]</a:t>
                    </a:fld>
                    <a:r>
                      <a:rPr lang="mn-MN" baseline="0"/>
                      <a:t>, </a:t>
                    </a:r>
                    <a:fld id="{C4A55EFD-D91C-4253-AC0D-0D3FE42876DD}" type="VALUE">
                      <a:rPr lang="mn-MN" baseline="0"/>
                      <a:pPr algn="ctr">
                        <a:defRPr>
                          <a:solidFill>
                            <a:schemeClr val="accent1"/>
                          </a:solidFill>
                        </a:defRPr>
                      </a:pPr>
                      <a:t>[VALUE]</a:t>
                    </a:fld>
                    <a:r>
                      <a:rPr lang="mn-MN" baseline="0"/>
                      <a:t>%</a:t>
                    </a:r>
                  </a:p>
                </c:rich>
              </c:tx>
              <c:spPr>
                <a:noFill/>
                <a:ln>
                  <a:noFill/>
                </a:ln>
                <a:effectLst/>
              </c:spPr>
              <c:txPr>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849774161004994"/>
                      <c:h val="0.24623959693480527"/>
                    </c:manualLayout>
                  </c15:layout>
                  <c15:dlblFieldTable/>
                  <c15:showDataLabelsRange val="0"/>
                </c:ext>
              </c:extLst>
            </c:dLbl>
            <c:dLbl>
              <c:idx val="2"/>
              <c:layout>
                <c:manualLayout>
                  <c:x val="1.7381200009604279E-2"/>
                  <c:y val="-2.6958651631466601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fld id="{4C711417-5DB2-4D04-91F9-7D6E8C00E4E4}" type="CATEGORYNAME">
                      <a:rPr lang="ru-RU"/>
                      <a:pPr algn="ctr">
                        <a:defRPr>
                          <a:solidFill>
                            <a:schemeClr val="accent1"/>
                          </a:solidFill>
                        </a:defRPr>
                      </a:pPr>
                      <a:t>[CATEGORY NAME]</a:t>
                    </a:fld>
                    <a:r>
                      <a:rPr lang="ru-RU" baseline="0"/>
                      <a:t>, </a:t>
                    </a:r>
                    <a:fld id="{3B83E855-5D7F-449C-9620-E61E1B6C9425}" type="VALUE">
                      <a:rPr lang="ru-RU" baseline="0"/>
                      <a:pPr algn="ctr">
                        <a:defRPr>
                          <a:solidFill>
                            <a:schemeClr val="accent1"/>
                          </a:solidFill>
                        </a:defRPr>
                      </a:pPr>
                      <a:t>[VALUE]</a:t>
                    </a:fld>
                    <a:r>
                      <a:rPr lang="ru-RU" baseline="0"/>
                      <a:t>%</a:t>
                    </a:r>
                  </a:p>
                </c:rich>
              </c:tx>
              <c:spPr>
                <a:noFill/>
                <a:ln>
                  <a:noFill/>
                </a:ln>
                <a:effectLst/>
              </c:spPr>
              <c:txPr>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013194522933436"/>
                      <c:h val="0.19595774146322162"/>
                    </c:manualLayout>
                  </c15:layout>
                  <c15:dlblFieldTable/>
                  <c15:showDataLabelsRange val="0"/>
                </c:ext>
              </c:extLst>
            </c:dLbl>
            <c:dLbl>
              <c:idx val="3"/>
              <c:layout>
                <c:manualLayout>
                  <c:x val="2.7644953471725124E-2"/>
                  <c:y val="-7.8353342714289995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fld id="{44FF2579-2A13-4AE9-939A-BC1AB051FC6F}" type="CATEGORYNAME">
                      <a:rPr lang="ru-RU"/>
                      <a:pPr algn="ctr">
                        <a:defRPr>
                          <a:solidFill>
                            <a:schemeClr val="accent1"/>
                          </a:solidFill>
                        </a:defRPr>
                      </a:pPr>
                      <a:t>[CATEGORY NAME]</a:t>
                    </a:fld>
                    <a:r>
                      <a:rPr lang="ru-RU" baseline="0"/>
                      <a:t>, </a:t>
                    </a:r>
                    <a:fld id="{2921C3C2-BAAF-43D0-9EA6-011EF2F448CC}" type="VALUE">
                      <a:rPr lang="ru-RU" baseline="0"/>
                      <a:pPr algn="ctr">
                        <a:defRPr>
                          <a:solidFill>
                            <a:schemeClr val="accent1"/>
                          </a:solidFill>
                        </a:defRPr>
                      </a:pPr>
                      <a:t>[VALUE]</a:t>
                    </a:fld>
                    <a:r>
                      <a:rPr lang="ru-RU" baseline="0"/>
                      <a:t>%</a:t>
                    </a:r>
                  </a:p>
                </c:rich>
              </c:tx>
              <c:spPr>
                <a:noFill/>
                <a:ln>
                  <a:noFill/>
                </a:ln>
                <a:effectLst/>
              </c:spPr>
              <c:txPr>
                <a:bodyPr rot="0" spcFirstLastPara="1" vertOverflow="ellipsis" vert="horz" wrap="square" lIns="38100" tIns="19050" rIns="38100" bIns="19050" anchor="ctr" anchorCtr="0">
                  <a:noAutofit/>
                </a:bodyPr>
                <a:lstStyle/>
                <a:p>
                  <a:pPr algn="ct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844679659455804"/>
                      <c:h val="0.23189262036221769"/>
                    </c:manualLayout>
                  </c15:layout>
                  <c15:dlblFieldTable/>
                  <c15:showDataLabelsRange val="0"/>
                </c:ext>
              </c:extLst>
            </c:dLbl>
            <c:dLbl>
              <c:idx val="4"/>
              <c:layout>
                <c:manualLayout>
                  <c:x val="7.9619903971333728E-2"/>
                  <c:y val="-3.1176711276109496E-4"/>
                </c:manualLayout>
              </c:layout>
              <c:tx>
                <c:rich>
                  <a:bodyPr rot="0" spcFirstLastPara="1" vertOverflow="ellipsis" vert="horz" wrap="square" lIns="38100" tIns="19050" rIns="38100" bIns="19050" anchor="ctr" anchorCtr="0">
                    <a:spAutoFit/>
                  </a:bodyPr>
                  <a:lstStyle/>
                  <a:p>
                    <a:pPr algn="ctr">
                      <a:defRPr sz="1000" b="1" i="0" u="none" strike="noStrike" kern="1200" spc="0" baseline="0">
                        <a:solidFill>
                          <a:schemeClr val="accent1"/>
                        </a:solidFill>
                        <a:latin typeface="+mn-lt"/>
                        <a:ea typeface="+mn-ea"/>
                        <a:cs typeface="+mn-cs"/>
                      </a:defRPr>
                    </a:pPr>
                    <a:fld id="{09933456-202F-4F44-93D8-2D8AFD7500AA}" type="CATEGORYNAME">
                      <a:rPr lang="mn-MN"/>
                      <a:pPr algn="ctr">
                        <a:defRPr>
                          <a:solidFill>
                            <a:schemeClr val="accent1"/>
                          </a:solidFill>
                        </a:defRPr>
                      </a:pPr>
                      <a:t>[CATEGORY NAME]</a:t>
                    </a:fld>
                    <a:r>
                      <a:rPr lang="mn-MN" baseline="0"/>
                      <a:t>, </a:t>
                    </a:r>
                    <a:fld id="{6A8DE1ED-E071-4E1D-8457-871201FE54E8}" type="VALUE">
                      <a:rPr lang="mn-MN" baseline="0"/>
                      <a:pPr algn="ctr">
                        <a:defRPr>
                          <a:solidFill>
                            <a:schemeClr val="accent1"/>
                          </a:solidFill>
                        </a:defRPr>
                      </a:pPr>
                      <a:t>[VALUE]</a:t>
                    </a:fld>
                    <a:r>
                      <a:rPr lang="mn-MN" baseline="0"/>
                      <a:t>%</a:t>
                    </a:r>
                  </a:p>
                </c:rich>
              </c:tx>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'tsagdaa-2'!$P$6:$P$10</c:f>
              <c:strCache>
                <c:ptCount val="5"/>
                <c:pt idx="0">
                  <c:v>хүний амь бие эрүүл мэндийн эсрэг г/х</c:v>
                </c:pt>
                <c:pt idx="1">
                  <c:v>тээврийн хэрэгслийн хөдөлгөөний аюулгүй байдлын эсрэг г/х</c:v>
                </c:pt>
                <c:pt idx="2">
                  <c:v>Байгаль хамгаалах журмын эсрэг г/х</c:v>
                </c:pt>
                <c:pt idx="3">
                  <c:v>өмчлөх эрхийн эсрэг г/х</c:v>
                </c:pt>
                <c:pt idx="4">
                  <c:v>бусад</c:v>
                </c:pt>
              </c:strCache>
            </c:strRef>
          </c:cat>
          <c:val>
            <c:numRef>
              <c:f>'tsagdaa-2'!$Q$6:$Q$10</c:f>
              <c:numCache>
                <c:formatCode>0.0</c:formatCode>
                <c:ptCount val="5"/>
                <c:pt idx="0">
                  <c:v>40</c:v>
                </c:pt>
                <c:pt idx="1">
                  <c:v>8.9</c:v>
                </c:pt>
                <c:pt idx="2">
                  <c:v>10.7</c:v>
                </c:pt>
                <c:pt idx="3">
                  <c:v>32.4</c:v>
                </c:pt>
                <c:pt idx="4">
                  <c:v>8</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n-MN" b="1"/>
              <a:t>Хилээр</a:t>
            </a:r>
            <a:r>
              <a:rPr lang="mn-MN" b="1" baseline="0"/>
              <a:t> орсон гарсан иргэд</a:t>
            </a:r>
            <a:endParaRPr lang="en-US" b="1"/>
          </a:p>
        </c:rich>
      </c:tx>
      <c:layout/>
      <c:overlay val="0"/>
      <c:spPr>
        <a:noFill/>
        <a:ln>
          <a:noFill/>
        </a:ln>
        <a:effectLst/>
      </c:spPr>
    </c:title>
    <c:autoTitleDeleted val="0"/>
    <c:plotArea>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wrap="square" lIns="38100" tIns="19050" rIns="38100" bIns="19050" anchor="ctr">
                <a:spAutoFit/>
              </a:bodyPr>
              <a:lstStyle/>
              <a:p>
                <a:pPr>
                  <a:defRPr sz="8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gaali!$C$26:$G$26</c:f>
              <c:strCache>
                <c:ptCount val="5"/>
                <c:pt idx="0">
                  <c:v>2014-X</c:v>
                </c:pt>
                <c:pt idx="1">
                  <c:v>2015-X</c:v>
                </c:pt>
                <c:pt idx="2">
                  <c:v>2016-X</c:v>
                </c:pt>
                <c:pt idx="3">
                  <c:v>2017-X</c:v>
                </c:pt>
                <c:pt idx="4">
                  <c:v>2018-X</c:v>
                </c:pt>
              </c:strCache>
            </c:strRef>
          </c:cat>
          <c:val>
            <c:numRef>
              <c:f>gaali!$C$27:$G$27</c:f>
              <c:numCache>
                <c:formatCode>General</c:formatCode>
                <c:ptCount val="5"/>
                <c:pt idx="0">
                  <c:v>268734</c:v>
                </c:pt>
                <c:pt idx="1">
                  <c:v>724447</c:v>
                </c:pt>
                <c:pt idx="2">
                  <c:v>1063171</c:v>
                </c:pt>
                <c:pt idx="3">
                  <c:v>492689</c:v>
                </c:pt>
                <c:pt idx="4" formatCode="0">
                  <c:v>499762</c:v>
                </c:pt>
              </c:numCache>
            </c:numRef>
          </c:val>
          <c:extLst xmlns:c16r2="http://schemas.microsoft.com/office/drawing/2015/06/chart">
            <c:ext xmlns:c16="http://schemas.microsoft.com/office/drawing/2014/chart" uri="{C3380CC4-5D6E-409C-BE32-E72D297353CC}">
              <c16:uniqueId val="{00000000-B9E7-46AE-B309-1BDE24D08B12}"/>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dLbls>
            <c:spPr>
              <a:noFill/>
              <a:ln>
                <a:noFill/>
              </a:ln>
              <a:effectLst/>
            </c:spPr>
            <c:txPr>
              <a:bodyPr wrap="square" lIns="38100" tIns="19050" rIns="38100" bIns="19050" anchor="ctr">
                <a:spAutoFit/>
              </a:bodyPr>
              <a:lstStyle/>
              <a:p>
                <a:pPr>
                  <a:defRPr sz="8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gaali!$C$26:$G$26</c:f>
              <c:strCache>
                <c:ptCount val="5"/>
                <c:pt idx="0">
                  <c:v>2014-X</c:v>
                </c:pt>
                <c:pt idx="1">
                  <c:v>2015-X</c:v>
                </c:pt>
                <c:pt idx="2">
                  <c:v>2016-X</c:v>
                </c:pt>
                <c:pt idx="3">
                  <c:v>2017-X</c:v>
                </c:pt>
                <c:pt idx="4">
                  <c:v>2018-X</c:v>
                </c:pt>
              </c:strCache>
            </c:strRef>
          </c:cat>
          <c:val>
            <c:numRef>
              <c:f>gaali!$C$28:$G$28</c:f>
              <c:numCache>
                <c:formatCode>General</c:formatCode>
                <c:ptCount val="5"/>
                <c:pt idx="0">
                  <c:v>93411</c:v>
                </c:pt>
                <c:pt idx="1">
                  <c:v>108265</c:v>
                </c:pt>
                <c:pt idx="2">
                  <c:v>134738</c:v>
                </c:pt>
                <c:pt idx="3">
                  <c:v>104084</c:v>
                </c:pt>
                <c:pt idx="4" formatCode="0">
                  <c:v>131041</c:v>
                </c:pt>
              </c:numCache>
            </c:numRef>
          </c:val>
          <c:extLst xmlns:c16r2="http://schemas.microsoft.com/office/drawing/2015/06/chart">
            <c:ext xmlns:c16="http://schemas.microsoft.com/office/drawing/2014/chart" uri="{C3380CC4-5D6E-409C-BE32-E72D297353CC}">
              <c16:uniqueId val="{00000001-B9E7-46AE-B309-1BDE24D08B12}"/>
            </c:ext>
          </c:extLst>
        </c:ser>
        <c:dLbls>
          <c:dLblPos val="outEnd"/>
          <c:showLegendKey val="0"/>
          <c:showVal val="1"/>
          <c:showCatName val="0"/>
          <c:showSerName val="0"/>
          <c:showPercent val="0"/>
          <c:showBubbleSize val="0"/>
        </c:dLbls>
        <c:gapWidth val="291"/>
        <c:overlap val="-23"/>
        <c:axId val="411902680"/>
        <c:axId val="411903072"/>
      </c:barChart>
      <c:catAx>
        <c:axId val="41190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903072"/>
        <c:crosses val="autoZero"/>
        <c:auto val="1"/>
        <c:lblAlgn val="ctr"/>
        <c:lblOffset val="100"/>
        <c:noMultiLvlLbl val="0"/>
      </c:catAx>
      <c:valAx>
        <c:axId val="411903072"/>
        <c:scaling>
          <c:orientation val="minMax"/>
        </c:scaling>
        <c:delete val="1"/>
        <c:axPos val="l"/>
        <c:numFmt formatCode="General" sourceLinked="1"/>
        <c:majorTickMark val="none"/>
        <c:minorTickMark val="none"/>
        <c:tickLblPos val="nextTo"/>
        <c:crossAx val="411902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000" b="1"/>
              <a:t>Орон</a:t>
            </a:r>
            <a:r>
              <a:rPr lang="mn-MN" sz="1000" b="1" baseline="0"/>
              <a:t> нутгийн төсвийн орлого, зарлагын гүйцэтгэл /сая.төг/</a:t>
            </a:r>
            <a:endParaRPr lang="en-US" sz="1000" b="1"/>
          </a:p>
        </c:rich>
      </c:tx>
      <c:layout/>
      <c:overlay val="0"/>
      <c:spPr>
        <a:noFill/>
        <a:ln>
          <a:noFill/>
        </a:ln>
        <a:effectLst/>
      </c:spPr>
      <c:txPr>
        <a:bodyPr rot="0" spcFirstLastPara="1" vertOverflow="ellipsis" vert="horz" wrap="square" anchor="ctr" anchorCtr="1"/>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8142253494908877E-2"/>
          <c:y val="0.1526162875473899"/>
          <c:w val="0.87821708456655689"/>
          <c:h val="0.6714577865266842"/>
        </c:manualLayout>
      </c:layout>
      <c:barChart>
        <c:barDir val="bar"/>
        <c:grouping val="clustered"/>
        <c:varyColors val="0"/>
        <c:ser>
          <c:idx val="0"/>
          <c:order val="0"/>
          <c:tx>
            <c:strRef>
              <c:f>Нэгдсэн!$I$17</c:f>
              <c:strCache>
                <c:ptCount val="1"/>
                <c:pt idx="0">
                  <c:v>Төсвийн орлого</c:v>
                </c:pt>
              </c:strCache>
            </c:strRef>
          </c:tx>
          <c:spPr>
            <a:pattFill prst="dkHorz">
              <a:fgClr>
                <a:srgbClr val="00B05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Нэгдсэн!$J$16:$M$16</c:f>
              <c:strCache>
                <c:ptCount val="4"/>
                <c:pt idx="0">
                  <c:v>2015-X</c:v>
                </c:pt>
                <c:pt idx="1">
                  <c:v>2016-X</c:v>
                </c:pt>
                <c:pt idx="2">
                  <c:v>2017-X</c:v>
                </c:pt>
                <c:pt idx="3">
                  <c:v>2018-X</c:v>
                </c:pt>
              </c:strCache>
            </c:strRef>
          </c:cat>
          <c:val>
            <c:numRef>
              <c:f>Нэгдсэн!$J$17:$M$17</c:f>
              <c:numCache>
                <c:formatCode>0.0</c:formatCode>
                <c:ptCount val="4"/>
                <c:pt idx="0">
                  <c:v>10435.1</c:v>
                </c:pt>
                <c:pt idx="1">
                  <c:v>12963.5</c:v>
                </c:pt>
                <c:pt idx="2">
                  <c:v>18456.599999999999</c:v>
                </c:pt>
                <c:pt idx="3">
                  <c:v>14415.3</c:v>
                </c:pt>
              </c:numCache>
            </c:numRef>
          </c:val>
        </c:ser>
        <c:ser>
          <c:idx val="1"/>
          <c:order val="1"/>
          <c:tx>
            <c:strRef>
              <c:f>Нэгдсэн!$I$18</c:f>
              <c:strCache>
                <c:ptCount val="1"/>
                <c:pt idx="0">
                  <c:v>Төсвийн зарлага</c:v>
                </c:pt>
              </c:strCache>
            </c:strRef>
          </c:tx>
          <c:spPr>
            <a:pattFill prst="dkVert">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Нэгдсэн!$J$16:$M$16</c:f>
              <c:strCache>
                <c:ptCount val="4"/>
                <c:pt idx="0">
                  <c:v>2015-X</c:v>
                </c:pt>
                <c:pt idx="1">
                  <c:v>2016-X</c:v>
                </c:pt>
                <c:pt idx="2">
                  <c:v>2017-X</c:v>
                </c:pt>
                <c:pt idx="3">
                  <c:v>2018-X</c:v>
                </c:pt>
              </c:strCache>
            </c:strRef>
          </c:cat>
          <c:val>
            <c:numRef>
              <c:f>Нэгдсэн!$J$18:$M$18</c:f>
              <c:numCache>
                <c:formatCode>0.0</c:formatCode>
                <c:ptCount val="4"/>
                <c:pt idx="0">
                  <c:v>18677.099999999999</c:v>
                </c:pt>
                <c:pt idx="1">
                  <c:v>19413.7</c:v>
                </c:pt>
                <c:pt idx="2" formatCode="General">
                  <c:v>58109.1</c:v>
                </c:pt>
                <c:pt idx="3">
                  <c:v>60726.3</c:v>
                </c:pt>
              </c:numCache>
            </c:numRef>
          </c:val>
        </c:ser>
        <c:dLbls>
          <c:showLegendKey val="0"/>
          <c:showVal val="1"/>
          <c:showCatName val="0"/>
          <c:showSerName val="0"/>
          <c:showPercent val="0"/>
          <c:showBubbleSize val="0"/>
        </c:dLbls>
        <c:gapWidth val="150"/>
        <c:overlap val="-25"/>
        <c:axId val="412098896"/>
        <c:axId val="412099288"/>
      </c:barChart>
      <c:catAx>
        <c:axId val="41209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2099288"/>
        <c:crosses val="autoZero"/>
        <c:auto val="1"/>
        <c:lblAlgn val="ctr"/>
        <c:lblOffset val="100"/>
        <c:noMultiLvlLbl val="0"/>
      </c:catAx>
      <c:valAx>
        <c:axId val="412099288"/>
        <c:scaling>
          <c:orientation val="minMax"/>
        </c:scaling>
        <c:delete val="1"/>
        <c:axPos val="b"/>
        <c:numFmt formatCode="0.0" sourceLinked="1"/>
        <c:majorTickMark val="none"/>
        <c:minorTickMark val="none"/>
        <c:tickLblPos val="nextTo"/>
        <c:crossAx val="412098896"/>
        <c:crosses val="autoZero"/>
        <c:crossBetween val="between"/>
      </c:valAx>
      <c:spPr>
        <a:noFill/>
        <a:ln>
          <a:noFill/>
        </a:ln>
        <a:effectLst/>
      </c:spPr>
    </c:plotArea>
    <c:legend>
      <c:legendPos val="t"/>
      <c:layout>
        <c:manualLayout>
          <c:xMode val="edge"/>
          <c:yMode val="edge"/>
          <c:x val="0.19997654548500587"/>
          <c:y val="0.87078703703703708"/>
          <c:w val="0.59768265668919041"/>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a:t>Хураан</a:t>
            </a:r>
            <a:r>
              <a:rPr lang="mn-MN" baseline="0"/>
              <a:t> авсан т</a:t>
            </a:r>
            <a:r>
              <a:rPr lang="mn-MN"/>
              <a:t>өмс, хүнсний ногоо /мян.тн/</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1039395315970121E-3"/>
          <c:y val="0.19597150868469157"/>
          <c:w val="0.9938959948399031"/>
          <c:h val="0.55910720644264733"/>
        </c:manualLayout>
      </c:layout>
      <c:barChart>
        <c:barDir val="col"/>
        <c:grouping val="clustered"/>
        <c:varyColors val="0"/>
        <c:ser>
          <c:idx val="0"/>
          <c:order val="0"/>
          <c:tx>
            <c:strRef>
              <c:f>'5.1'!$I$21</c:f>
              <c:strCache>
                <c:ptCount val="1"/>
                <c:pt idx="0">
                  <c:v>Төмс</c:v>
                </c:pt>
              </c:strCache>
            </c:strRef>
          </c:tx>
          <c:spPr>
            <a:solidFill>
              <a:srgbClr val="FFFF00"/>
            </a:solidFill>
            <a:ln>
              <a:noFill/>
            </a:ln>
            <a:effectLst/>
          </c:spPr>
          <c:invertIfNegative val="0"/>
          <c:dLbls>
            <c:dLbl>
              <c:idx val="7"/>
              <c:layout>
                <c:manualLayout>
                  <c:x val="-8.0128205128205121E-3"/>
                  <c:y val="5.9826503140891418E-3"/>
                </c:manualLayout>
              </c:layout>
              <c:tx>
                <c:rich>
                  <a:bodyPr/>
                  <a:lstStyle/>
                  <a:p>
                    <a:r>
                      <a:rPr lang="en-US"/>
                      <a:t>33.0</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'5.1'!$J$20:$Q$20</c:f>
              <c:strCache>
                <c:ptCount val="8"/>
                <c:pt idx="0">
                  <c:v>2011-X</c:v>
                </c:pt>
                <c:pt idx="1">
                  <c:v>2012-X</c:v>
                </c:pt>
                <c:pt idx="2">
                  <c:v>2013-X</c:v>
                </c:pt>
                <c:pt idx="3">
                  <c:v>2014-X</c:v>
                </c:pt>
                <c:pt idx="4">
                  <c:v>2015-X</c:v>
                </c:pt>
                <c:pt idx="5">
                  <c:v>2016-X</c:v>
                </c:pt>
                <c:pt idx="6">
                  <c:v>2017-X</c:v>
                </c:pt>
                <c:pt idx="7">
                  <c:v>2018-X</c:v>
                </c:pt>
              </c:strCache>
            </c:strRef>
          </c:cat>
          <c:val>
            <c:numRef>
              <c:f>'5.1'!$J$21:$Q$21</c:f>
              <c:numCache>
                <c:formatCode>General</c:formatCode>
                <c:ptCount val="8"/>
                <c:pt idx="0">
                  <c:v>53.8</c:v>
                </c:pt>
                <c:pt idx="1">
                  <c:v>62.1</c:v>
                </c:pt>
                <c:pt idx="2" formatCode="0.0">
                  <c:v>56</c:v>
                </c:pt>
                <c:pt idx="3">
                  <c:v>45.5</c:v>
                </c:pt>
                <c:pt idx="4">
                  <c:v>37.9</c:v>
                </c:pt>
                <c:pt idx="5" formatCode="0.0">
                  <c:v>42</c:v>
                </c:pt>
                <c:pt idx="6">
                  <c:v>28.3</c:v>
                </c:pt>
                <c:pt idx="7">
                  <c:v>33</c:v>
                </c:pt>
              </c:numCache>
            </c:numRef>
          </c:val>
        </c:ser>
        <c:ser>
          <c:idx val="1"/>
          <c:order val="1"/>
          <c:tx>
            <c:strRef>
              <c:f>'5.1'!$I$22</c:f>
              <c:strCache>
                <c:ptCount val="1"/>
                <c:pt idx="0">
                  <c:v>Хүнсний ногоо</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'5.1'!$J$20:$Q$20</c:f>
              <c:strCache>
                <c:ptCount val="8"/>
                <c:pt idx="0">
                  <c:v>2011-X</c:v>
                </c:pt>
                <c:pt idx="1">
                  <c:v>2012-X</c:v>
                </c:pt>
                <c:pt idx="2">
                  <c:v>2013-X</c:v>
                </c:pt>
                <c:pt idx="3">
                  <c:v>2014-X</c:v>
                </c:pt>
                <c:pt idx="4">
                  <c:v>2015-X</c:v>
                </c:pt>
                <c:pt idx="5">
                  <c:v>2016-X</c:v>
                </c:pt>
                <c:pt idx="6">
                  <c:v>2017-X</c:v>
                </c:pt>
                <c:pt idx="7">
                  <c:v>2018-X</c:v>
                </c:pt>
              </c:strCache>
            </c:strRef>
          </c:cat>
          <c:val>
            <c:numRef>
              <c:f>'5.1'!$J$22:$Q$22</c:f>
              <c:numCache>
                <c:formatCode>General</c:formatCode>
                <c:ptCount val="8"/>
                <c:pt idx="0">
                  <c:v>34.799999999999997</c:v>
                </c:pt>
                <c:pt idx="1">
                  <c:v>33.9</c:v>
                </c:pt>
                <c:pt idx="2">
                  <c:v>34.6</c:v>
                </c:pt>
                <c:pt idx="3">
                  <c:v>32.6</c:v>
                </c:pt>
                <c:pt idx="4">
                  <c:v>26.4</c:v>
                </c:pt>
                <c:pt idx="5">
                  <c:v>32.1</c:v>
                </c:pt>
                <c:pt idx="6">
                  <c:v>30.3</c:v>
                </c:pt>
                <c:pt idx="7" formatCode="0.0">
                  <c:v>32</c:v>
                </c:pt>
              </c:numCache>
            </c:numRef>
          </c:val>
        </c:ser>
        <c:dLbls>
          <c:showLegendKey val="0"/>
          <c:showVal val="1"/>
          <c:showCatName val="0"/>
          <c:showSerName val="0"/>
          <c:showPercent val="0"/>
          <c:showBubbleSize val="0"/>
        </c:dLbls>
        <c:gapWidth val="150"/>
        <c:overlap val="-25"/>
        <c:axId val="412100464"/>
        <c:axId val="412100856"/>
      </c:barChart>
      <c:catAx>
        <c:axId val="4121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2100856"/>
        <c:crosses val="autoZero"/>
        <c:auto val="1"/>
        <c:lblAlgn val="ctr"/>
        <c:lblOffset val="100"/>
        <c:noMultiLvlLbl val="0"/>
      </c:catAx>
      <c:valAx>
        <c:axId val="412100856"/>
        <c:scaling>
          <c:orientation val="minMax"/>
        </c:scaling>
        <c:delete val="1"/>
        <c:axPos val="l"/>
        <c:numFmt formatCode="General" sourceLinked="1"/>
        <c:majorTickMark val="none"/>
        <c:minorTickMark val="none"/>
        <c:tickLblPos val="nextTo"/>
        <c:crossAx val="412100464"/>
        <c:crosses val="autoZero"/>
        <c:crossBetween val="between"/>
      </c:valAx>
      <c:spPr>
        <a:noFill/>
        <a:ln>
          <a:noFill/>
        </a:ln>
        <a:effectLst/>
      </c:spPr>
    </c:plotArea>
    <c:legend>
      <c:legendPos val="t"/>
      <c:layout>
        <c:manualLayout>
          <c:xMode val="edge"/>
          <c:yMode val="edge"/>
          <c:x val="0.30109428629113666"/>
          <c:y val="0.86992728561487465"/>
          <c:w val="0.38775596489352859"/>
          <c:h val="8.94638655132440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050" b="1" i="0" baseline="0">
                <a:effectLst/>
                <a:latin typeface="Arial" panose="020B0604020202020204" pitchFamily="34" charset="0"/>
                <a:cs typeface="Arial" panose="020B0604020202020204" pitchFamily="34" charset="0"/>
              </a:rPr>
              <a:t>Аж үйлдвэрийн бүтээгдэхүүн үйлдвэрлэлт, борлуулалт </a:t>
            </a:r>
            <a:r>
              <a:rPr lang="en-US" sz="1050" b="1" i="0" baseline="0">
                <a:effectLst/>
                <a:latin typeface="Arial" panose="020B0604020202020204" pitchFamily="34" charset="0"/>
                <a:cs typeface="Arial" panose="020B0604020202020204" pitchFamily="34" charset="0"/>
              </a:rPr>
              <a:t>(</a:t>
            </a:r>
            <a:r>
              <a:rPr lang="mn-MN" sz="1050" b="1" i="0" baseline="0">
                <a:effectLst/>
                <a:latin typeface="Arial" panose="020B0604020202020204" pitchFamily="34" charset="0"/>
                <a:cs typeface="Arial" panose="020B0604020202020204" pitchFamily="34" charset="0"/>
              </a:rPr>
              <a:t>тэрбум.төг</a:t>
            </a:r>
            <a:r>
              <a:rPr lang="en-US" sz="1050" b="1" i="0" baseline="0">
                <a:effectLst/>
                <a:latin typeface="Arial" panose="020B0604020202020204" pitchFamily="34" charset="0"/>
                <a:cs typeface="Arial" panose="020B0604020202020204" pitchFamily="34" charset="0"/>
              </a:rPr>
              <a:t>)</a:t>
            </a:r>
            <a:endParaRPr lang="en-US" sz="105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285550844605874E-4"/>
          <c:y val="0.19887023234005397"/>
          <c:w val="0.99312403257285142"/>
          <c:h val="0.573938139662727"/>
        </c:manualLayout>
      </c:layout>
      <c:lineChart>
        <c:grouping val="standard"/>
        <c:varyColors val="0"/>
        <c:ser>
          <c:idx val="0"/>
          <c:order val="0"/>
          <c:tx>
            <c:strRef>
              <c:f>'aj uildver'!$A$93</c:f>
              <c:strCache>
                <c:ptCount val="1"/>
                <c:pt idx="0">
                  <c:v>Борлуулалт</c:v>
                </c:pt>
              </c:strCache>
            </c:strRef>
          </c:tx>
          <c:spPr>
            <a:ln w="28575" cap="rnd">
              <a:solidFill>
                <a:schemeClr val="accent6"/>
              </a:solidFill>
              <a:round/>
            </a:ln>
            <a:effectLst/>
          </c:spPr>
          <c:marker>
            <c:symbol val="none"/>
          </c:marker>
          <c:dLbls>
            <c:dLbl>
              <c:idx val="0"/>
              <c:layout>
                <c:manualLayout>
                  <c:x val="-4.3853571200456853E-2"/>
                  <c:y val="4.08679644211139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828752616554779E-2"/>
                  <c:y val="5.79050014581510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68344209810507E-2"/>
                  <c:y val="5.32753718285215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647114468492644E-2"/>
                  <c:y val="5.32753718285213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538131579655367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465476320430509E-2"/>
                  <c:y val="3.01272236803732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574459209267793E-2"/>
                  <c:y val="-2.54283318751823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705613112073963E-3"/>
                  <c:y val="1.62383347914843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'aj uildver'!$B$92:$I$92</c:f>
              <c:strCache>
                <c:ptCount val="8"/>
                <c:pt idx="0">
                  <c:v>2011 –X </c:v>
                </c:pt>
                <c:pt idx="1">
                  <c:v>2012 –X </c:v>
                </c:pt>
                <c:pt idx="2">
                  <c:v>2013 –X </c:v>
                </c:pt>
                <c:pt idx="3">
                  <c:v>2014 –X </c:v>
                </c:pt>
                <c:pt idx="4">
                  <c:v>2015 –X </c:v>
                </c:pt>
                <c:pt idx="5">
                  <c:v>2016 –X </c:v>
                </c:pt>
                <c:pt idx="6">
                  <c:v>2017 –X </c:v>
                </c:pt>
                <c:pt idx="7">
                  <c:v>2018 - X</c:v>
                </c:pt>
              </c:strCache>
            </c:strRef>
          </c:cat>
          <c:val>
            <c:numRef>
              <c:f>'aj uildver'!$B$93:$I$93</c:f>
              <c:numCache>
                <c:formatCode>0.0</c:formatCode>
                <c:ptCount val="8"/>
                <c:pt idx="0">
                  <c:v>349.97229999999996</c:v>
                </c:pt>
                <c:pt idx="1">
                  <c:v>420.53879999999998</c:v>
                </c:pt>
                <c:pt idx="2">
                  <c:v>389.72109999999998</c:v>
                </c:pt>
                <c:pt idx="3">
                  <c:v>382.71230000000003</c:v>
                </c:pt>
                <c:pt idx="4">
                  <c:v>279.78219999999999</c:v>
                </c:pt>
                <c:pt idx="5">
                  <c:v>267.69619999999998</c:v>
                </c:pt>
                <c:pt idx="6">
                  <c:v>325.21215220000005</c:v>
                </c:pt>
                <c:pt idx="7" formatCode="General">
                  <c:v>322.10000000000002</c:v>
                </c:pt>
              </c:numCache>
            </c:numRef>
          </c:val>
          <c:smooth val="0"/>
        </c:ser>
        <c:ser>
          <c:idx val="1"/>
          <c:order val="1"/>
          <c:tx>
            <c:strRef>
              <c:f>'aj uildver'!$A$94</c:f>
              <c:strCache>
                <c:ptCount val="1"/>
                <c:pt idx="0">
                  <c:v>Үйлдвэрлэлт</c:v>
                </c:pt>
              </c:strCache>
            </c:strRef>
          </c:tx>
          <c:spPr>
            <a:ln w="28575" cap="rnd">
              <a:solidFill>
                <a:schemeClr val="accent5"/>
              </a:solidFill>
              <a:round/>
            </a:ln>
            <a:effectLst/>
          </c:spPr>
          <c:marker>
            <c:symbol val="none"/>
          </c:marker>
          <c:dLbls>
            <c:dLbl>
              <c:idx val="1"/>
              <c:layout>
                <c:manualLayout>
                  <c:x val="-5.2538131579655381E-2"/>
                  <c:y val="-4.85764800233304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865080246167204E-2"/>
                  <c:y val="-7.63542578011082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828752616554924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8520479802236253E-3"/>
                  <c:y val="-3.46875911344415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'aj uildver'!$B$92:$I$92</c:f>
              <c:strCache>
                <c:ptCount val="8"/>
                <c:pt idx="0">
                  <c:v>2011 –X </c:v>
                </c:pt>
                <c:pt idx="1">
                  <c:v>2012 –X </c:v>
                </c:pt>
                <c:pt idx="2">
                  <c:v>2013 –X </c:v>
                </c:pt>
                <c:pt idx="3">
                  <c:v>2014 –X </c:v>
                </c:pt>
                <c:pt idx="4">
                  <c:v>2015 –X </c:v>
                </c:pt>
                <c:pt idx="5">
                  <c:v>2016 –X </c:v>
                </c:pt>
                <c:pt idx="6">
                  <c:v>2017 –X </c:v>
                </c:pt>
                <c:pt idx="7">
                  <c:v>2018 - X</c:v>
                </c:pt>
              </c:strCache>
            </c:strRef>
          </c:cat>
          <c:val>
            <c:numRef>
              <c:f>'aj uildver'!$B$94:$I$94</c:f>
              <c:numCache>
                <c:formatCode>0.0</c:formatCode>
                <c:ptCount val="8"/>
                <c:pt idx="0">
                  <c:v>441.51069999999999</c:v>
                </c:pt>
                <c:pt idx="1">
                  <c:v>455.18450000000001</c:v>
                </c:pt>
                <c:pt idx="2">
                  <c:v>426.79750000000001</c:v>
                </c:pt>
                <c:pt idx="3">
                  <c:v>612.23220000000003</c:v>
                </c:pt>
                <c:pt idx="4">
                  <c:v>343.12799999999999</c:v>
                </c:pt>
                <c:pt idx="5">
                  <c:v>275.55880000000002</c:v>
                </c:pt>
                <c:pt idx="6">
                  <c:v>267.88142039999997</c:v>
                </c:pt>
                <c:pt idx="7" formatCode="General">
                  <c:v>335.1</c:v>
                </c:pt>
              </c:numCache>
            </c:numRef>
          </c:val>
          <c:smooth val="0"/>
        </c:ser>
        <c:dLbls>
          <c:dLblPos val="t"/>
          <c:showLegendKey val="0"/>
          <c:showVal val="1"/>
          <c:showCatName val="0"/>
          <c:showSerName val="0"/>
          <c:showPercent val="0"/>
          <c:showBubbleSize val="0"/>
        </c:dLbls>
        <c:smooth val="0"/>
        <c:axId val="412102032"/>
        <c:axId val="412978976"/>
      </c:lineChart>
      <c:catAx>
        <c:axId val="41210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2978976"/>
        <c:crosses val="autoZero"/>
        <c:auto val="1"/>
        <c:lblAlgn val="ctr"/>
        <c:lblOffset val="100"/>
        <c:noMultiLvlLbl val="0"/>
      </c:catAx>
      <c:valAx>
        <c:axId val="412978976"/>
        <c:scaling>
          <c:orientation val="minMax"/>
        </c:scaling>
        <c:delete val="1"/>
        <c:axPos val="l"/>
        <c:numFmt formatCode="0.0" sourceLinked="1"/>
        <c:majorTickMark val="none"/>
        <c:minorTickMark val="none"/>
        <c:tickLblPos val="nextTo"/>
        <c:crossAx val="412102032"/>
        <c:crosses val="autoZero"/>
        <c:crossBetween val="between"/>
      </c:valAx>
      <c:spPr>
        <a:noFill/>
        <a:ln>
          <a:noFill/>
        </a:ln>
        <a:effectLst/>
      </c:spPr>
    </c:plotArea>
    <c:legend>
      <c:legendPos val="b"/>
      <c:layout>
        <c:manualLayout>
          <c:xMode val="edge"/>
          <c:yMode val="edge"/>
          <c:x val="0.31761652706916943"/>
          <c:y val="0.91812357515885468"/>
          <c:w val="0.3688133217035276"/>
          <c:h val="8.18764248411453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11/17/2018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11/17/2018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4.emf"/><Relationship Id="rId12"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7" cstate="print"/>
          <a:srcRect/>
          <a:stretch>
            <a:fillRect/>
          </a:stretch>
        </p:blipFill>
        <p:spPr bwMode="auto">
          <a:xfrm>
            <a:off x="2894044" y="937652"/>
            <a:ext cx="7924800" cy="4869011"/>
          </a:xfrm>
          <a:prstGeom prst="rect">
            <a:avLst/>
          </a:prstGeom>
          <a:noFill/>
          <a:ln w="9525">
            <a:noFill/>
            <a:miter lim="800000"/>
            <a:headEnd/>
            <a:tailEnd/>
          </a:ln>
        </p:spPr>
      </p:pic>
      <p:sp>
        <p:nvSpPr>
          <p:cNvPr id="14" name="TextBox 13"/>
          <p:cNvSpPr txBox="1"/>
          <p:nvPr/>
        </p:nvSpPr>
        <p:spPr>
          <a:xfrm>
            <a:off x="3486538" y="1026218"/>
            <a:ext cx="5791200" cy="1015663"/>
          </a:xfrm>
          <a:prstGeom prst="rect">
            <a:avLst/>
          </a:prstGeom>
          <a:noFill/>
        </p:spPr>
        <p:txBody>
          <a:bodyPr wrap="square" rtlCol="0">
            <a:spAutoFit/>
          </a:bodyPr>
          <a:lstStyle/>
          <a:p>
            <a:pPr algn="ctr"/>
            <a:r>
              <a:rPr lang="mn-MN" sz="2000" dirty="0" smtClean="0">
                <a:solidFill>
                  <a:srgbClr val="0070C0"/>
                </a:solidFill>
                <a:latin typeface="Arial" pitchFamily="34" charset="0"/>
                <a:cs typeface="Arial" pitchFamily="34" charset="0"/>
              </a:rPr>
              <a:t>СЭЛЭНГЭ АЙМГИЙН, НИЙГЭМ ЭДИЙН ЗАСГИЙН БАЙДАЛ</a:t>
            </a:r>
          </a:p>
          <a:p>
            <a:pPr marL="514350" indent="-514350" algn="ctr"/>
            <a:r>
              <a:rPr lang="mn-MN" sz="2000" dirty="0" smtClean="0">
                <a:solidFill>
                  <a:srgbClr val="0070C0"/>
                </a:solidFill>
                <a:latin typeface="Arial" pitchFamily="34" charset="0"/>
                <a:cs typeface="Arial" pitchFamily="34" charset="0"/>
              </a:rPr>
              <a:t>2018-</a:t>
            </a:r>
            <a:r>
              <a:rPr lang="en-US" sz="2000" dirty="0" smtClean="0">
                <a:solidFill>
                  <a:srgbClr val="0070C0"/>
                </a:solidFill>
                <a:latin typeface="Arial" pitchFamily="34" charset="0"/>
                <a:cs typeface="Arial" pitchFamily="34" charset="0"/>
              </a:rPr>
              <a:t> X</a:t>
            </a:r>
            <a:endParaRPr lang="en-US"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9343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pic>
        <p:nvPicPr>
          <p:cNvPr id="17" name="Shape 232"/>
          <p:cNvPicPr preferRelativeResize="0"/>
          <p:nvPr/>
        </p:nvPicPr>
        <p:blipFill rotWithShape="1">
          <a:blip r:embed="rId8">
            <a:alphaModFix/>
          </a:blip>
          <a:srcRect/>
          <a:stretch/>
        </p:blipFill>
        <p:spPr>
          <a:xfrm>
            <a:off x="1874512" y="1376219"/>
            <a:ext cx="9177476" cy="4793959"/>
          </a:xfrm>
          <a:prstGeom prst="rect">
            <a:avLst/>
          </a:prstGeom>
          <a:noFill/>
          <a:ln>
            <a:noFill/>
          </a:ln>
        </p:spPr>
      </p:pic>
      <p:pic>
        <p:nvPicPr>
          <p:cNvPr id="18" name="Shape 235"/>
          <p:cNvPicPr preferRelativeResize="0"/>
          <p:nvPr/>
        </p:nvPicPr>
        <p:blipFill rotWithShape="1">
          <a:blip r:embed="rId9">
            <a:alphaModFix/>
          </a:blip>
          <a:srcRect/>
          <a:stretch/>
        </p:blipFill>
        <p:spPr>
          <a:xfrm>
            <a:off x="2285999" y="1828800"/>
            <a:ext cx="2041502" cy="880130"/>
          </a:xfrm>
          <a:prstGeom prst="rect">
            <a:avLst/>
          </a:prstGeom>
          <a:noFill/>
          <a:ln>
            <a:noFill/>
          </a:ln>
        </p:spPr>
      </p:pic>
      <p:pic>
        <p:nvPicPr>
          <p:cNvPr id="19" name="Shape 233"/>
          <p:cNvPicPr preferRelativeResize="0"/>
          <p:nvPr/>
        </p:nvPicPr>
        <p:blipFill rotWithShape="1">
          <a:blip r:embed="rId10">
            <a:alphaModFix/>
          </a:blip>
          <a:srcRect/>
          <a:stretch/>
        </p:blipFill>
        <p:spPr>
          <a:xfrm>
            <a:off x="5402077" y="1877843"/>
            <a:ext cx="2001792" cy="838009"/>
          </a:xfrm>
          <a:prstGeom prst="rect">
            <a:avLst/>
          </a:prstGeom>
          <a:noFill/>
          <a:ln>
            <a:noFill/>
          </a:ln>
        </p:spPr>
      </p:pic>
      <p:pic>
        <p:nvPicPr>
          <p:cNvPr id="20" name="Shape 234"/>
          <p:cNvPicPr preferRelativeResize="0"/>
          <p:nvPr/>
        </p:nvPicPr>
        <p:blipFill rotWithShape="1">
          <a:blip r:embed="rId11">
            <a:alphaModFix/>
          </a:blip>
          <a:srcRect/>
          <a:stretch/>
        </p:blipFill>
        <p:spPr>
          <a:xfrm>
            <a:off x="8631876" y="1877843"/>
            <a:ext cx="1883724" cy="892321"/>
          </a:xfrm>
          <a:prstGeom prst="rect">
            <a:avLst/>
          </a:prstGeom>
          <a:noFill/>
          <a:ln>
            <a:noFill/>
          </a:ln>
        </p:spPr>
      </p:pic>
      <p:sp>
        <p:nvSpPr>
          <p:cNvPr id="21" name="object 10"/>
          <p:cNvSpPr txBox="1"/>
          <p:nvPr/>
        </p:nvSpPr>
        <p:spPr>
          <a:xfrm>
            <a:off x="2176121" y="3199787"/>
            <a:ext cx="2151380" cy="1810752"/>
          </a:xfrm>
          <a:prstGeom prst="rect">
            <a:avLst/>
          </a:prstGeom>
        </p:spPr>
        <p:txBody>
          <a:bodyPr vert="horz" wrap="square" lIns="0" tIns="0" rIns="0" bIns="0" rtlCol="0">
            <a:spAutoFit/>
          </a:bodyPr>
          <a:lstStyle/>
          <a:p>
            <a:pPr marL="416559" marR="315595" indent="-92075">
              <a:lnSpc>
                <a:spcPct val="100800"/>
              </a:lnSpc>
            </a:pPr>
            <a:r>
              <a:rPr lang="en-US" sz="2500" spc="15" dirty="0" smtClean="0">
                <a:solidFill>
                  <a:srgbClr val="0033CC"/>
                </a:solidFill>
                <a:latin typeface="Tahoma"/>
                <a:cs typeface="Tahoma"/>
              </a:rPr>
              <a:t>39</a:t>
            </a:r>
            <a:r>
              <a:rPr sz="2500" spc="15" dirty="0" smtClean="0">
                <a:solidFill>
                  <a:srgbClr val="0033CC"/>
                </a:solidFill>
                <a:latin typeface="Tahoma"/>
                <a:cs typeface="Tahoma"/>
              </a:rPr>
              <a:t>.</a:t>
            </a:r>
            <a:r>
              <a:rPr lang="en-US" sz="2500" spc="15" dirty="0">
                <a:solidFill>
                  <a:srgbClr val="0033CC"/>
                </a:solidFill>
                <a:latin typeface="Tahoma"/>
                <a:cs typeface="Tahoma"/>
              </a:rPr>
              <a:t>4</a:t>
            </a:r>
            <a:r>
              <a:rPr sz="2500" spc="-180"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мөн</a:t>
            </a:r>
            <a:r>
              <a:rPr sz="2100" spc="-85" dirty="0">
                <a:solidFill>
                  <a:srgbClr val="0033CC"/>
                </a:solidFill>
                <a:latin typeface="Tahoma"/>
                <a:cs typeface="Tahoma"/>
              </a:rPr>
              <a:t> </a:t>
            </a:r>
            <a:r>
              <a:rPr sz="2100" dirty="0">
                <a:solidFill>
                  <a:srgbClr val="0033CC"/>
                </a:solidFill>
                <a:latin typeface="Tahoma"/>
                <a:cs typeface="Tahoma"/>
              </a:rPr>
              <a:t>үеэс</a:t>
            </a:r>
            <a:endParaRPr sz="2100" dirty="0">
              <a:latin typeface="Tahoma"/>
              <a:cs typeface="Tahoma"/>
            </a:endParaRPr>
          </a:p>
          <a:p>
            <a:pPr marL="635" algn="ctr">
              <a:lnSpc>
                <a:spcPct val="100000"/>
              </a:lnSpc>
              <a:spcBef>
                <a:spcPts val="45"/>
              </a:spcBef>
            </a:pPr>
            <a:r>
              <a:rPr lang="en-US" sz="2500" spc="5" dirty="0">
                <a:solidFill>
                  <a:srgbClr val="0033CC"/>
                </a:solidFill>
                <a:latin typeface="Tahoma"/>
                <a:cs typeface="Tahoma"/>
              </a:rPr>
              <a:t>3</a:t>
            </a:r>
            <a:r>
              <a:rPr sz="2500" spc="5" dirty="0" smtClean="0">
                <a:solidFill>
                  <a:srgbClr val="0033CC"/>
                </a:solidFill>
                <a:latin typeface="Tahoma"/>
                <a:cs typeface="Tahoma"/>
              </a:rPr>
              <a:t>.</a:t>
            </a:r>
            <a:r>
              <a:rPr lang="en-US" sz="2500" spc="5" dirty="0">
                <a:solidFill>
                  <a:srgbClr val="0033CC"/>
                </a:solidFill>
                <a:latin typeface="Tahoma"/>
                <a:cs typeface="Tahoma"/>
              </a:rPr>
              <a:t>1</a:t>
            </a:r>
            <a:r>
              <a:rPr sz="2500" spc="-185" dirty="0" smtClean="0">
                <a:solidFill>
                  <a:srgbClr val="0033CC"/>
                </a:solidFill>
                <a:latin typeface="Tahoma"/>
                <a:cs typeface="Tahoma"/>
              </a:rPr>
              <a:t> </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5" dirty="0" err="1" smtClean="0">
                <a:solidFill>
                  <a:srgbClr val="0033CC"/>
                </a:solidFill>
                <a:latin typeface="Tahoma"/>
                <a:cs typeface="Tahoma"/>
              </a:rPr>
              <a:t>буюу</a:t>
            </a:r>
            <a:endParaRPr sz="2100" dirty="0">
              <a:latin typeface="Tahoma"/>
              <a:cs typeface="Tahoma"/>
            </a:endParaRPr>
          </a:p>
          <a:p>
            <a:pPr algn="ctr">
              <a:lnSpc>
                <a:spcPct val="100000"/>
              </a:lnSpc>
              <a:spcBef>
                <a:spcPts val="30"/>
              </a:spcBef>
            </a:pPr>
            <a:r>
              <a:rPr lang="en-US" sz="2500" spc="20" dirty="0">
                <a:solidFill>
                  <a:srgbClr val="0033CC"/>
                </a:solidFill>
                <a:latin typeface="Tahoma"/>
                <a:cs typeface="Tahoma"/>
              </a:rPr>
              <a:t>7</a:t>
            </a:r>
            <a:r>
              <a:rPr sz="2500" spc="20" dirty="0" smtClean="0">
                <a:solidFill>
                  <a:srgbClr val="0033CC"/>
                </a:solidFill>
                <a:latin typeface="Tahoma"/>
                <a:cs typeface="Tahoma"/>
              </a:rPr>
              <a:t>.</a:t>
            </a:r>
            <a:r>
              <a:rPr lang="en-US" sz="2500" spc="20" dirty="0">
                <a:solidFill>
                  <a:srgbClr val="0033CC"/>
                </a:solidFill>
                <a:latin typeface="Tahoma"/>
                <a:cs typeface="Tahoma"/>
              </a:rPr>
              <a:t>9</a:t>
            </a:r>
            <a:r>
              <a:rPr sz="2500" spc="20" dirty="0" smtClean="0">
                <a:solidFill>
                  <a:srgbClr val="0033CC"/>
                </a:solidFill>
                <a:latin typeface="Tahoma"/>
                <a:cs typeface="Tahoma"/>
              </a:rPr>
              <a:t>%</a:t>
            </a:r>
            <a:r>
              <a:rPr sz="2500" spc="-175" dirty="0" smtClean="0">
                <a:solidFill>
                  <a:srgbClr val="0033CC"/>
                </a:solidFill>
                <a:latin typeface="Tahoma"/>
                <a:cs typeface="Tahoma"/>
              </a:rPr>
              <a:t> </a:t>
            </a:r>
            <a:r>
              <a:rPr sz="2100" spc="5" dirty="0">
                <a:solidFill>
                  <a:srgbClr val="0033CC"/>
                </a:solidFill>
                <a:latin typeface="Tahoma"/>
                <a:cs typeface="Tahoma"/>
              </a:rPr>
              <a:t>суларчээ</a:t>
            </a:r>
            <a:endParaRPr sz="2100" dirty="0">
              <a:latin typeface="Tahoma"/>
              <a:cs typeface="Tahoma"/>
            </a:endParaRPr>
          </a:p>
        </p:txBody>
      </p:sp>
      <p:sp>
        <p:nvSpPr>
          <p:cNvPr id="25" name="object 8"/>
          <p:cNvSpPr txBox="1"/>
          <p:nvPr/>
        </p:nvSpPr>
        <p:spPr>
          <a:xfrm>
            <a:off x="5402077" y="3098531"/>
            <a:ext cx="2152650" cy="2140971"/>
          </a:xfrm>
          <a:prstGeom prst="rect">
            <a:avLst/>
          </a:prstGeom>
        </p:spPr>
        <p:txBody>
          <a:bodyPr vert="horz" wrap="square" lIns="0" tIns="0" rIns="0" bIns="0" rtlCol="0">
            <a:spAutoFit/>
          </a:bodyPr>
          <a:lstStyle/>
          <a:p>
            <a:pPr marL="374015" marR="93980" indent="-356870">
              <a:lnSpc>
                <a:spcPct val="100800"/>
              </a:lnSpc>
            </a:pPr>
            <a:r>
              <a:rPr sz="2500" spc="20" dirty="0" smtClean="0">
                <a:solidFill>
                  <a:srgbClr val="0033CC"/>
                </a:solidFill>
                <a:latin typeface="Tahoma"/>
                <a:cs typeface="Tahoma"/>
              </a:rPr>
              <a:t>2</a:t>
            </a:r>
            <a:r>
              <a:rPr lang="mn-MN" sz="2500" spc="20" dirty="0">
                <a:solidFill>
                  <a:srgbClr val="0033CC"/>
                </a:solidFill>
                <a:latin typeface="Tahoma"/>
                <a:cs typeface="Tahoma"/>
              </a:rPr>
              <a:t>5</a:t>
            </a:r>
            <a:r>
              <a:rPr lang="en-US" sz="2500" spc="20" dirty="0" smtClean="0">
                <a:solidFill>
                  <a:srgbClr val="0033CC"/>
                </a:solidFill>
                <a:latin typeface="Tahoma"/>
                <a:cs typeface="Tahoma"/>
              </a:rPr>
              <a:t>7</a:t>
            </a:r>
            <a:r>
              <a:rPr lang="en-US" sz="2500" spc="20" dirty="0">
                <a:solidFill>
                  <a:srgbClr val="0033CC"/>
                </a:solidFill>
                <a:latin typeface="Tahoma"/>
                <a:cs typeface="Tahoma"/>
              </a:rPr>
              <a:t>4</a:t>
            </a:r>
            <a:r>
              <a:rPr sz="2500" spc="-195"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мөн</a:t>
            </a:r>
            <a:r>
              <a:rPr sz="2100" spc="-85" dirty="0">
                <a:solidFill>
                  <a:srgbClr val="0033CC"/>
                </a:solidFill>
                <a:latin typeface="Tahoma"/>
                <a:cs typeface="Tahoma"/>
              </a:rPr>
              <a:t> </a:t>
            </a:r>
            <a:r>
              <a:rPr sz="2100" spc="5" dirty="0">
                <a:solidFill>
                  <a:srgbClr val="0033CC"/>
                </a:solidFill>
                <a:latin typeface="Tahoma"/>
                <a:cs typeface="Tahoma"/>
              </a:rPr>
              <a:t>үеэс</a:t>
            </a:r>
            <a:endParaRPr sz="2100" dirty="0">
              <a:latin typeface="Tahoma"/>
              <a:cs typeface="Tahoma"/>
            </a:endParaRPr>
          </a:p>
          <a:p>
            <a:pPr marL="721995" marR="282575" indent="-516255">
              <a:lnSpc>
                <a:spcPct val="101099"/>
              </a:lnSpc>
              <a:spcBef>
                <a:spcPts val="10"/>
              </a:spcBef>
            </a:pPr>
            <a:r>
              <a:rPr lang="mn-MN" sz="2500" spc="-20" dirty="0" smtClean="0">
                <a:solidFill>
                  <a:srgbClr val="0033CC"/>
                </a:solidFill>
                <a:latin typeface="Tahoma"/>
                <a:cs typeface="Tahoma"/>
              </a:rPr>
              <a:t>1</a:t>
            </a:r>
            <a:r>
              <a:rPr lang="en-US" sz="2500" spc="-20" dirty="0" smtClean="0">
                <a:solidFill>
                  <a:srgbClr val="0033CC"/>
                </a:solidFill>
                <a:latin typeface="Tahoma"/>
                <a:cs typeface="Tahoma"/>
              </a:rPr>
              <a:t>14</a:t>
            </a:r>
            <a:r>
              <a:rPr lang="mn-MN" sz="2500" spc="-20" dirty="0" smtClean="0">
                <a:solidFill>
                  <a:srgbClr val="0033CC"/>
                </a:solidFill>
                <a:latin typeface="Tahoma"/>
                <a:cs typeface="Tahoma"/>
              </a:rPr>
              <a:t>.0</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10" dirty="0">
                <a:solidFill>
                  <a:srgbClr val="0033CC"/>
                </a:solidFill>
                <a:latin typeface="Tahoma"/>
                <a:cs typeface="Tahoma"/>
              </a:rPr>
              <a:t>буюу</a:t>
            </a:r>
            <a:endParaRPr sz="2100" dirty="0">
              <a:latin typeface="Tahoma"/>
              <a:cs typeface="Tahoma"/>
            </a:endParaRPr>
          </a:p>
          <a:p>
            <a:pPr marL="12700">
              <a:lnSpc>
                <a:spcPct val="100000"/>
              </a:lnSpc>
              <a:spcBef>
                <a:spcPts val="10"/>
              </a:spcBef>
            </a:pPr>
            <a:r>
              <a:rPr lang="mn-MN" sz="2500" spc="20" dirty="0">
                <a:solidFill>
                  <a:srgbClr val="0033CC"/>
                </a:solidFill>
                <a:latin typeface="Tahoma"/>
                <a:cs typeface="Tahoma"/>
              </a:rPr>
              <a:t>4</a:t>
            </a:r>
            <a:r>
              <a:rPr sz="2500" spc="20" dirty="0" smtClean="0">
                <a:solidFill>
                  <a:srgbClr val="0033CC"/>
                </a:solidFill>
                <a:latin typeface="Tahoma"/>
                <a:cs typeface="Tahoma"/>
              </a:rPr>
              <a:t>.</a:t>
            </a:r>
            <a:r>
              <a:rPr lang="en-US" sz="2500" spc="20" dirty="0">
                <a:solidFill>
                  <a:srgbClr val="0033CC"/>
                </a:solidFill>
                <a:latin typeface="Tahoma"/>
                <a:cs typeface="Tahoma"/>
              </a:rPr>
              <a:t>6</a:t>
            </a:r>
            <a:r>
              <a:rPr sz="2500" spc="20" dirty="0" smtClean="0">
                <a:solidFill>
                  <a:srgbClr val="0033CC"/>
                </a:solidFill>
                <a:latin typeface="Tahoma"/>
                <a:cs typeface="Tahoma"/>
              </a:rPr>
              <a:t>%</a:t>
            </a:r>
            <a:r>
              <a:rPr sz="2500" spc="-160" dirty="0" smtClean="0">
                <a:solidFill>
                  <a:srgbClr val="0033CC"/>
                </a:solidFill>
                <a:latin typeface="Tahoma"/>
                <a:cs typeface="Tahoma"/>
              </a:rPr>
              <a:t> </a:t>
            </a:r>
            <a:r>
              <a:rPr lang="mn-MN" sz="2100" spc="5" dirty="0" smtClean="0">
                <a:solidFill>
                  <a:srgbClr val="0033CC"/>
                </a:solidFill>
                <a:latin typeface="Tahoma"/>
                <a:cs typeface="Tahoma"/>
              </a:rPr>
              <a:t>өс</a:t>
            </a:r>
            <a:r>
              <a:rPr sz="2100" spc="5" dirty="0" err="1" smtClean="0">
                <a:solidFill>
                  <a:srgbClr val="0033CC"/>
                </a:solidFill>
                <a:latin typeface="Tahoma"/>
                <a:cs typeface="Tahoma"/>
              </a:rPr>
              <a:t>чээ</a:t>
            </a:r>
            <a:endParaRPr sz="2100" dirty="0">
              <a:latin typeface="Tahoma"/>
              <a:cs typeface="Tahoma"/>
            </a:endParaRPr>
          </a:p>
        </p:txBody>
      </p:sp>
      <p:sp>
        <p:nvSpPr>
          <p:cNvPr id="26" name="object 9"/>
          <p:cNvSpPr txBox="1"/>
          <p:nvPr/>
        </p:nvSpPr>
        <p:spPr>
          <a:xfrm>
            <a:off x="8401914" y="3082152"/>
            <a:ext cx="2148205" cy="2128520"/>
          </a:xfrm>
          <a:prstGeom prst="rect">
            <a:avLst/>
          </a:prstGeom>
        </p:spPr>
        <p:txBody>
          <a:bodyPr vert="horz" wrap="square" lIns="0" tIns="0" rIns="0" bIns="0" rtlCol="0">
            <a:spAutoFit/>
          </a:bodyPr>
          <a:lstStyle/>
          <a:p>
            <a:pPr marL="414655" marR="129539" indent="-277495" algn="ctr">
              <a:lnSpc>
                <a:spcPct val="100800"/>
              </a:lnSpc>
            </a:pPr>
            <a:r>
              <a:rPr lang="en-US" sz="2500" spc="20" dirty="0" smtClean="0">
                <a:solidFill>
                  <a:srgbClr val="0033CC"/>
                </a:solidFill>
                <a:latin typeface="Tahoma"/>
                <a:cs typeface="Tahoma"/>
              </a:rPr>
              <a:t>372.0</a:t>
            </a:r>
            <a:r>
              <a:rPr sz="2500" spc="-65"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a:t>
            </a:r>
            <a:r>
              <a:rPr sz="2100" spc="10" dirty="0" err="1">
                <a:solidFill>
                  <a:srgbClr val="0033CC"/>
                </a:solidFill>
                <a:latin typeface="Tahoma"/>
                <a:cs typeface="Tahoma"/>
              </a:rPr>
              <a:t>мөн</a:t>
            </a:r>
            <a:r>
              <a:rPr sz="2100" spc="-85" dirty="0">
                <a:solidFill>
                  <a:srgbClr val="0033CC"/>
                </a:solidFill>
                <a:latin typeface="Tahoma"/>
                <a:cs typeface="Tahoma"/>
              </a:rPr>
              <a:t> </a:t>
            </a:r>
            <a:r>
              <a:rPr sz="2100" spc="5" dirty="0" err="1" smtClean="0">
                <a:solidFill>
                  <a:srgbClr val="0033CC"/>
                </a:solidFill>
                <a:latin typeface="Tahoma"/>
                <a:cs typeface="Tahoma"/>
              </a:rPr>
              <a:t>үеэс</a:t>
            </a:r>
            <a:endParaRPr sz="2100" dirty="0" smtClean="0">
              <a:latin typeface="Tahoma"/>
              <a:cs typeface="Tahoma"/>
            </a:endParaRPr>
          </a:p>
          <a:p>
            <a:pPr marL="762635" marR="314325" indent="-439420" algn="ctr">
              <a:lnSpc>
                <a:spcPct val="101099"/>
              </a:lnSpc>
              <a:spcBef>
                <a:spcPts val="10"/>
              </a:spcBef>
            </a:pPr>
            <a:r>
              <a:rPr lang="en-US" sz="2500" spc="15" dirty="0">
                <a:solidFill>
                  <a:srgbClr val="0033CC"/>
                </a:solidFill>
                <a:latin typeface="Tahoma"/>
                <a:cs typeface="Tahoma"/>
              </a:rPr>
              <a:t>0</a:t>
            </a:r>
            <a:r>
              <a:rPr sz="2500" spc="15" dirty="0" smtClean="0">
                <a:solidFill>
                  <a:srgbClr val="0033CC"/>
                </a:solidFill>
                <a:latin typeface="Tahoma"/>
                <a:cs typeface="Tahoma"/>
              </a:rPr>
              <a:t>.</a:t>
            </a:r>
            <a:r>
              <a:rPr lang="en-US" sz="2500" spc="15" dirty="0">
                <a:solidFill>
                  <a:srgbClr val="0033CC"/>
                </a:solidFill>
                <a:latin typeface="Tahoma"/>
                <a:cs typeface="Tahoma"/>
              </a:rPr>
              <a:t>5</a:t>
            </a:r>
            <a:r>
              <a:rPr sz="2500" spc="-180" dirty="0" smtClean="0">
                <a:solidFill>
                  <a:srgbClr val="0033CC"/>
                </a:solidFill>
                <a:latin typeface="Tahoma"/>
                <a:cs typeface="Tahoma"/>
              </a:rPr>
              <a:t> </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10" dirty="0" err="1" smtClean="0">
                <a:solidFill>
                  <a:srgbClr val="0033CC"/>
                </a:solidFill>
                <a:latin typeface="Tahoma"/>
                <a:cs typeface="Tahoma"/>
              </a:rPr>
              <a:t>буюу</a:t>
            </a:r>
            <a:endParaRPr sz="2100" dirty="0" smtClean="0">
              <a:latin typeface="Tahoma"/>
              <a:cs typeface="Tahoma"/>
            </a:endParaRPr>
          </a:p>
          <a:p>
            <a:pPr marL="12700" algn="ctr">
              <a:lnSpc>
                <a:spcPct val="100000"/>
              </a:lnSpc>
              <a:spcBef>
                <a:spcPts val="10"/>
              </a:spcBef>
            </a:pPr>
            <a:r>
              <a:rPr lang="mn-MN" sz="2500" spc="15" dirty="0">
                <a:solidFill>
                  <a:srgbClr val="0033CC"/>
                </a:solidFill>
                <a:latin typeface="Tahoma"/>
                <a:cs typeface="Tahoma"/>
              </a:rPr>
              <a:t>0</a:t>
            </a:r>
            <a:r>
              <a:rPr lang="en-US" sz="2500" spc="15" dirty="0" smtClean="0">
                <a:solidFill>
                  <a:srgbClr val="0033CC"/>
                </a:solidFill>
                <a:latin typeface="Tahoma"/>
                <a:cs typeface="Tahoma"/>
              </a:rPr>
              <a:t>.</a:t>
            </a:r>
            <a:r>
              <a:rPr lang="en-US" sz="2500" spc="15" dirty="0">
                <a:solidFill>
                  <a:srgbClr val="0033CC"/>
                </a:solidFill>
                <a:latin typeface="Tahoma"/>
                <a:cs typeface="Tahoma"/>
              </a:rPr>
              <a:t>1</a:t>
            </a:r>
            <a:r>
              <a:rPr sz="2500" spc="15" dirty="0" smtClean="0">
                <a:solidFill>
                  <a:srgbClr val="0033CC"/>
                </a:solidFill>
                <a:latin typeface="Tahoma"/>
                <a:cs typeface="Tahoma"/>
              </a:rPr>
              <a:t>%</a:t>
            </a:r>
            <a:r>
              <a:rPr sz="2500" spc="-170" dirty="0" smtClean="0">
                <a:solidFill>
                  <a:srgbClr val="0033CC"/>
                </a:solidFill>
                <a:latin typeface="Tahoma"/>
                <a:cs typeface="Tahoma"/>
              </a:rPr>
              <a:t> </a:t>
            </a:r>
            <a:r>
              <a:rPr lang="mn-MN" sz="2100" spc="5" dirty="0" smtClean="0">
                <a:solidFill>
                  <a:srgbClr val="0033CC"/>
                </a:solidFill>
                <a:latin typeface="Tahoma"/>
                <a:cs typeface="Tahoma"/>
              </a:rPr>
              <a:t>өс</a:t>
            </a:r>
            <a:r>
              <a:rPr sz="2100" spc="5" dirty="0" err="1" smtClean="0">
                <a:solidFill>
                  <a:srgbClr val="0033CC"/>
                </a:solidFill>
                <a:latin typeface="Tahoma"/>
                <a:cs typeface="Tahoma"/>
              </a:rPr>
              <a:t>чээ</a:t>
            </a:r>
            <a:endParaRPr sz="2100" dirty="0">
              <a:latin typeface="Tahoma"/>
              <a:cs typeface="Tahoma"/>
            </a:endParaRPr>
          </a:p>
        </p:txBody>
      </p:sp>
    </p:spTree>
    <p:extLst>
      <p:ext uri="{BB962C8B-B14F-4D97-AF65-F5344CB8AC3E}">
        <p14:creationId xmlns:p14="http://schemas.microsoft.com/office/powerpoint/2010/main" val="374488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ҮЗҮҮЛЭЛТ–Төсөв</a:t>
            </a:r>
            <a:endParaRPr lang="mn-MN" sz="2400" b="1" dirty="0">
              <a:solidFill>
                <a:srgbClr val="002060"/>
              </a:solidFill>
              <a:latin typeface="Arial" panose="020B0604020202020204" pitchFamily="34" charset="0"/>
              <a:ea typeface="Arial Unicode MS" pitchFamily="34" charset="-128"/>
              <a:cs typeface="Arial" panose="020B0604020202020204" pitchFamily="34"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1375" y="638757"/>
            <a:ext cx="839563" cy="484524"/>
          </a:xfrm>
          <a:prstGeom prst="rect">
            <a:avLst/>
          </a:prstGeom>
          <a:noFill/>
          <a:ln w="9525">
            <a:noFill/>
            <a:miter lim="800000"/>
            <a:headEnd/>
            <a:tailEnd/>
          </a:ln>
        </p:spPr>
      </p:pic>
      <p:sp>
        <p:nvSpPr>
          <p:cNvPr id="7" name="Rounded Rectangle 6"/>
          <p:cNvSpPr/>
          <p:nvPr/>
        </p:nvSpPr>
        <p:spPr>
          <a:xfrm>
            <a:off x="961792" y="1156405"/>
            <a:ext cx="11090496" cy="1617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3497" y="1283257"/>
            <a:ext cx="11002916" cy="1384995"/>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2018 оны 10 дугаар сарын төсвийн гүйцэтгэлийн мэдээгээр орон нутгийн төсвийн орлого 14</a:t>
            </a:r>
            <a:r>
              <a:rPr lang="en-US" sz="1400" dirty="0">
                <a:solidFill>
                  <a:schemeClr val="bg1"/>
                </a:solidFill>
                <a:latin typeface="Arial" panose="020B0604020202020204" pitchFamily="34" charset="0"/>
                <a:cs typeface="Arial" panose="020B0604020202020204" pitchFamily="34" charset="0"/>
              </a:rPr>
              <a:t>’</a:t>
            </a:r>
            <a:r>
              <a:rPr lang="mn-MN" sz="1400" dirty="0">
                <a:solidFill>
                  <a:schemeClr val="bg1"/>
                </a:solidFill>
                <a:latin typeface="Arial" panose="020B0604020202020204" pitchFamily="34" charset="0"/>
                <a:cs typeface="Arial" panose="020B0604020202020204" pitchFamily="34" charset="0"/>
              </a:rPr>
              <a:t>415</a:t>
            </a:r>
            <a:r>
              <a:rPr lang="en-US" sz="1400" dirty="0">
                <a:solidFill>
                  <a:schemeClr val="bg1"/>
                </a:solidFill>
                <a:latin typeface="Arial" panose="020B0604020202020204" pitchFamily="34" charset="0"/>
                <a:cs typeface="Arial" panose="020B0604020202020204" pitchFamily="34" charset="0"/>
              </a:rPr>
              <a:t>.3 </a:t>
            </a:r>
            <a:r>
              <a:rPr lang="mn-MN" sz="1400" dirty="0">
                <a:solidFill>
                  <a:schemeClr val="bg1"/>
                </a:solidFill>
                <a:latin typeface="Arial" panose="020B0604020202020204" pitchFamily="34" charset="0"/>
                <a:cs typeface="Arial" panose="020B0604020202020204" pitchFamily="34" charset="0"/>
              </a:rPr>
              <a:t>сая төгрөг буюу 94.4 хувийн гүйцэтгэлтэй гарсан байна. Үүнээс аймгийн төсвийн орлого </a:t>
            </a:r>
            <a:r>
              <a:rPr lang="en-US" sz="1400" dirty="0">
                <a:solidFill>
                  <a:schemeClr val="bg1"/>
                </a:solidFill>
                <a:latin typeface="Arial" panose="020B0604020202020204" pitchFamily="34" charset="0"/>
                <a:cs typeface="Arial" panose="020B0604020202020204" pitchFamily="34" charset="0"/>
              </a:rPr>
              <a:t>10’</a:t>
            </a:r>
            <a:r>
              <a:rPr lang="mn-MN" sz="1400" dirty="0">
                <a:solidFill>
                  <a:schemeClr val="bg1"/>
                </a:solidFill>
                <a:latin typeface="Arial" panose="020B0604020202020204" pitchFamily="34" charset="0"/>
                <a:cs typeface="Arial" panose="020B0604020202020204" pitchFamily="34" charset="0"/>
              </a:rPr>
              <a:t>365.0 сая төгрөг буюу 88.3 хувийн гүйцэтгэлтэй</a:t>
            </a:r>
            <a:r>
              <a:rPr lang="en-US" sz="1400" dirty="0">
                <a:solidFill>
                  <a:schemeClr val="bg1"/>
                </a:solidFill>
                <a:latin typeface="Arial" panose="020B0604020202020204" pitchFamily="34" charset="0"/>
                <a:cs typeface="Arial" panose="020B0604020202020204" pitchFamily="34" charset="0"/>
              </a:rPr>
              <a:t>,</a:t>
            </a:r>
            <a:r>
              <a:rPr lang="mn-MN" sz="1400" dirty="0">
                <a:solidFill>
                  <a:schemeClr val="bg1"/>
                </a:solidFill>
                <a:latin typeface="Arial" panose="020B0604020202020204" pitchFamily="34" charset="0"/>
                <a:cs typeface="Arial" panose="020B0604020202020204" pitchFamily="34" charset="0"/>
              </a:rPr>
              <a:t> сумдын төсвийн орлого </a:t>
            </a:r>
            <a:r>
              <a:rPr lang="en-US" sz="1400" dirty="0">
                <a:solidFill>
                  <a:schemeClr val="bg1"/>
                </a:solidFill>
                <a:latin typeface="Arial" panose="020B0604020202020204" pitchFamily="34" charset="0"/>
                <a:cs typeface="Arial" panose="020B0604020202020204" pitchFamily="34" charset="0"/>
              </a:rPr>
              <a:t>4’050</a:t>
            </a:r>
            <a:r>
              <a:rPr lang="mn-MN" sz="1400" dirty="0">
                <a:solidFill>
                  <a:schemeClr val="bg1"/>
                </a:solidFill>
                <a:latin typeface="Arial" panose="020B0604020202020204" pitchFamily="34" charset="0"/>
                <a:cs typeface="Arial" panose="020B0604020202020204" pitchFamily="34" charset="0"/>
              </a:rPr>
              <a:t>.3 сая төгрөг буюу 114.6 хувийн гүйцэтгэлтэй байна. 2018 оны 10 дугаар сарын төсвийн гүйцэтгэлийн мэдээгээр орон нутгийн төсвийн зарлага 60</a:t>
            </a:r>
            <a:r>
              <a:rPr lang="en-US" sz="1400" dirty="0">
                <a:solidFill>
                  <a:schemeClr val="bg1"/>
                </a:solidFill>
                <a:latin typeface="Arial" panose="020B0604020202020204" pitchFamily="34" charset="0"/>
                <a:cs typeface="Arial" panose="020B0604020202020204" pitchFamily="34" charset="0"/>
              </a:rPr>
              <a:t>’726</a:t>
            </a:r>
            <a:r>
              <a:rPr lang="mn-MN" sz="1400" dirty="0">
                <a:solidFill>
                  <a:schemeClr val="bg1"/>
                </a:solidFill>
                <a:latin typeface="Arial" panose="020B0604020202020204" pitchFamily="34" charset="0"/>
                <a:cs typeface="Arial" panose="020B0604020202020204" pitchFamily="34" charset="0"/>
              </a:rPr>
              <a:t>.3 сая төгрөг буюу 89.1 хувийн гүйцэтгэлтэй гарсан байна. Үүнээс орон нутгийн төсвийн  байгууллагуудын зарлага 23’875.9 сая төгрөг буюу </a:t>
            </a:r>
            <a:r>
              <a:rPr lang="en-US" sz="1400" dirty="0">
                <a:solidFill>
                  <a:schemeClr val="bg1"/>
                </a:solidFill>
                <a:latin typeface="Arial" panose="020B0604020202020204" pitchFamily="34" charset="0"/>
                <a:cs typeface="Arial" panose="020B0604020202020204" pitchFamily="34" charset="0"/>
              </a:rPr>
              <a:t>80.</a:t>
            </a:r>
            <a:r>
              <a:rPr lang="mn-MN" sz="1400" dirty="0">
                <a:solidFill>
                  <a:schemeClr val="bg1"/>
                </a:solidFill>
                <a:latin typeface="Arial" panose="020B0604020202020204" pitchFamily="34" charset="0"/>
                <a:cs typeface="Arial" panose="020B0604020202020204" pitchFamily="34" charset="0"/>
              </a:rPr>
              <a:t>6 хувь</a:t>
            </a:r>
            <a:r>
              <a:rPr lang="en-US" sz="1400"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Тусгай зориулалтын шилжүүлгийн байгууллагуудын төсвийн зарлага 36’</a:t>
            </a:r>
            <a:r>
              <a:rPr lang="en-US" sz="1400" dirty="0">
                <a:solidFill>
                  <a:schemeClr val="bg1"/>
                </a:solidFill>
                <a:latin typeface="Arial" panose="020B0604020202020204" pitchFamily="34" charset="0"/>
                <a:cs typeface="Arial" panose="020B0604020202020204" pitchFamily="34" charset="0"/>
              </a:rPr>
              <a:t>850.4</a:t>
            </a:r>
            <a:r>
              <a:rPr lang="mn-MN" sz="1400" dirty="0">
                <a:solidFill>
                  <a:schemeClr val="bg1"/>
                </a:solidFill>
                <a:latin typeface="Arial" panose="020B0604020202020204" pitchFamily="34" charset="0"/>
                <a:cs typeface="Arial" panose="020B0604020202020204" pitchFamily="34" charset="0"/>
              </a:rPr>
              <a:t> сая төгрөг буюу 95.6 хувийн гүйцэтгэлтэй байна.</a:t>
            </a:r>
            <a:endParaRPr lang="en-US" sz="1400" dirty="0">
              <a:solidFill>
                <a:schemeClr val="bg1"/>
              </a:solidFill>
              <a:latin typeface="Arial" panose="020B060402020202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86838868"/>
              </p:ext>
            </p:extLst>
          </p:nvPr>
        </p:nvGraphicFramePr>
        <p:xfrm>
          <a:off x="1023497" y="2900874"/>
          <a:ext cx="10910356" cy="34999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0749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Хөдөө аж ахуй</a:t>
            </a:r>
            <a:endParaRPr lang="mn-MN" sz="2400" b="1" dirty="0">
              <a:solidFill>
                <a:schemeClr val="bg1"/>
              </a:solidFill>
              <a:latin typeface="Arial" pitchFamily="34" charset="0"/>
              <a:ea typeface="Arial Unicode MS" pitchFamily="34" charset="-128"/>
              <a:cs typeface="Arial" pitchFamily="34" charset="0"/>
            </a:endParaRPr>
          </a:p>
        </p:txBody>
      </p:sp>
      <p:sp>
        <p:nvSpPr>
          <p:cNvPr id="3" name="Rounded Rectangle 2"/>
          <p:cNvSpPr/>
          <p:nvPr/>
        </p:nvSpPr>
        <p:spPr>
          <a:xfrm>
            <a:off x="2071250" y="1412426"/>
            <a:ext cx="9227814" cy="13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9963" y="1600759"/>
            <a:ext cx="8650388" cy="954107"/>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2018 оны 10 дугаар сарын ургац хураалтын явцын мэдээгээр үр тариа 171.2 мян.тн, төмс 33.0 мян.тн, хүнсний ногоо 32.0 мян.тн хураан авчээ. Үүнийг 2017 оны мөн үетэй харьцуулахад үр тариа 25.0 мян.тн буюу 17.1 хувиар, төмс 4.6 мян.тн буюу 16.5 хувиар, хүнсний ногоо 1.6 мян.тн буюу 5.5 хувиар тус бүр их ургац хураан авсан байна.</a:t>
            </a:r>
            <a:endParaRPr lang="en-US" sz="14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828800" y="565266"/>
            <a:ext cx="872037" cy="568075"/>
          </a:xfrm>
          <a:prstGeom prst="rect">
            <a:avLst/>
          </a:prstGeom>
        </p:spPr>
      </p:pic>
      <p:graphicFrame>
        <p:nvGraphicFramePr>
          <p:cNvPr id="17" name="Chart 16"/>
          <p:cNvGraphicFramePr/>
          <p:nvPr>
            <p:extLst>
              <p:ext uri="{D42A27DB-BD31-4B8C-83A1-F6EECF244321}">
                <p14:modId xmlns:p14="http://schemas.microsoft.com/office/powerpoint/2010/main" val="1474769679"/>
              </p:ext>
            </p:extLst>
          </p:nvPr>
        </p:nvGraphicFramePr>
        <p:xfrm>
          <a:off x="2071250" y="2931533"/>
          <a:ext cx="9227814" cy="342354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0033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Аж үйлдвэр</a:t>
            </a:r>
            <a:endParaRPr lang="mn-MN" sz="2400" b="1" dirty="0">
              <a:solidFill>
                <a:schemeClr val="bg1"/>
              </a:solidFill>
              <a:latin typeface="Arial" pitchFamily="34" charset="0"/>
              <a:ea typeface="Arial Unicode MS" pitchFamily="34" charset="-128"/>
              <a:cs typeface="Arial" pitchFamily="34" charset="0"/>
            </a:endParaRPr>
          </a:p>
        </p:txBody>
      </p:sp>
      <p:pic>
        <p:nvPicPr>
          <p:cNvPr id="17" name="Picture 2"/>
          <p:cNvPicPr>
            <a:picLocks noChangeAspect="1" noChangeArrowheads="1"/>
          </p:cNvPicPr>
          <p:nvPr/>
        </p:nvPicPr>
        <p:blipFill>
          <a:blip r:embed="rId7" cstate="print"/>
          <a:srcRect/>
          <a:stretch>
            <a:fillRect/>
          </a:stretch>
        </p:blipFill>
        <p:spPr bwMode="auto">
          <a:xfrm>
            <a:off x="1622739" y="554744"/>
            <a:ext cx="934418" cy="528414"/>
          </a:xfrm>
          <a:prstGeom prst="rect">
            <a:avLst/>
          </a:prstGeom>
          <a:noFill/>
          <a:ln w="9525">
            <a:noFill/>
            <a:miter lim="800000"/>
            <a:headEnd/>
            <a:tailEnd/>
          </a:ln>
        </p:spPr>
      </p:pic>
      <p:sp>
        <p:nvSpPr>
          <p:cNvPr id="2" name="Round Diagonal Corner Rectangle 1"/>
          <p:cNvSpPr/>
          <p:nvPr/>
        </p:nvSpPr>
        <p:spPr>
          <a:xfrm>
            <a:off x="969377" y="1129194"/>
            <a:ext cx="10964476" cy="12338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592" y="1235063"/>
            <a:ext cx="10789316" cy="954107"/>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2018 оны эхний 10 сарын байдлаар аж үйлдвэрийн салбарт </a:t>
            </a:r>
            <a:r>
              <a:rPr lang="en-US" sz="1400" dirty="0">
                <a:solidFill>
                  <a:schemeClr val="bg1"/>
                </a:solidFill>
                <a:latin typeface="Arial" panose="020B0604020202020204" pitchFamily="34" charset="0"/>
                <a:cs typeface="Arial" panose="020B0604020202020204" pitchFamily="34" charset="0"/>
              </a:rPr>
              <a:t>335.1</a:t>
            </a:r>
            <a:r>
              <a:rPr lang="mn-MN" sz="1400" dirty="0">
                <a:solidFill>
                  <a:schemeClr val="bg1"/>
                </a:solidFill>
                <a:latin typeface="Arial" panose="020B0604020202020204" pitchFamily="34" charset="0"/>
                <a:cs typeface="Arial" panose="020B0604020202020204" pitchFamily="34" charset="0"/>
              </a:rPr>
              <a:t> тэрбум төгрөгийн бүтээгдэхүүн үйлдвэрлэж, </a:t>
            </a:r>
            <a:r>
              <a:rPr lang="en-US" sz="1400" dirty="0">
                <a:solidFill>
                  <a:schemeClr val="bg1"/>
                </a:solidFill>
                <a:latin typeface="Arial" panose="020B0604020202020204" pitchFamily="34" charset="0"/>
                <a:cs typeface="Arial" panose="020B0604020202020204" pitchFamily="34" charset="0"/>
              </a:rPr>
              <a:t>322.1</a:t>
            </a:r>
            <a:r>
              <a:rPr lang="mn-MN" sz="1400" dirty="0">
                <a:solidFill>
                  <a:schemeClr val="bg1"/>
                </a:solidFill>
                <a:latin typeface="Arial" panose="020B0604020202020204" pitchFamily="34" charset="0"/>
                <a:cs typeface="Arial" panose="020B0604020202020204" pitchFamily="34" charset="0"/>
              </a:rPr>
              <a:t> тэрбум төгрөгийн борлуулалт хийгдсэн нь урьд оны мөн үеэс үйлдвэрлэлт 2</a:t>
            </a:r>
            <a:r>
              <a:rPr lang="en-US" sz="1400" dirty="0">
                <a:solidFill>
                  <a:schemeClr val="bg1"/>
                </a:solidFill>
                <a:latin typeface="Arial" panose="020B0604020202020204" pitchFamily="34" charset="0"/>
                <a:cs typeface="Arial" panose="020B0604020202020204" pitchFamily="34" charset="0"/>
              </a:rPr>
              <a:t>5.6 </a:t>
            </a:r>
            <a:r>
              <a:rPr lang="mn-MN" sz="1400" dirty="0">
                <a:solidFill>
                  <a:schemeClr val="bg1"/>
                </a:solidFill>
                <a:latin typeface="Arial" panose="020B0604020202020204" pitchFamily="34" charset="0"/>
                <a:cs typeface="Arial" panose="020B0604020202020204" pitchFamily="34" charset="0"/>
              </a:rPr>
              <a:t>хувиар буюу </a:t>
            </a:r>
            <a:r>
              <a:rPr lang="en-US" sz="1400" dirty="0">
                <a:solidFill>
                  <a:schemeClr val="bg1"/>
                </a:solidFill>
                <a:latin typeface="Arial" panose="020B0604020202020204" pitchFamily="34" charset="0"/>
                <a:cs typeface="Arial" panose="020B0604020202020204" pitchFamily="34" charset="0"/>
              </a:rPr>
              <a:t>67189.1</a:t>
            </a:r>
            <a:r>
              <a:rPr lang="mn-MN" sz="1400" dirty="0">
                <a:solidFill>
                  <a:schemeClr val="bg1"/>
                </a:solidFill>
                <a:latin typeface="Arial" panose="020B0604020202020204" pitchFamily="34" charset="0"/>
                <a:cs typeface="Arial" panose="020B0604020202020204" pitchFamily="34" charset="0"/>
              </a:rPr>
              <a:t> сая.төгрөгөөр өсч</a:t>
            </a:r>
            <a:r>
              <a:rPr lang="en-US" sz="1400"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борлуулалт 0.7 хувиар буюу 3165.8 сая.төгрөгөөр буурсан байна. Аж үйлдвэрийн нийт бүтээгдэхүүний </a:t>
            </a:r>
            <a:r>
              <a:rPr lang="en-US" sz="1400" dirty="0">
                <a:solidFill>
                  <a:schemeClr val="bg1"/>
                </a:solidFill>
                <a:latin typeface="Arial" panose="020B0604020202020204" pitchFamily="34" charset="0"/>
                <a:cs typeface="Arial" panose="020B0604020202020204" pitchFamily="34" charset="0"/>
              </a:rPr>
              <a:t>24.4 </a:t>
            </a:r>
            <a:r>
              <a:rPr lang="mn-MN" sz="1400" dirty="0">
                <a:solidFill>
                  <a:schemeClr val="bg1"/>
                </a:solidFill>
                <a:latin typeface="Arial" panose="020B0604020202020204" pitchFamily="34" charset="0"/>
                <a:cs typeface="Arial" panose="020B0604020202020204" pitchFamily="34" charset="0"/>
              </a:rPr>
              <a:t>хувь нь хүнсий салбарт</a:t>
            </a:r>
            <a:r>
              <a:rPr lang="en-US" sz="1400" dirty="0">
                <a:solidFill>
                  <a:schemeClr val="bg1"/>
                </a:solidFill>
                <a:latin typeface="Arial" panose="020B0604020202020204" pitchFamily="34" charset="0"/>
                <a:cs typeface="Arial" panose="020B0604020202020204" pitchFamily="34" charset="0"/>
              </a:rPr>
              <a:t>,  61.3  </a:t>
            </a:r>
            <a:r>
              <a:rPr lang="mn-MN" sz="1400" dirty="0">
                <a:solidFill>
                  <a:schemeClr val="bg1"/>
                </a:solidFill>
                <a:latin typeface="Arial" panose="020B0604020202020204" pitchFamily="34" charset="0"/>
                <a:cs typeface="Arial" panose="020B0604020202020204" pitchFamily="34" charset="0"/>
              </a:rPr>
              <a:t>хувь нь уул уурхайн салбарт, </a:t>
            </a:r>
            <a:r>
              <a:rPr lang="en-US" sz="1400" dirty="0">
                <a:solidFill>
                  <a:schemeClr val="bg1"/>
                </a:solidFill>
                <a:latin typeface="Arial" panose="020B0604020202020204" pitchFamily="34" charset="0"/>
                <a:cs typeface="Arial" panose="020B0604020202020204" pitchFamily="34" charset="0"/>
              </a:rPr>
              <a:t>11.8 </a:t>
            </a:r>
            <a:r>
              <a:rPr lang="mn-MN" sz="1400" dirty="0">
                <a:solidFill>
                  <a:schemeClr val="bg1"/>
                </a:solidFill>
                <a:latin typeface="Arial" panose="020B0604020202020204" pitchFamily="34" charset="0"/>
                <a:cs typeface="Arial" panose="020B0604020202020204" pitchFamily="34" charset="0"/>
              </a:rPr>
              <a:t>хувь нь барилгын материалын салбарт, </a:t>
            </a:r>
            <a:r>
              <a:rPr lang="en-US" sz="1400" dirty="0">
                <a:solidFill>
                  <a:schemeClr val="bg1"/>
                </a:solidFill>
                <a:latin typeface="Arial" panose="020B0604020202020204" pitchFamily="34" charset="0"/>
                <a:cs typeface="Arial" panose="020B0604020202020204" pitchFamily="34" charset="0"/>
              </a:rPr>
              <a:t>2.5 </a:t>
            </a:r>
            <a:r>
              <a:rPr lang="mn-MN" sz="1400" dirty="0">
                <a:solidFill>
                  <a:schemeClr val="bg1"/>
                </a:solidFill>
                <a:latin typeface="Arial" panose="020B0604020202020204" pitchFamily="34" charset="0"/>
                <a:cs typeface="Arial" panose="020B0604020202020204" pitchFamily="34" charset="0"/>
              </a:rPr>
              <a:t> хувийг бусад салбарт бүтээгджээ. </a:t>
            </a:r>
            <a:endParaRPr lang="mn-MN"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2138486144"/>
              </p:ext>
            </p:extLst>
          </p:nvPr>
        </p:nvGraphicFramePr>
        <p:xfrm>
          <a:off x="1068592" y="2690141"/>
          <a:ext cx="10789316" cy="343955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10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595701" y="2998252"/>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smtClean="0">
                <a:solidFill>
                  <a:srgbClr val="0070C0"/>
                </a:solidFill>
                <a:latin typeface="Arial" pitchFamily="34" charset="0"/>
                <a:cs typeface="Arial" pitchFamily="34" charset="0"/>
              </a:rPr>
              <a:t>Сэлэнгэ</a:t>
            </a:r>
            <a:r>
              <a:rPr lang="en-US" sz="1400" dirty="0" smtClean="0">
                <a:solidFill>
                  <a:srgbClr val="0070C0"/>
                </a:solidFill>
                <a:latin typeface="Arial" pitchFamily="34" charset="0"/>
                <a:cs typeface="Arial" pitchFamily="34" charset="0"/>
              </a:rPr>
              <a:t> </a:t>
            </a:r>
            <a:r>
              <a:rPr lang="mn-MN" sz="1400" dirty="0" smtClean="0">
                <a:solidFill>
                  <a:srgbClr val="0070C0"/>
                </a:solidFill>
                <a:latin typeface="Arial" pitchFamily="34" charset="0"/>
                <a:cs typeface="Arial" pitchFamily="34" charset="0"/>
              </a:rPr>
              <a:t>аймгийн Статистик хэлтэс</a:t>
            </a:r>
            <a:endParaRPr lang="en-US" sz="140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1037114" y="1158884"/>
            <a:ext cx="10473611" cy="5281448"/>
          </a:xfrm>
          <a:prstGeom prst="rect">
            <a:avLst/>
          </a:prstGeom>
        </p:spPr>
      </p:pic>
      <p:pic>
        <p:nvPicPr>
          <p:cNvPr id="26" name="Picture 25"/>
          <p:cNvPicPr>
            <a:picLocks noChangeAspect="1"/>
          </p:cNvPicPr>
          <p:nvPr/>
        </p:nvPicPr>
        <p:blipFill>
          <a:blip r:embed="rId9"/>
          <a:stretch>
            <a:fillRect/>
          </a:stretch>
        </p:blipFill>
        <p:spPr>
          <a:xfrm>
            <a:off x="1117380" y="2311804"/>
            <a:ext cx="1023841" cy="690353"/>
          </a:xfrm>
          <a:prstGeom prst="rect">
            <a:avLst/>
          </a:prstGeom>
        </p:spPr>
      </p:pic>
      <p:pic>
        <p:nvPicPr>
          <p:cNvPr id="29" name="Picture 28"/>
          <p:cNvPicPr>
            <a:picLocks noChangeAspect="1"/>
          </p:cNvPicPr>
          <p:nvPr/>
        </p:nvPicPr>
        <p:blipFill>
          <a:blip r:embed="rId10"/>
          <a:stretch>
            <a:fillRect/>
          </a:stretch>
        </p:blipFill>
        <p:spPr>
          <a:xfrm>
            <a:off x="1208513" y="4566097"/>
            <a:ext cx="850900" cy="662473"/>
          </a:xfrm>
          <a:prstGeom prst="rect">
            <a:avLst/>
          </a:prstGeom>
        </p:spPr>
      </p:pic>
      <p:sp>
        <p:nvSpPr>
          <p:cNvPr id="31" name="Rectangle 30"/>
          <p:cNvSpPr/>
          <p:nvPr/>
        </p:nvSpPr>
        <p:spPr>
          <a:xfrm>
            <a:off x="2849017" y="2533603"/>
            <a:ext cx="8224794" cy="523220"/>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Эхний</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10</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сарын </a:t>
            </a:r>
            <a:r>
              <a:rPr lang="mn-MN" sz="1400" dirty="0">
                <a:solidFill>
                  <a:schemeClr val="bg1"/>
                </a:solidFill>
                <a:latin typeface="Arial" panose="020B0604020202020204" pitchFamily="34" charset="0"/>
                <a:cs typeface="Arial" panose="020B0604020202020204" pitchFamily="34" charset="0"/>
              </a:rPr>
              <a:t>байдлаар аймгийн хэмжээгээр нийт </a:t>
            </a:r>
            <a:r>
              <a:rPr lang="en-US" sz="1400" dirty="0" smtClean="0">
                <a:solidFill>
                  <a:schemeClr val="bg1"/>
                </a:solidFill>
                <a:latin typeface="Arial" panose="020B0604020202020204" pitchFamily="34" charset="0"/>
                <a:cs typeface="Arial" panose="020B0604020202020204" pitchFamily="34" charset="0"/>
              </a:rPr>
              <a:t>1434</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эх төрж, </a:t>
            </a:r>
            <a:r>
              <a:rPr lang="en-US" sz="1400" dirty="0" smtClean="0">
                <a:solidFill>
                  <a:schemeClr val="bg1"/>
                </a:solidFill>
                <a:latin typeface="Arial" panose="020B0604020202020204" pitchFamily="34" charset="0"/>
                <a:cs typeface="Arial" panose="020B0604020202020204" pitchFamily="34" charset="0"/>
              </a:rPr>
              <a:t>1435</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хүүхэд мэндэлсэн нь өнгөрсөн оны мөн үеийнхээс төрөлт </a:t>
            </a:r>
            <a:r>
              <a:rPr lang="en-US" sz="1400" dirty="0" smtClean="0">
                <a:solidFill>
                  <a:schemeClr val="bg1"/>
                </a:solidFill>
                <a:latin typeface="Arial" panose="020B0604020202020204" pitchFamily="34" charset="0"/>
                <a:cs typeface="Arial" panose="020B0604020202020204" pitchFamily="34" charset="0"/>
              </a:rPr>
              <a:t>1.2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хувиар өсчээ. </a:t>
            </a:r>
            <a:endParaRPr lang="en-US" sz="11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2639851" y="1440059"/>
            <a:ext cx="8832485" cy="738664"/>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2018 оны эхний </a:t>
            </a:r>
            <a:r>
              <a:rPr lang="en-US" sz="1400" dirty="0" smtClean="0">
                <a:solidFill>
                  <a:schemeClr val="bg1"/>
                </a:solidFill>
                <a:latin typeface="Arial" panose="020B0604020202020204" pitchFamily="34" charset="0"/>
                <a:cs typeface="Arial" panose="020B0604020202020204" pitchFamily="34" charset="0"/>
              </a:rPr>
              <a:t>10 </a:t>
            </a:r>
            <a:r>
              <a:rPr lang="mn-MN" sz="1400" dirty="0">
                <a:solidFill>
                  <a:schemeClr val="bg1"/>
                </a:solidFill>
                <a:latin typeface="Arial" panose="020B0604020202020204" pitchFamily="34" charset="0"/>
                <a:cs typeface="Arial" panose="020B0604020202020204" pitchFamily="34" charset="0"/>
              </a:rPr>
              <a:t>сарын байдлаар манай аймагт бусад аймаг хотоос бүгд </a:t>
            </a:r>
            <a:r>
              <a:rPr lang="en-US" sz="1400" dirty="0" smtClean="0">
                <a:solidFill>
                  <a:schemeClr val="bg1"/>
                </a:solidFill>
                <a:latin typeface="Arial" panose="020B0604020202020204" pitchFamily="34" charset="0"/>
                <a:cs typeface="Arial" panose="020B0604020202020204" pitchFamily="34" charset="0"/>
              </a:rPr>
              <a:t>2364</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хүн шилжин ирж,  </a:t>
            </a:r>
            <a:r>
              <a:rPr lang="en-US" sz="1400" dirty="0" smtClean="0">
                <a:solidFill>
                  <a:schemeClr val="bg1"/>
                </a:solidFill>
                <a:latin typeface="Arial" panose="020B0604020202020204" pitchFamily="34" charset="0"/>
                <a:cs typeface="Arial" panose="020B0604020202020204" pitchFamily="34" charset="0"/>
              </a:rPr>
              <a:t>2440 </a:t>
            </a:r>
            <a:r>
              <a:rPr lang="mn-MN" sz="1400" dirty="0">
                <a:solidFill>
                  <a:schemeClr val="bg1"/>
                </a:solidFill>
                <a:latin typeface="Arial" panose="020B0604020202020204" pitchFamily="34" charset="0"/>
                <a:cs typeface="Arial" panose="020B0604020202020204" pitchFamily="34" charset="0"/>
              </a:rPr>
              <a:t>хүн шилжин явсан  байна. Нийт шилжин ирэгсдийн 4</a:t>
            </a:r>
            <a:r>
              <a:rPr lang="en-US" sz="1400" dirty="0" smtClean="0">
                <a:solidFill>
                  <a:schemeClr val="bg1"/>
                </a:solidFill>
                <a:latin typeface="Arial" panose="020B0604020202020204" pitchFamily="34" charset="0"/>
                <a:cs typeface="Arial" panose="020B0604020202020204" pitchFamily="34" charset="0"/>
              </a:rPr>
              <a:t>7.5 </a:t>
            </a:r>
            <a:r>
              <a:rPr lang="mn-MN" sz="1400" dirty="0">
                <a:solidFill>
                  <a:schemeClr val="bg1"/>
                </a:solidFill>
                <a:latin typeface="Arial" panose="020B0604020202020204" pitchFamily="34" charset="0"/>
                <a:cs typeface="Arial" panose="020B0604020202020204" pitchFamily="34" charset="0"/>
              </a:rPr>
              <a:t>хувь нь эрэгтэйчүүд, </a:t>
            </a:r>
            <a:r>
              <a:rPr lang="en-US" sz="1400" dirty="0" smtClean="0">
                <a:solidFill>
                  <a:schemeClr val="bg1"/>
                </a:solidFill>
                <a:latin typeface="Arial" panose="020B0604020202020204" pitchFamily="34" charset="0"/>
                <a:cs typeface="Arial" panose="020B0604020202020204" pitchFamily="34" charset="0"/>
              </a:rPr>
              <a:t>52.5</a:t>
            </a:r>
            <a:r>
              <a:rPr lang="mn-MN" sz="1400" dirty="0" smtClean="0">
                <a:solidFill>
                  <a:schemeClr val="bg1"/>
                </a:solidFill>
                <a:latin typeface="Arial" panose="020B0604020202020204" pitchFamily="34" charset="0"/>
                <a:cs typeface="Arial" panose="020B0604020202020204" pitchFamily="34" charset="0"/>
              </a:rPr>
              <a:t> хувь эмэгтэйчүүд </a:t>
            </a:r>
            <a:r>
              <a:rPr lang="mn-MN" sz="1400" dirty="0">
                <a:solidFill>
                  <a:schemeClr val="bg1"/>
                </a:solidFill>
                <a:latin typeface="Arial" panose="020B0604020202020204" pitchFamily="34" charset="0"/>
                <a:cs typeface="Arial" panose="020B0604020202020204" pitchFamily="34" charset="0"/>
              </a:rPr>
              <a:t>байгаа бол нийт шилжин явагсдын 47.</a:t>
            </a:r>
            <a:r>
              <a:rPr lang="en-US" sz="1400" dirty="0">
                <a:solidFill>
                  <a:schemeClr val="bg1"/>
                </a:solidFill>
                <a:latin typeface="Arial" panose="020B0604020202020204" pitchFamily="34" charset="0"/>
                <a:cs typeface="Arial" panose="020B0604020202020204" pitchFamily="34" charset="0"/>
              </a:rPr>
              <a:t>2</a:t>
            </a:r>
            <a:r>
              <a:rPr lang="mn-MN" sz="1400" dirty="0">
                <a:solidFill>
                  <a:schemeClr val="bg1"/>
                </a:solidFill>
                <a:latin typeface="Arial" panose="020B0604020202020204" pitchFamily="34" charset="0"/>
                <a:cs typeface="Arial" panose="020B0604020202020204" pitchFamily="34" charset="0"/>
              </a:rPr>
              <a:t> хувь нь </a:t>
            </a:r>
            <a:r>
              <a:rPr lang="en-US" sz="1400" dirty="0" err="1">
                <a:solidFill>
                  <a:schemeClr val="bg1"/>
                </a:solidFill>
                <a:latin typeface="Arial" panose="020B0604020202020204" pitchFamily="34" charset="0"/>
                <a:cs typeface="Arial" panose="020B0604020202020204" pitchFamily="34" charset="0"/>
              </a:rPr>
              <a:t>эрэгтэйчүүд</a:t>
            </a:r>
            <a:r>
              <a:rPr lang="en-US" sz="1400" dirty="0">
                <a:solidFill>
                  <a:schemeClr val="bg1"/>
                </a:solidFill>
                <a:latin typeface="Arial" panose="020B0604020202020204" pitchFamily="34" charset="0"/>
                <a:cs typeface="Arial" panose="020B0604020202020204" pitchFamily="34" charset="0"/>
              </a:rPr>
              <a:t>, 52.8 </a:t>
            </a:r>
            <a:r>
              <a:rPr lang="en-US" sz="1400" dirty="0" err="1">
                <a:solidFill>
                  <a:schemeClr val="bg1"/>
                </a:solidFill>
                <a:latin typeface="Arial" panose="020B0604020202020204" pitchFamily="34" charset="0"/>
                <a:cs typeface="Arial" panose="020B0604020202020204" pitchFamily="34" charset="0"/>
              </a:rPr>
              <a:t>хувь</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нь</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эмэгтэйчүүд</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байна</a:t>
            </a:r>
            <a:r>
              <a:rPr lang="mn-MN" sz="1400"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1415" y="3458243"/>
            <a:ext cx="8790921" cy="646331"/>
          </a:xfrm>
          <a:prstGeom prst="rect">
            <a:avLst/>
          </a:prstGeom>
          <a:noFill/>
        </p:spPr>
        <p:txBody>
          <a:bodyPr wrap="square" rtlCol="0">
            <a:spAutoFit/>
          </a:bodyPr>
          <a:lstStyle/>
          <a:p>
            <a:r>
              <a:rPr lang="mn-MN" sz="1200" dirty="0">
                <a:solidFill>
                  <a:schemeClr val="bg1"/>
                </a:solidFill>
                <a:latin typeface="Arial" panose="020B0604020202020204" pitchFamily="34" charset="0"/>
                <a:cs typeface="Arial" panose="020B0604020202020204" pitchFamily="34" charset="0"/>
              </a:rPr>
              <a:t>Нас барсан хүний тоо </a:t>
            </a:r>
            <a:r>
              <a:rPr lang="en-US" sz="1200" dirty="0">
                <a:solidFill>
                  <a:schemeClr val="bg1"/>
                </a:solidFill>
                <a:latin typeface="Arial" panose="020B0604020202020204" pitchFamily="34" charset="0"/>
                <a:cs typeface="Arial" panose="020B0604020202020204" pitchFamily="34" charset="0"/>
              </a:rPr>
              <a:t>430 </a:t>
            </a:r>
            <a:r>
              <a:rPr lang="mn-MN" sz="1200" dirty="0">
                <a:solidFill>
                  <a:schemeClr val="bg1"/>
                </a:solidFill>
                <a:latin typeface="Arial" panose="020B0604020202020204" pitchFamily="34" charset="0"/>
                <a:cs typeface="Arial" panose="020B0604020202020204" pitchFamily="34" charset="0"/>
              </a:rPr>
              <a:t>байгаа нь өнгөрсөн оны мөн үеэс </a:t>
            </a:r>
            <a:r>
              <a:rPr lang="en-US" sz="1200" dirty="0">
                <a:solidFill>
                  <a:schemeClr val="bg1"/>
                </a:solidFill>
                <a:latin typeface="Arial" panose="020B0604020202020204" pitchFamily="34" charset="0"/>
                <a:cs typeface="Arial" panose="020B0604020202020204" pitchFamily="34" charset="0"/>
              </a:rPr>
              <a:t>5.9</a:t>
            </a:r>
            <a:r>
              <a:rPr lang="mn-MN" sz="1200" dirty="0">
                <a:solidFill>
                  <a:schemeClr val="bg1"/>
                </a:solidFill>
                <a:latin typeface="Arial" panose="020B0604020202020204" pitchFamily="34" charset="0"/>
                <a:cs typeface="Arial" panose="020B0604020202020204" pitchFamily="34" charset="0"/>
              </a:rPr>
              <a:t> хувиар өссөн байна.  0-1 хүртэлх хүүхдийн эндэгдэл </a:t>
            </a:r>
            <a:r>
              <a:rPr lang="en-US" sz="1200" dirty="0">
                <a:solidFill>
                  <a:schemeClr val="bg1"/>
                </a:solidFill>
                <a:latin typeface="Arial" panose="020B0604020202020204" pitchFamily="34" charset="0"/>
                <a:cs typeface="Arial" panose="020B0604020202020204" pitchFamily="34" charset="0"/>
              </a:rPr>
              <a:t>14</a:t>
            </a:r>
            <a:r>
              <a:rPr lang="mn-MN" sz="1200" dirty="0">
                <a:solidFill>
                  <a:schemeClr val="bg1"/>
                </a:solidFill>
                <a:latin typeface="Arial" panose="020B0604020202020204" pitchFamily="34" charset="0"/>
                <a:cs typeface="Arial" panose="020B0604020202020204" pitchFamily="34" charset="0"/>
              </a:rPr>
              <a:t>, 1-5 хүртэлх насны хүүхдийн эндэгдэл </a:t>
            </a:r>
            <a:r>
              <a:rPr lang="en-US" sz="1200" dirty="0">
                <a:solidFill>
                  <a:schemeClr val="bg1"/>
                </a:solidFill>
                <a:latin typeface="Arial" panose="020B0604020202020204" pitchFamily="34" charset="0"/>
                <a:cs typeface="Arial" panose="020B0604020202020204" pitchFamily="34" charset="0"/>
              </a:rPr>
              <a:t>3 </a:t>
            </a:r>
            <a:r>
              <a:rPr lang="mn-MN" sz="1200" dirty="0">
                <a:solidFill>
                  <a:schemeClr val="bg1"/>
                </a:solidFill>
                <a:latin typeface="Arial" panose="020B0604020202020204" pitchFamily="34" charset="0"/>
                <a:cs typeface="Arial" panose="020B0604020202020204" pitchFamily="34" charset="0"/>
              </a:rPr>
              <a:t>тохиолдол тус тус бүртгэгдсэн байна. Нийт нас баралтын шалтгааны 1</a:t>
            </a:r>
            <a:r>
              <a:rPr lang="en-US" sz="1200" dirty="0">
                <a:solidFill>
                  <a:schemeClr val="bg1"/>
                </a:solidFill>
                <a:latin typeface="Arial" panose="020B0604020202020204" pitchFamily="34" charset="0"/>
                <a:cs typeface="Arial" panose="020B0604020202020204" pitchFamily="34" charset="0"/>
              </a:rPr>
              <a:t>1</a:t>
            </a:r>
            <a:r>
              <a:rPr lang="mn-MN" sz="1200" dirty="0">
                <a:solidFill>
                  <a:schemeClr val="bg1"/>
                </a:solidFill>
                <a:latin typeface="Arial" panose="020B0604020202020204" pitchFamily="34" charset="0"/>
                <a:cs typeface="Arial" panose="020B0604020202020204" pitchFamily="34" charset="0"/>
              </a:rPr>
              <a:t>.</a:t>
            </a:r>
            <a:r>
              <a:rPr lang="en-US" sz="1200" dirty="0">
                <a:solidFill>
                  <a:schemeClr val="bg1"/>
                </a:solidFill>
                <a:latin typeface="Arial" panose="020B0604020202020204" pitchFamily="34" charset="0"/>
                <a:cs typeface="Arial" panose="020B0604020202020204" pitchFamily="34" charset="0"/>
              </a:rPr>
              <a:t>9 </a:t>
            </a:r>
            <a:r>
              <a:rPr lang="mn-MN" sz="1200" dirty="0">
                <a:solidFill>
                  <a:schemeClr val="bg1"/>
                </a:solidFill>
                <a:latin typeface="Arial" panose="020B0604020202020204" pitchFamily="34" charset="0"/>
                <a:cs typeface="Arial" panose="020B0604020202020204" pitchFamily="34" charset="0"/>
              </a:rPr>
              <a:t>хувь нь осол гэмтлийн, </a:t>
            </a:r>
            <a:r>
              <a:rPr lang="en-US" sz="1200" dirty="0">
                <a:solidFill>
                  <a:schemeClr val="bg1"/>
                </a:solidFill>
                <a:latin typeface="Arial" panose="020B0604020202020204" pitchFamily="34" charset="0"/>
                <a:cs typeface="Arial" panose="020B0604020202020204" pitchFamily="34" charset="0"/>
              </a:rPr>
              <a:t>29.3</a:t>
            </a:r>
            <a:r>
              <a:rPr lang="mn-MN" sz="1200" dirty="0">
                <a:solidFill>
                  <a:schemeClr val="bg1"/>
                </a:solidFill>
                <a:latin typeface="Arial" panose="020B0604020202020204" pitchFamily="34" charset="0"/>
                <a:cs typeface="Arial" panose="020B0604020202020204" pitchFamily="34" charset="0"/>
              </a:rPr>
              <a:t> хувь нь хорт хавдрын өвчний шалтгаантай байна. </a:t>
            </a: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2774" y="3441057"/>
            <a:ext cx="969889" cy="701772"/>
          </a:xfrm>
          <a:prstGeom prst="rect">
            <a:avLst/>
          </a:prstGeom>
        </p:spPr>
      </p:pic>
      <p:sp>
        <p:nvSpPr>
          <p:cNvPr id="9" name="TextBox 8"/>
          <p:cNvSpPr txBox="1"/>
          <p:nvPr/>
        </p:nvSpPr>
        <p:spPr>
          <a:xfrm>
            <a:off x="2849016" y="4404047"/>
            <a:ext cx="8455721" cy="738664"/>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Халдварт өвчнөөр  </a:t>
            </a:r>
            <a:r>
              <a:rPr lang="en-US" sz="1400" dirty="0">
                <a:solidFill>
                  <a:schemeClr val="bg1"/>
                </a:solidFill>
                <a:latin typeface="Arial" panose="020B0604020202020204" pitchFamily="34" charset="0"/>
                <a:cs typeface="Arial" panose="020B0604020202020204" pitchFamily="34" charset="0"/>
              </a:rPr>
              <a:t>671</a:t>
            </a:r>
            <a:r>
              <a:rPr lang="mn-MN" sz="1400" dirty="0">
                <a:solidFill>
                  <a:schemeClr val="bg1"/>
                </a:solidFill>
                <a:latin typeface="Arial" panose="020B0604020202020204" pitchFamily="34" charset="0"/>
                <a:cs typeface="Arial" panose="020B0604020202020204" pitchFamily="34" charset="0"/>
              </a:rPr>
              <a:t> хүн өвчилж бүртгэгдсэн нь урьд оны мөн үеэс </a:t>
            </a:r>
            <a:r>
              <a:rPr lang="en-US" sz="1400" dirty="0">
                <a:solidFill>
                  <a:schemeClr val="bg1"/>
                </a:solidFill>
                <a:latin typeface="Arial" panose="020B0604020202020204" pitchFamily="34" charset="0"/>
                <a:cs typeface="Arial" panose="020B0604020202020204" pitchFamily="34" charset="0"/>
              </a:rPr>
              <a:t>26.6</a:t>
            </a:r>
            <a:r>
              <a:rPr lang="mn-MN" sz="1400" dirty="0">
                <a:solidFill>
                  <a:schemeClr val="bg1"/>
                </a:solidFill>
                <a:latin typeface="Arial" panose="020B0604020202020204" pitchFamily="34" charset="0"/>
                <a:cs typeface="Arial" panose="020B0604020202020204" pitchFamily="34" charset="0"/>
              </a:rPr>
              <a:t> хувиар өссөн байна. Нийт халдварт өвчний 6</a:t>
            </a:r>
            <a:r>
              <a:rPr lang="en-US" sz="1400" dirty="0">
                <a:solidFill>
                  <a:schemeClr val="bg1"/>
                </a:solidFill>
                <a:latin typeface="Arial" panose="020B0604020202020204" pitchFamily="34" charset="0"/>
                <a:cs typeface="Arial" panose="020B0604020202020204" pitchFamily="34" charset="0"/>
              </a:rPr>
              <a:t>8</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1</a:t>
            </a:r>
            <a:r>
              <a:rPr lang="mn-MN" sz="1400" dirty="0">
                <a:solidFill>
                  <a:schemeClr val="bg1"/>
                </a:solidFill>
                <a:latin typeface="Arial" panose="020B0604020202020204" pitchFamily="34" charset="0"/>
                <a:cs typeface="Arial" panose="020B0604020202020204" pitchFamily="34" charset="0"/>
              </a:rPr>
              <a:t> хувийг бэлгийн замын халдварт өвчин, 2</a:t>
            </a:r>
            <a:r>
              <a:rPr lang="en-US" sz="1400" dirty="0">
                <a:solidFill>
                  <a:schemeClr val="bg1"/>
                </a:solidFill>
                <a:latin typeface="Arial" panose="020B0604020202020204" pitchFamily="34" charset="0"/>
                <a:cs typeface="Arial" panose="020B0604020202020204" pitchFamily="34" charset="0"/>
              </a:rPr>
              <a:t>0</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1</a:t>
            </a:r>
            <a:r>
              <a:rPr lang="mn-MN" sz="1400" dirty="0">
                <a:solidFill>
                  <a:schemeClr val="bg1"/>
                </a:solidFill>
                <a:latin typeface="Arial" panose="020B0604020202020204" pitchFamily="34" charset="0"/>
                <a:cs typeface="Arial" panose="020B0604020202020204" pitchFamily="34" charset="0"/>
              </a:rPr>
              <a:t> хувийг сүрьеэ, </a:t>
            </a:r>
            <a:r>
              <a:rPr lang="en-US" sz="1400" dirty="0">
                <a:solidFill>
                  <a:schemeClr val="bg1"/>
                </a:solidFill>
                <a:latin typeface="Arial" panose="020B0604020202020204" pitchFamily="34" charset="0"/>
                <a:cs typeface="Arial" panose="020B0604020202020204" pitchFamily="34" charset="0"/>
              </a:rPr>
              <a:t>11</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8</a:t>
            </a:r>
            <a:r>
              <a:rPr lang="mn-MN" sz="1400" dirty="0">
                <a:solidFill>
                  <a:schemeClr val="bg1"/>
                </a:solidFill>
                <a:latin typeface="Arial" panose="020B0604020202020204" pitchFamily="34" charset="0"/>
                <a:cs typeface="Arial" panose="020B0604020202020204" pitchFamily="34" charset="0"/>
              </a:rPr>
              <a:t>  хувийг  бусад халдварт өвчин эзэлж байна. </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849017" y="5420132"/>
            <a:ext cx="8455720" cy="738664"/>
          </a:xfrm>
          <a:prstGeom prst="rect">
            <a:avLst/>
          </a:prstGeom>
        </p:spPr>
        <p:txBody>
          <a:bodyPr wrap="square">
            <a:spAutoFit/>
          </a:bodyPr>
          <a:lstStyle/>
          <a:p>
            <a:r>
              <a:rPr lang="mn-MN" sz="1400" dirty="0">
                <a:solidFill>
                  <a:schemeClr val="bg1"/>
                </a:solidFill>
                <a:latin typeface="Arial" panose="020B0604020202020204" pitchFamily="34" charset="0"/>
                <a:cs typeface="Arial" panose="020B0604020202020204" pitchFamily="34" charset="0"/>
              </a:rPr>
              <a:t>2018 оны эхний </a:t>
            </a:r>
            <a:r>
              <a:rPr lang="en-US" sz="1400" dirty="0">
                <a:solidFill>
                  <a:schemeClr val="bg1"/>
                </a:solidFill>
                <a:latin typeface="Arial" panose="020B0604020202020204" pitchFamily="34" charset="0"/>
                <a:cs typeface="Arial" panose="020B0604020202020204" pitchFamily="34" charset="0"/>
              </a:rPr>
              <a:t>10</a:t>
            </a:r>
            <a:r>
              <a:rPr lang="mn-MN" sz="1400" dirty="0">
                <a:solidFill>
                  <a:schemeClr val="bg1"/>
                </a:solidFill>
                <a:latin typeface="Arial" panose="020B0604020202020204" pitchFamily="34" charset="0"/>
                <a:cs typeface="Arial" panose="020B0604020202020204" pitchFamily="34" charset="0"/>
              </a:rPr>
              <a:t> сард нийт </a:t>
            </a:r>
            <a:r>
              <a:rPr lang="en-US" sz="1400" dirty="0">
                <a:solidFill>
                  <a:schemeClr val="bg1"/>
                </a:solidFill>
                <a:latin typeface="Arial" panose="020B0604020202020204" pitchFamily="34" charset="0"/>
                <a:cs typeface="Arial" panose="020B0604020202020204" pitchFamily="34" charset="0"/>
              </a:rPr>
              <a:t>328703</a:t>
            </a:r>
            <a:r>
              <a:rPr lang="mn-MN" sz="1400" dirty="0">
                <a:solidFill>
                  <a:schemeClr val="bg1"/>
                </a:solidFill>
                <a:latin typeface="Arial" panose="020B0604020202020204" pitchFamily="34" charset="0"/>
                <a:cs typeface="Arial" panose="020B0604020202020204" pitchFamily="34" charset="0"/>
              </a:rPr>
              <a:t> үзлэг хийсний </a:t>
            </a:r>
            <a:r>
              <a:rPr lang="en-US" sz="1400" dirty="0">
                <a:solidFill>
                  <a:schemeClr val="bg1"/>
                </a:solidFill>
                <a:latin typeface="Arial" panose="020B0604020202020204" pitchFamily="34" charset="0"/>
                <a:cs typeface="Arial" panose="020B0604020202020204" pitchFamily="34" charset="0"/>
              </a:rPr>
              <a:t>32</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1</a:t>
            </a:r>
            <a:r>
              <a:rPr lang="mn-MN" sz="1400" dirty="0">
                <a:solidFill>
                  <a:schemeClr val="bg1"/>
                </a:solidFill>
                <a:latin typeface="Arial" panose="020B0604020202020204" pitchFamily="34" charset="0"/>
                <a:cs typeface="Arial" panose="020B0604020202020204" pitchFamily="34" charset="0"/>
              </a:rPr>
              <a:t> хувийг урьдчилан сэргийлэх үзлэг, </a:t>
            </a:r>
            <a:r>
              <a:rPr lang="en-US" sz="1400" dirty="0">
                <a:solidFill>
                  <a:schemeClr val="bg1"/>
                </a:solidFill>
                <a:latin typeface="Arial" panose="020B0604020202020204" pitchFamily="34" charset="0"/>
                <a:cs typeface="Arial" panose="020B0604020202020204" pitchFamily="34" charset="0"/>
              </a:rPr>
              <a:t>7</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0</a:t>
            </a:r>
            <a:r>
              <a:rPr lang="mn-MN" sz="1400" dirty="0">
                <a:solidFill>
                  <a:schemeClr val="bg1"/>
                </a:solidFill>
                <a:latin typeface="Arial" panose="020B0604020202020204" pitchFamily="34" charset="0"/>
                <a:cs typeface="Arial" panose="020B0604020202020204" pitchFamily="34" charset="0"/>
              </a:rPr>
              <a:t> хувь нь гэрийн идэвхитэй үзлэг, </a:t>
            </a:r>
            <a:r>
              <a:rPr lang="en-US" sz="1400" dirty="0">
                <a:solidFill>
                  <a:schemeClr val="bg1"/>
                </a:solidFill>
                <a:latin typeface="Arial" panose="020B0604020202020204" pitchFamily="34" charset="0"/>
                <a:cs typeface="Arial" panose="020B0604020202020204" pitchFamily="34" charset="0"/>
              </a:rPr>
              <a:t>31</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8</a:t>
            </a:r>
            <a:r>
              <a:rPr lang="mn-MN" sz="1400" dirty="0">
                <a:solidFill>
                  <a:schemeClr val="bg1"/>
                </a:solidFill>
                <a:latin typeface="Arial" panose="020B0604020202020204" pitchFamily="34" charset="0"/>
                <a:cs typeface="Arial" panose="020B0604020202020204" pitchFamily="34" charset="0"/>
              </a:rPr>
              <a:t> хувь нь диспансерийн хяналтын үзлэг эзэлж, нийт </a:t>
            </a:r>
            <a:r>
              <a:rPr lang="en-US" sz="1400" dirty="0">
                <a:solidFill>
                  <a:schemeClr val="bg1"/>
                </a:solidFill>
                <a:latin typeface="Arial" panose="020B0604020202020204" pitchFamily="34" charset="0"/>
                <a:cs typeface="Arial" panose="020B0604020202020204" pitchFamily="34" charset="0"/>
              </a:rPr>
              <a:t>27793</a:t>
            </a:r>
            <a:r>
              <a:rPr lang="mn-MN" sz="1400" dirty="0">
                <a:solidFill>
                  <a:schemeClr val="bg1"/>
                </a:solidFill>
                <a:latin typeface="Arial" panose="020B0604020202020204" pitchFamily="34" charset="0"/>
                <a:cs typeface="Arial" panose="020B0604020202020204" pitchFamily="34" charset="0"/>
              </a:rPr>
              <a:t> дуудлаганд үйлчилсний 12.</a:t>
            </a:r>
            <a:r>
              <a:rPr lang="en-US" sz="1400" dirty="0">
                <a:solidFill>
                  <a:schemeClr val="bg1"/>
                </a:solidFill>
                <a:latin typeface="Arial" panose="020B0604020202020204" pitchFamily="34" charset="0"/>
                <a:cs typeface="Arial" panose="020B0604020202020204" pitchFamily="34" charset="0"/>
              </a:rPr>
              <a:t>8</a:t>
            </a:r>
            <a:r>
              <a:rPr lang="mn-MN" sz="1400" dirty="0">
                <a:solidFill>
                  <a:schemeClr val="bg1"/>
                </a:solidFill>
                <a:latin typeface="Arial" panose="020B0604020202020204" pitchFamily="34" charset="0"/>
                <a:cs typeface="Arial" panose="020B0604020202020204" pitchFamily="34" charset="0"/>
              </a:rPr>
              <a:t> хувийг алсын дуудлагаар үйлчилж яаралтай тусламж үзүүлжээ.            </a:t>
            </a:r>
            <a:endParaRPr lang="en-US" sz="1400" dirty="0">
              <a:solidFill>
                <a:schemeClr val="bg1"/>
              </a:solidFill>
              <a:latin typeface="Arial" panose="020B0604020202020204" pitchFamily="34" charset="0"/>
              <a:cs typeface="Arial" panose="020B0604020202020204" pitchFamily="34" charset="0"/>
            </a:endParaRPr>
          </a:p>
        </p:txBody>
      </p:sp>
      <p:pic>
        <p:nvPicPr>
          <p:cNvPr id="2050" name="Picture 2" descr="Холбоотой Зура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2774" y="5645255"/>
            <a:ext cx="991393" cy="6995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1094533" y="1200576"/>
            <a:ext cx="1142804" cy="736547"/>
          </a:xfrm>
          <a:prstGeom prst="rect">
            <a:avLst/>
          </a:prstGeom>
        </p:spPr>
      </p:pic>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sp>
        <p:nvSpPr>
          <p:cNvPr id="3" name="TextBox 2"/>
          <p:cNvSpPr txBox="1"/>
          <p:nvPr/>
        </p:nvSpPr>
        <p:spPr>
          <a:xfrm>
            <a:off x="4801363" y="1205136"/>
            <a:ext cx="3979779" cy="338554"/>
          </a:xfrm>
          <a:prstGeom prst="rect">
            <a:avLst/>
          </a:prstGeom>
          <a:noFill/>
        </p:spPr>
        <p:txBody>
          <a:bodyPr wrap="square" rtlCol="0">
            <a:spAutoFit/>
          </a:bodyPr>
          <a:lstStyle/>
          <a:p>
            <a:pPr algn="ctr"/>
            <a:r>
              <a:rPr lang="mn-MN" sz="1600" b="1" dirty="0">
                <a:solidFill>
                  <a:srgbClr val="002060"/>
                </a:solidFill>
                <a:latin typeface="Arial" panose="020B0604020202020204" pitchFamily="34" charset="0"/>
                <a:cs typeface="Arial" panose="020B0604020202020204" pitchFamily="34" charset="0"/>
              </a:rPr>
              <a:t>Төрсөн эх, амьд төрсөн хүүхэд</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3557862146"/>
              </p:ext>
            </p:extLst>
          </p:nvPr>
        </p:nvGraphicFramePr>
        <p:xfrm>
          <a:off x="1416424" y="1887014"/>
          <a:ext cx="10223514" cy="451378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141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pSp>
        <p:nvGrpSpPr>
          <p:cNvPr id="24" name="Group 23"/>
          <p:cNvGrpSpPr/>
          <p:nvPr/>
        </p:nvGrpSpPr>
        <p:grpSpPr>
          <a:xfrm>
            <a:off x="1161103" y="3157436"/>
            <a:ext cx="3795544" cy="1564749"/>
            <a:chOff x="1601494" y="2865330"/>
            <a:chExt cx="3795544" cy="1564749"/>
          </a:xfrm>
        </p:grpSpPr>
        <p:grpSp>
          <p:nvGrpSpPr>
            <p:cNvPr id="25" name="Group 24"/>
            <p:cNvGrpSpPr/>
            <p:nvPr/>
          </p:nvGrpSpPr>
          <p:grpSpPr>
            <a:xfrm>
              <a:off x="1601494" y="3181193"/>
              <a:ext cx="3795544" cy="1248886"/>
              <a:chOff x="1601494" y="3181193"/>
              <a:chExt cx="3795544" cy="1248886"/>
            </a:xfrm>
          </p:grpSpPr>
          <p:pic>
            <p:nvPicPr>
              <p:cNvPr id="27" name="Picture 26"/>
              <p:cNvPicPr>
                <a:picLocks noChangeAspect="1"/>
              </p:cNvPicPr>
              <p:nvPr/>
            </p:nvPicPr>
            <p:blipFill>
              <a:blip r:embed="rId8">
                <a:duotone>
                  <a:prstClr val="black"/>
                  <a:schemeClr val="accent2">
                    <a:tint val="45000"/>
                    <a:satMod val="400000"/>
                  </a:schemeClr>
                </a:duotone>
              </a:blip>
              <a:stretch>
                <a:fillRect/>
              </a:stretch>
            </p:blipFill>
            <p:spPr>
              <a:xfrm>
                <a:off x="1601494" y="3489206"/>
                <a:ext cx="303876" cy="895351"/>
              </a:xfrm>
              <a:prstGeom prst="rect">
                <a:avLst/>
              </a:prstGeom>
            </p:spPr>
          </p:pic>
          <p:grpSp>
            <p:nvGrpSpPr>
              <p:cNvPr id="28" name="Group 27"/>
              <p:cNvGrpSpPr/>
              <p:nvPr/>
            </p:nvGrpSpPr>
            <p:grpSpPr>
              <a:xfrm>
                <a:off x="1867454" y="3181193"/>
                <a:ext cx="3529584" cy="1248886"/>
                <a:chOff x="1867454" y="3181193"/>
                <a:chExt cx="3529584" cy="1248886"/>
              </a:xfrm>
            </p:grpSpPr>
            <p:pic>
              <p:nvPicPr>
                <p:cNvPr id="29" name="Picture 28"/>
                <p:cNvPicPr>
                  <a:picLocks noChangeAspect="1"/>
                </p:cNvPicPr>
                <p:nvPr/>
              </p:nvPicPr>
              <p:blipFill>
                <a:blip r:embed="rId9"/>
                <a:stretch>
                  <a:fillRect/>
                </a:stretch>
              </p:blipFill>
              <p:spPr>
                <a:xfrm>
                  <a:off x="3829531" y="3504572"/>
                  <a:ext cx="304800" cy="898072"/>
                </a:xfrm>
                <a:prstGeom prst="rect">
                  <a:avLst/>
                </a:prstGeom>
              </p:spPr>
            </p:pic>
            <p:sp>
              <p:nvSpPr>
                <p:cNvPr id="30" name="Rectangle 29"/>
                <p:cNvSpPr/>
                <p:nvPr/>
              </p:nvSpPr>
              <p:spPr>
                <a:xfrm>
                  <a:off x="2027214" y="3873868"/>
                  <a:ext cx="1219200" cy="461665"/>
                </a:xfrm>
                <a:prstGeom prst="rect">
                  <a:avLst/>
                </a:prstGeom>
              </p:spPr>
              <p:txBody>
                <a:bodyPr wrap="square">
                  <a:spAutoFit/>
                </a:bodyPr>
                <a:lstStyle/>
                <a:p>
                  <a:r>
                    <a:rPr lang="en-US" sz="2400" dirty="0" smtClean="0">
                      <a:solidFill>
                        <a:srgbClr val="002060"/>
                      </a:solidFill>
                      <a:latin typeface="Arial" charset="0"/>
                      <a:ea typeface="Calibri" charset="0"/>
                    </a:rPr>
                    <a:t>1</a:t>
                  </a:r>
                  <a:r>
                    <a:rPr lang="mn-MN" sz="2400" dirty="0" smtClean="0">
                      <a:solidFill>
                        <a:srgbClr val="002060"/>
                      </a:solidFill>
                      <a:latin typeface="Arial" charset="0"/>
                      <a:ea typeface="Calibri" charset="0"/>
                    </a:rPr>
                    <a:t>8.</a:t>
                  </a:r>
                  <a:r>
                    <a:rPr lang="mn-MN" sz="2400" dirty="0">
                      <a:solidFill>
                        <a:srgbClr val="002060"/>
                      </a:solidFill>
                      <a:latin typeface="Arial" charset="0"/>
                      <a:ea typeface="Calibri" charset="0"/>
                    </a:rPr>
                    <a:t>3</a:t>
                  </a:r>
                  <a:r>
                    <a:rPr lang="en-US" sz="2400" dirty="0" smtClean="0">
                      <a:solidFill>
                        <a:srgbClr val="002060"/>
                      </a:solidFill>
                      <a:latin typeface="Arial" charset="0"/>
                      <a:ea typeface="Calibri" charset="0"/>
                    </a:rPr>
                    <a:t>%</a:t>
                  </a:r>
                  <a:endParaRPr lang="en-US" sz="2400" dirty="0">
                    <a:solidFill>
                      <a:srgbClr val="002060"/>
                    </a:solidFill>
                  </a:endParaRPr>
                </a:p>
              </p:txBody>
            </p:sp>
            <p:sp>
              <p:nvSpPr>
                <p:cNvPr id="31" name="Rectangle 30"/>
                <p:cNvSpPr/>
                <p:nvPr/>
              </p:nvSpPr>
              <p:spPr>
                <a:xfrm>
                  <a:off x="4177838" y="3968414"/>
                  <a:ext cx="1219200" cy="461665"/>
                </a:xfrm>
                <a:prstGeom prst="rect">
                  <a:avLst/>
                </a:prstGeom>
              </p:spPr>
              <p:txBody>
                <a:bodyPr wrap="square">
                  <a:spAutoFit/>
                </a:bodyPr>
                <a:lstStyle/>
                <a:p>
                  <a:r>
                    <a:rPr lang="mn-MN" sz="2400" dirty="0" smtClean="0">
                      <a:solidFill>
                        <a:srgbClr val="00B0F0"/>
                      </a:solidFill>
                      <a:latin typeface="Arial" charset="0"/>
                      <a:ea typeface="Calibri" charset="0"/>
                    </a:rPr>
                    <a:t>4.</a:t>
                  </a:r>
                  <a:r>
                    <a:rPr lang="mn-MN" sz="2400" dirty="0">
                      <a:solidFill>
                        <a:srgbClr val="00B0F0"/>
                      </a:solidFill>
                      <a:latin typeface="Arial" charset="0"/>
                      <a:ea typeface="Calibri" charset="0"/>
                    </a:rPr>
                    <a:t>4</a:t>
                  </a:r>
                  <a:r>
                    <a:rPr lang="en-US" sz="2400" dirty="0" smtClean="0">
                      <a:solidFill>
                        <a:srgbClr val="00B0F0"/>
                      </a:solidFill>
                      <a:latin typeface="Arial" charset="0"/>
                      <a:ea typeface="Calibri" charset="0"/>
                    </a:rPr>
                    <a:t>%</a:t>
                  </a:r>
                  <a:endParaRPr lang="en-US" sz="2400" dirty="0">
                    <a:solidFill>
                      <a:srgbClr val="00B0F0"/>
                    </a:solidFill>
                  </a:endParaRPr>
                </a:p>
              </p:txBody>
            </p:sp>
            <p:sp>
              <p:nvSpPr>
                <p:cNvPr id="32" name="TextBox 31"/>
                <p:cNvSpPr txBox="1"/>
                <p:nvPr/>
              </p:nvSpPr>
              <p:spPr>
                <a:xfrm>
                  <a:off x="1867454" y="3307277"/>
                  <a:ext cx="1480739"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оны мөн </a:t>
                  </a:r>
                  <a:r>
                    <a:rPr lang="en-US" dirty="0" err="1" smtClean="0">
                      <a:solidFill>
                        <a:srgbClr val="002060"/>
                      </a:solidFill>
                      <a:latin typeface="Arial" panose="020B0604020202020204" pitchFamily="34" charset="0"/>
                      <a:cs typeface="Arial" panose="020B0604020202020204" pitchFamily="34" charset="0"/>
                    </a:rPr>
                    <a:t>үе</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3883496" y="3181193"/>
                  <a:ext cx="1388858" cy="923330"/>
                </a:xfrm>
                <a:prstGeom prst="rect">
                  <a:avLst/>
                </a:prstGeom>
                <a:noFill/>
              </p:spPr>
              <p:txBody>
                <a:bodyPr wrap="square" rtlCol="0">
                  <a:spAutoFit/>
                </a:bodyPr>
                <a:lstStyle/>
                <a:p>
                  <a:pPr algn="ctr"/>
                  <a:r>
                    <a:rPr lang="en-US" dirty="0" err="1" smtClean="0">
                      <a:solidFill>
                        <a:srgbClr val="00B0F0"/>
                      </a:solidFill>
                      <a:latin typeface="Arial" panose="020B0604020202020204" pitchFamily="34" charset="0"/>
                      <a:cs typeface="Arial" panose="020B0604020202020204" pitchFamily="34" charset="0"/>
                    </a:rPr>
                    <a:t>Өмнөх</a:t>
                  </a:r>
                  <a:r>
                    <a:rPr lang="en-US" dirty="0" smtClean="0">
                      <a:solidFill>
                        <a:srgbClr val="00B0F0"/>
                      </a:solidFill>
                      <a:latin typeface="Arial" panose="020B0604020202020204" pitchFamily="34" charset="0"/>
                      <a:cs typeface="Arial" panose="020B0604020202020204" pitchFamily="34" charset="0"/>
                    </a:rPr>
                    <a:t> </a:t>
                  </a:r>
                  <a:r>
                    <a:rPr lang="mn-MN" dirty="0" smtClean="0">
                      <a:solidFill>
                        <a:srgbClr val="00B0F0"/>
                      </a:solidFill>
                      <a:latin typeface="Arial" panose="020B0604020202020204" pitchFamily="34" charset="0"/>
                      <a:cs typeface="Arial" panose="020B0604020202020204" pitchFamily="34" charset="0"/>
                    </a:rPr>
                    <a:t>сарын</a:t>
                  </a:r>
                  <a:endParaRPr lang="en-US" dirty="0" smtClean="0">
                    <a:solidFill>
                      <a:srgbClr val="00B0F0"/>
                    </a:solidFill>
                    <a:latin typeface="Arial" panose="020B0604020202020204" pitchFamily="34" charset="0"/>
                    <a:cs typeface="Arial" panose="020B0604020202020204" pitchFamily="34" charset="0"/>
                  </a:endParaRPr>
                </a:p>
                <a:p>
                  <a:pPr algn="ctr"/>
                  <a:r>
                    <a:rPr lang="mn-MN" dirty="0" smtClean="0">
                      <a:solidFill>
                        <a:srgbClr val="00B0F0"/>
                      </a:solidFill>
                      <a:latin typeface="Arial" panose="020B0604020202020204" pitchFamily="34" charset="0"/>
                      <a:cs typeface="Arial" panose="020B0604020202020204" pitchFamily="34" charset="0"/>
                    </a:rPr>
                    <a:t>Мөн үе</a:t>
                  </a:r>
                  <a:endParaRPr lang="en-US" dirty="0">
                    <a:solidFill>
                      <a:srgbClr val="00B0F0"/>
                    </a:solidFill>
                    <a:latin typeface="Arial" panose="020B0604020202020204" pitchFamily="34" charset="0"/>
                    <a:cs typeface="Arial" panose="020B0604020202020204" pitchFamily="34" charset="0"/>
                  </a:endParaRPr>
                </a:p>
              </p:txBody>
            </p:sp>
          </p:grpSp>
        </p:grpSp>
        <p:sp>
          <p:nvSpPr>
            <p:cNvPr id="26" name="Rectangle 25"/>
            <p:cNvSpPr/>
            <p:nvPr/>
          </p:nvSpPr>
          <p:spPr>
            <a:xfrm>
              <a:off x="1755693" y="2865330"/>
              <a:ext cx="3407408" cy="338554"/>
            </a:xfrm>
            <a:prstGeom prst="rect">
              <a:avLst/>
            </a:prstGeom>
          </p:spPr>
          <p:txBody>
            <a:bodyPr wrap="none">
              <a:spAutoFit/>
            </a:bodyPr>
            <a:lstStyle/>
            <a:p>
              <a:pPr algn="ctr"/>
              <a:r>
                <a:rPr lang="mn-MN" sz="1600" b="1" dirty="0">
                  <a:latin typeface="Arial" panose="020B0604020202020204" pitchFamily="34" charset="0"/>
                  <a:ea typeface="Tahoma" charset="0"/>
                  <a:cs typeface="Arial" panose="020B0604020202020204" pitchFamily="34" charset="0"/>
                </a:rPr>
                <a:t>Нийт бүртгэлтэй ажилгүй </a:t>
              </a:r>
              <a:r>
                <a:rPr lang="mn-MN" sz="1600" b="1" dirty="0" smtClean="0">
                  <a:latin typeface="Arial" panose="020B0604020202020204" pitchFamily="34" charset="0"/>
                  <a:ea typeface="Tahoma" charset="0"/>
                  <a:cs typeface="Arial" panose="020B0604020202020204" pitchFamily="34" charset="0"/>
                </a:rPr>
                <a:t>иргэд</a:t>
              </a:r>
              <a:endParaRPr lang="en-US" sz="1600" b="1" dirty="0">
                <a:latin typeface="Arial" panose="020B0604020202020204" pitchFamily="34" charset="0"/>
                <a:ea typeface="Tahoma" charset="0"/>
                <a:cs typeface="Arial" panose="020B0604020202020204" pitchFamily="34" charset="0"/>
              </a:endParaRPr>
            </a:p>
          </p:txBody>
        </p:sp>
      </p:grpSp>
      <p:pic>
        <p:nvPicPr>
          <p:cNvPr id="39" name="Picture 38"/>
          <p:cNvPicPr>
            <a:picLocks noChangeAspect="1"/>
          </p:cNvPicPr>
          <p:nvPr/>
        </p:nvPicPr>
        <p:blipFill>
          <a:blip r:embed="rId10"/>
          <a:stretch>
            <a:fillRect/>
          </a:stretch>
        </p:blipFill>
        <p:spPr>
          <a:xfrm flipH="1">
            <a:off x="3349044" y="1298567"/>
            <a:ext cx="308129" cy="1230221"/>
          </a:xfrm>
          <a:prstGeom prst="rect">
            <a:avLst/>
          </a:prstGeom>
        </p:spPr>
      </p:pic>
      <p:sp>
        <p:nvSpPr>
          <p:cNvPr id="2" name="TextBox 1"/>
          <p:cNvSpPr txBox="1"/>
          <p:nvPr/>
        </p:nvSpPr>
        <p:spPr>
          <a:xfrm>
            <a:off x="1005582" y="2591565"/>
            <a:ext cx="1135124" cy="461665"/>
          </a:xfrm>
          <a:prstGeom prst="rect">
            <a:avLst/>
          </a:prstGeom>
          <a:noFill/>
        </p:spPr>
        <p:txBody>
          <a:bodyPr wrap="square" rtlCol="0">
            <a:spAutoFit/>
          </a:bodyPr>
          <a:lstStyle/>
          <a:p>
            <a:pPr algn="ctr"/>
            <a:r>
              <a:rPr lang="en-US" sz="2400" b="1" dirty="0" smtClean="0">
                <a:solidFill>
                  <a:srgbClr val="00B0F0"/>
                </a:solidFill>
                <a:latin typeface="Arial" panose="020B0604020202020204" pitchFamily="34" charset="0"/>
                <a:cs typeface="Arial" panose="020B0604020202020204" pitchFamily="34" charset="0"/>
              </a:rPr>
              <a:t>312</a:t>
            </a:r>
            <a:endParaRPr lang="en-US" sz="2000" b="1" dirty="0">
              <a:solidFill>
                <a:srgbClr val="00B0F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1749490" y="1298566"/>
            <a:ext cx="231844" cy="1206669"/>
          </a:xfrm>
          <a:prstGeom prst="rect">
            <a:avLst/>
          </a:prstGeom>
        </p:spPr>
      </p:pic>
      <p:pic>
        <p:nvPicPr>
          <p:cNvPr id="46" name="Picture 45"/>
          <p:cNvPicPr>
            <a:picLocks noChangeAspect="1"/>
          </p:cNvPicPr>
          <p:nvPr/>
        </p:nvPicPr>
        <p:blipFill>
          <a:blip r:embed="rId9"/>
          <a:stretch>
            <a:fillRect/>
          </a:stretch>
        </p:blipFill>
        <p:spPr>
          <a:xfrm>
            <a:off x="1167328" y="1292537"/>
            <a:ext cx="231844" cy="1206669"/>
          </a:xfrm>
          <a:prstGeom prst="rect">
            <a:avLst/>
          </a:prstGeom>
        </p:spPr>
      </p:pic>
      <p:pic>
        <p:nvPicPr>
          <p:cNvPr id="47" name="Picture 46"/>
          <p:cNvPicPr>
            <a:picLocks noChangeAspect="1"/>
          </p:cNvPicPr>
          <p:nvPr/>
        </p:nvPicPr>
        <p:blipFill>
          <a:blip r:embed="rId9"/>
          <a:stretch>
            <a:fillRect/>
          </a:stretch>
        </p:blipFill>
        <p:spPr>
          <a:xfrm>
            <a:off x="1458409" y="1298566"/>
            <a:ext cx="231844" cy="1206669"/>
          </a:xfrm>
          <a:prstGeom prst="rect">
            <a:avLst/>
          </a:prstGeom>
        </p:spPr>
      </p:pic>
      <p:pic>
        <p:nvPicPr>
          <p:cNvPr id="49" name="Picture 48"/>
          <p:cNvPicPr>
            <a:picLocks noChangeAspect="1"/>
          </p:cNvPicPr>
          <p:nvPr/>
        </p:nvPicPr>
        <p:blipFill>
          <a:blip r:embed="rId10"/>
          <a:stretch>
            <a:fillRect/>
          </a:stretch>
        </p:blipFill>
        <p:spPr>
          <a:xfrm flipH="1">
            <a:off x="3670309" y="1280760"/>
            <a:ext cx="308129" cy="1230221"/>
          </a:xfrm>
          <a:prstGeom prst="rect">
            <a:avLst/>
          </a:prstGeom>
        </p:spPr>
      </p:pic>
      <p:pic>
        <p:nvPicPr>
          <p:cNvPr id="50" name="Picture 49"/>
          <p:cNvPicPr>
            <a:picLocks noChangeAspect="1"/>
          </p:cNvPicPr>
          <p:nvPr/>
        </p:nvPicPr>
        <p:blipFill>
          <a:blip r:embed="rId10"/>
          <a:stretch>
            <a:fillRect/>
          </a:stretch>
        </p:blipFill>
        <p:spPr>
          <a:xfrm flipH="1">
            <a:off x="3012013" y="1292537"/>
            <a:ext cx="308129" cy="1230221"/>
          </a:xfrm>
          <a:prstGeom prst="rect">
            <a:avLst/>
          </a:prstGeom>
        </p:spPr>
      </p:pic>
      <p:sp>
        <p:nvSpPr>
          <p:cNvPr id="51" name="TextBox 50"/>
          <p:cNvSpPr txBox="1"/>
          <p:nvPr/>
        </p:nvSpPr>
        <p:spPr>
          <a:xfrm>
            <a:off x="2907802" y="2585621"/>
            <a:ext cx="1135124" cy="461665"/>
          </a:xfrm>
          <a:prstGeom prst="rect">
            <a:avLst/>
          </a:prstGeom>
          <a:noFill/>
        </p:spPr>
        <p:txBody>
          <a:bodyPr wrap="square" rtlCol="0">
            <a:spAutoFit/>
          </a:bodyPr>
          <a:lstStyle/>
          <a:p>
            <a:pPr algn="ctr"/>
            <a:r>
              <a:rPr lang="mn-MN" sz="2400" b="1" dirty="0" smtClean="0">
                <a:solidFill>
                  <a:srgbClr val="7030A0"/>
                </a:solidFill>
                <a:latin typeface="Arial" panose="020B0604020202020204" pitchFamily="34" charset="0"/>
                <a:cs typeface="Arial" panose="020B0604020202020204" pitchFamily="34" charset="0"/>
              </a:rPr>
              <a:t>4</a:t>
            </a:r>
            <a:r>
              <a:rPr lang="en-US" sz="2400" b="1" dirty="0" smtClean="0">
                <a:solidFill>
                  <a:srgbClr val="7030A0"/>
                </a:solidFill>
                <a:latin typeface="Arial" panose="020B0604020202020204" pitchFamily="34" charset="0"/>
                <a:cs typeface="Arial" panose="020B0604020202020204" pitchFamily="34" charset="0"/>
              </a:rPr>
              <a:t>19</a:t>
            </a:r>
            <a:endParaRPr lang="en-US" sz="2400" b="1" dirty="0">
              <a:solidFill>
                <a:srgbClr val="7030A0"/>
              </a:solidFill>
              <a:latin typeface="Arial" panose="020B0604020202020204" pitchFamily="34" charset="0"/>
              <a:cs typeface="Arial" panose="020B0604020202020204" pitchFamily="34" charset="0"/>
            </a:endParaRPr>
          </a:p>
        </p:txBody>
      </p:sp>
      <p:sp>
        <p:nvSpPr>
          <p:cNvPr id="7" name="Snip Diagonal Corner Rectangle 6"/>
          <p:cNvSpPr/>
          <p:nvPr/>
        </p:nvSpPr>
        <p:spPr>
          <a:xfrm>
            <a:off x="1034142" y="4731845"/>
            <a:ext cx="4572000" cy="15797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934" y="4833085"/>
            <a:ext cx="4572000" cy="1384995"/>
          </a:xfrm>
          <a:prstGeom prst="rect">
            <a:avLst/>
          </a:prstGeom>
        </p:spPr>
        <p:txBody>
          <a:bodyPr>
            <a:spAutoFit/>
          </a:bodyPr>
          <a:lstStyle/>
          <a:p>
            <a:pPr marL="12700" marR="5080" algn="just">
              <a:lnSpc>
                <a:spcPct val="100000"/>
              </a:lnSpc>
            </a:pPr>
            <a:r>
              <a:rPr lang="mn-MN" sz="1400" spc="-10" dirty="0">
                <a:solidFill>
                  <a:schemeClr val="bg1"/>
                </a:solidFill>
                <a:latin typeface="Arial" panose="020B0604020202020204" pitchFamily="34" charset="0"/>
                <a:cs typeface="Arial" panose="020B0604020202020204" pitchFamily="34" charset="0"/>
              </a:rPr>
              <a:t>Хөдөлмөр </a:t>
            </a:r>
            <a:r>
              <a:rPr lang="mn-MN" sz="1400" spc="-15" dirty="0">
                <a:solidFill>
                  <a:schemeClr val="bg1"/>
                </a:solidFill>
                <a:latin typeface="Arial" panose="020B0604020202020204" pitchFamily="34" charset="0"/>
                <a:cs typeface="Arial" panose="020B0604020202020204" pitchFamily="34" charset="0"/>
              </a:rPr>
              <a:t>эрхлэлтийн </a:t>
            </a:r>
            <a:r>
              <a:rPr lang="mn-MN" sz="1400" spc="-10" dirty="0">
                <a:solidFill>
                  <a:schemeClr val="bg1"/>
                </a:solidFill>
                <a:latin typeface="Arial" panose="020B0604020202020204" pitchFamily="34" charset="0"/>
                <a:cs typeface="Arial" panose="020B0604020202020204" pitchFamily="34" charset="0"/>
              </a:rPr>
              <a:t>байгууллагад ажил хайж  бүртгүүлсэн иргэд  </a:t>
            </a:r>
            <a:r>
              <a:rPr lang="mn-MN" sz="1400" spc="-15" dirty="0">
                <a:solidFill>
                  <a:schemeClr val="bg1"/>
                </a:solidFill>
                <a:latin typeface="Arial" panose="020B0604020202020204" pitchFamily="34" charset="0"/>
                <a:cs typeface="Arial" panose="020B0604020202020204" pitchFamily="34" charset="0"/>
              </a:rPr>
              <a:t>2018  </a:t>
            </a:r>
            <a:r>
              <a:rPr lang="mn-MN" sz="1400" spc="-10" dirty="0">
                <a:solidFill>
                  <a:schemeClr val="bg1"/>
                </a:solidFill>
                <a:latin typeface="Arial" panose="020B0604020202020204" pitchFamily="34" charset="0"/>
                <a:cs typeface="Arial" panose="020B0604020202020204" pitchFamily="34" charset="0"/>
              </a:rPr>
              <a:t>оны </a:t>
            </a:r>
            <a:r>
              <a:rPr lang="mn-MN" sz="1400" spc="-10" dirty="0" smtClean="0">
                <a:solidFill>
                  <a:schemeClr val="bg1"/>
                </a:solidFill>
                <a:latin typeface="Arial" panose="020B0604020202020204" pitchFamily="34" charset="0"/>
                <a:cs typeface="Arial" panose="020B0604020202020204" pitchFamily="34" charset="0"/>
              </a:rPr>
              <a:t>10</a:t>
            </a:r>
            <a:r>
              <a:rPr lang="en-US" sz="1400" spc="-10" dirty="0" smtClean="0">
                <a:solidFill>
                  <a:schemeClr val="bg1"/>
                </a:solidFill>
                <a:latin typeface="Arial" panose="020B0604020202020204" pitchFamily="34" charset="0"/>
                <a:cs typeface="Arial" panose="020B0604020202020204" pitchFamily="34" charset="0"/>
              </a:rPr>
              <a:t> </a:t>
            </a:r>
            <a:r>
              <a:rPr lang="mn-MN" sz="1400" spc="-10" dirty="0" smtClean="0">
                <a:solidFill>
                  <a:schemeClr val="bg1"/>
                </a:solidFill>
                <a:latin typeface="Arial" panose="020B0604020202020204" pitchFamily="34" charset="0"/>
                <a:cs typeface="Arial" panose="020B0604020202020204" pitchFamily="34" charset="0"/>
              </a:rPr>
              <a:t>дугаар </a:t>
            </a:r>
            <a:r>
              <a:rPr lang="mn-MN" sz="1400" spc="-10" dirty="0">
                <a:solidFill>
                  <a:schemeClr val="bg1"/>
                </a:solidFill>
                <a:latin typeface="Arial" panose="020B0604020202020204" pitchFamily="34" charset="0"/>
                <a:cs typeface="Arial" panose="020B0604020202020204" pitchFamily="34" charset="0"/>
              </a:rPr>
              <a:t>сарын </a:t>
            </a:r>
            <a:r>
              <a:rPr lang="mn-MN" sz="1400" spc="385" dirty="0">
                <a:solidFill>
                  <a:schemeClr val="bg1"/>
                </a:solidFill>
                <a:latin typeface="Arial" panose="020B0604020202020204" pitchFamily="34" charset="0"/>
                <a:cs typeface="Arial" panose="020B0604020202020204" pitchFamily="34" charset="0"/>
              </a:rPr>
              <a:t> </a:t>
            </a:r>
            <a:r>
              <a:rPr lang="mn-MN" sz="1400" spc="-5" dirty="0">
                <a:solidFill>
                  <a:schemeClr val="bg1"/>
                </a:solidFill>
                <a:latin typeface="Arial" panose="020B0604020202020204" pitchFamily="34" charset="0"/>
                <a:cs typeface="Arial" panose="020B0604020202020204" pitchFamily="34" charset="0"/>
              </a:rPr>
              <a:t>эхэнд </a:t>
            </a:r>
            <a:r>
              <a:rPr lang="mn-MN" sz="1400" spc="-10" dirty="0" smtClean="0">
                <a:solidFill>
                  <a:schemeClr val="bg1"/>
                </a:solidFill>
                <a:latin typeface="Arial" panose="020B0604020202020204" pitchFamily="34" charset="0"/>
                <a:cs typeface="Arial" panose="020B0604020202020204" pitchFamily="34" charset="0"/>
              </a:rPr>
              <a:t>765 </a:t>
            </a:r>
            <a:r>
              <a:rPr lang="mn-MN" sz="1400" spc="-10" dirty="0">
                <a:solidFill>
                  <a:schemeClr val="bg1"/>
                </a:solidFill>
                <a:latin typeface="Arial" panose="020B0604020202020204" pitchFamily="34" charset="0"/>
                <a:cs typeface="Arial" panose="020B0604020202020204" pitchFamily="34" charset="0"/>
              </a:rPr>
              <a:t>байсан бөгөөд </a:t>
            </a:r>
            <a:r>
              <a:rPr lang="mn-MN" sz="1400" spc="-5" dirty="0">
                <a:solidFill>
                  <a:schemeClr val="bg1"/>
                </a:solidFill>
                <a:latin typeface="Arial" panose="020B0604020202020204" pitchFamily="34" charset="0"/>
                <a:cs typeface="Arial" panose="020B0604020202020204" pitchFamily="34" charset="0"/>
              </a:rPr>
              <a:t>ажилд зуучлагдаг орсон </a:t>
            </a:r>
            <a:r>
              <a:rPr lang="mn-MN" sz="1400" spc="-5" dirty="0" smtClean="0">
                <a:solidFill>
                  <a:schemeClr val="bg1"/>
                </a:solidFill>
                <a:latin typeface="Arial" panose="020B0604020202020204" pitchFamily="34" charset="0"/>
                <a:cs typeface="Arial" panose="020B0604020202020204" pitchFamily="34" charset="0"/>
              </a:rPr>
              <a:t>24</a:t>
            </a:r>
            <a:r>
              <a:rPr lang="mn-MN" sz="1400" spc="-10" dirty="0" smtClean="0">
                <a:solidFill>
                  <a:schemeClr val="bg1"/>
                </a:solidFill>
                <a:latin typeface="Arial" panose="020B0604020202020204" pitchFamily="34" charset="0"/>
                <a:cs typeface="Arial" panose="020B0604020202020204" pitchFamily="34" charset="0"/>
              </a:rPr>
              <a:t>, </a:t>
            </a:r>
            <a:r>
              <a:rPr lang="mn-MN" sz="1400" spc="-10" dirty="0">
                <a:solidFill>
                  <a:schemeClr val="bg1"/>
                </a:solidFill>
                <a:latin typeface="Arial" panose="020B0604020202020204" pitchFamily="34" charset="0"/>
                <a:cs typeface="Arial" panose="020B0604020202020204" pitchFamily="34" charset="0"/>
              </a:rPr>
              <a:t>идэвхигүйн улмаас хасагдсан </a:t>
            </a:r>
            <a:r>
              <a:rPr lang="en-US" sz="1400" spc="-10" dirty="0" smtClean="0">
                <a:solidFill>
                  <a:schemeClr val="bg1"/>
                </a:solidFill>
                <a:latin typeface="Arial" panose="020B0604020202020204" pitchFamily="34" charset="0"/>
                <a:cs typeface="Arial" panose="020B0604020202020204" pitchFamily="34" charset="0"/>
              </a:rPr>
              <a:t>1</a:t>
            </a:r>
            <a:r>
              <a:rPr lang="mn-MN" sz="1400" spc="-10" dirty="0" smtClean="0">
                <a:solidFill>
                  <a:schemeClr val="bg1"/>
                </a:solidFill>
                <a:latin typeface="Arial" panose="020B0604020202020204" pitchFamily="34" charset="0"/>
                <a:cs typeface="Arial" panose="020B0604020202020204" pitchFamily="34" charset="0"/>
              </a:rPr>
              <a:t>55, </a:t>
            </a:r>
            <a:r>
              <a:rPr lang="mn-MN" sz="1400" spc="-10" dirty="0">
                <a:solidFill>
                  <a:schemeClr val="bg1"/>
                </a:solidFill>
                <a:latin typeface="Arial" panose="020B0604020202020204" pitchFamily="34" charset="0"/>
                <a:cs typeface="Arial" panose="020B0604020202020204" pitchFamily="34" charset="0"/>
              </a:rPr>
              <a:t>шинээр нэмэгдсэн </a:t>
            </a:r>
            <a:r>
              <a:rPr lang="en-US" sz="1400" spc="-10" dirty="0" smtClean="0">
                <a:solidFill>
                  <a:schemeClr val="bg1"/>
                </a:solidFill>
                <a:latin typeface="Arial" panose="020B0604020202020204" pitchFamily="34" charset="0"/>
                <a:cs typeface="Arial" panose="020B0604020202020204" pitchFamily="34" charset="0"/>
              </a:rPr>
              <a:t>1</a:t>
            </a:r>
            <a:r>
              <a:rPr lang="mn-MN" sz="1400" spc="-10" dirty="0" smtClean="0">
                <a:solidFill>
                  <a:schemeClr val="bg1"/>
                </a:solidFill>
                <a:latin typeface="Arial" panose="020B0604020202020204" pitchFamily="34" charset="0"/>
                <a:cs typeface="Arial" panose="020B0604020202020204" pitchFamily="34" charset="0"/>
              </a:rPr>
              <a:t>4</a:t>
            </a:r>
            <a:r>
              <a:rPr lang="en-US" sz="1400" spc="-10" dirty="0" smtClean="0">
                <a:solidFill>
                  <a:schemeClr val="bg1"/>
                </a:solidFill>
                <a:latin typeface="Arial" panose="020B0604020202020204" pitchFamily="34" charset="0"/>
                <a:cs typeface="Arial" panose="020B0604020202020204" pitchFamily="34" charset="0"/>
              </a:rPr>
              <a:t>6</a:t>
            </a:r>
            <a:r>
              <a:rPr lang="mn-MN" sz="1400" spc="-10" dirty="0" smtClean="0">
                <a:solidFill>
                  <a:schemeClr val="bg1"/>
                </a:solidFill>
                <a:latin typeface="Arial" panose="020B0604020202020204" pitchFamily="34" charset="0"/>
                <a:cs typeface="Arial" panose="020B0604020202020204" pitchFamily="34" charset="0"/>
              </a:rPr>
              <a:t>, </a:t>
            </a:r>
            <a:r>
              <a:rPr lang="mn-MN" sz="1400" spc="-10" dirty="0">
                <a:solidFill>
                  <a:schemeClr val="bg1"/>
                </a:solidFill>
                <a:latin typeface="Arial" panose="020B0604020202020204" pitchFamily="34" charset="0"/>
                <a:cs typeface="Arial" panose="020B0604020202020204" pitchFamily="34" charset="0"/>
              </a:rPr>
              <a:t>сарын сүүлд бүртгэлтэй ажилгүй </a:t>
            </a:r>
            <a:r>
              <a:rPr lang="en-US" sz="1400" spc="-10" dirty="0" smtClean="0">
                <a:solidFill>
                  <a:schemeClr val="bg1"/>
                </a:solidFill>
                <a:latin typeface="Arial" panose="020B0604020202020204" pitchFamily="34" charset="0"/>
                <a:cs typeface="Arial" panose="020B0604020202020204" pitchFamily="34" charset="0"/>
              </a:rPr>
              <a:t>7</a:t>
            </a:r>
            <a:r>
              <a:rPr lang="mn-MN" sz="1400" spc="-10" dirty="0" smtClean="0">
                <a:solidFill>
                  <a:schemeClr val="bg1"/>
                </a:solidFill>
                <a:latin typeface="Arial" panose="020B0604020202020204" pitchFamily="34" charset="0"/>
                <a:cs typeface="Arial" panose="020B0604020202020204" pitchFamily="34" charset="0"/>
              </a:rPr>
              <a:t>31 </a:t>
            </a:r>
            <a:r>
              <a:rPr lang="mn-MN" sz="1400" spc="-10" dirty="0">
                <a:solidFill>
                  <a:schemeClr val="bg1"/>
                </a:solidFill>
                <a:latin typeface="Arial" panose="020B0604020202020204" pitchFamily="34" charset="0"/>
                <a:cs typeface="Arial" panose="020B0604020202020204" pitchFamily="34" charset="0"/>
              </a:rPr>
              <a:t>иргэд </a:t>
            </a:r>
            <a:r>
              <a:rPr lang="mn-MN" sz="1400" spc="-40" dirty="0">
                <a:solidFill>
                  <a:schemeClr val="bg1"/>
                </a:solidFill>
                <a:latin typeface="Arial" panose="020B0604020202020204" pitchFamily="34" charset="0"/>
                <a:cs typeface="Arial" panose="020B0604020202020204" pitchFamily="34" charset="0"/>
              </a:rPr>
              <a:t> </a:t>
            </a:r>
            <a:r>
              <a:rPr lang="mn-MN" sz="1400" spc="-10" dirty="0">
                <a:solidFill>
                  <a:schemeClr val="bg1"/>
                </a:solidFill>
                <a:latin typeface="Arial" panose="020B0604020202020204" pitchFamily="34" charset="0"/>
                <a:cs typeface="Arial" panose="020B0604020202020204" pitchFamily="34" charset="0"/>
              </a:rPr>
              <a:t>байна.</a:t>
            </a:r>
            <a:endParaRPr lang="mn-MN" sz="1400" dirty="0">
              <a:solidFill>
                <a:schemeClr val="bg1"/>
              </a:solidFill>
              <a:latin typeface="Arial" panose="020B0604020202020204" pitchFamily="34" charset="0"/>
              <a:cs typeface="Arial" panose="020B0604020202020204" pitchFamily="34" charset="0"/>
            </a:endParaRPr>
          </a:p>
        </p:txBody>
      </p:sp>
      <p:sp>
        <p:nvSpPr>
          <p:cNvPr id="3" name="Round Diagonal Corner Rectangle 2"/>
          <p:cNvSpPr/>
          <p:nvPr/>
        </p:nvSpPr>
        <p:spPr>
          <a:xfrm>
            <a:off x="5902373" y="4713483"/>
            <a:ext cx="5141167" cy="15744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ts val="1764"/>
              </a:lnSpc>
            </a:pPr>
            <a:r>
              <a:rPr lang="mn-MN" sz="1400" spc="-10" dirty="0">
                <a:latin typeface="Arial" panose="020B0604020202020204" pitchFamily="34" charset="0"/>
                <a:cs typeface="Arial" panose="020B0604020202020204" pitchFamily="34" charset="0"/>
              </a:rPr>
              <a:t>Нийт  бүртгэлтэй  ажилгүй  иргэд  өмнөх  оны </a:t>
            </a:r>
            <a:r>
              <a:rPr lang="mn-MN" sz="1400" spc="204" dirty="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мөн үеэс </a:t>
            </a:r>
            <a:r>
              <a:rPr lang="en-US" sz="1400" spc="-10" dirty="0" smtClean="0">
                <a:latin typeface="Arial" panose="020B0604020202020204" pitchFamily="34" charset="0"/>
                <a:cs typeface="Arial" panose="020B0604020202020204" pitchFamily="34" charset="0"/>
              </a:rPr>
              <a:t>164</a:t>
            </a:r>
            <a:r>
              <a:rPr lang="mn-MN" sz="1400" spc="-10" dirty="0" smtClean="0">
                <a:latin typeface="Arial" panose="020B0604020202020204" pitchFamily="34" charset="0"/>
                <a:cs typeface="Arial" panose="020B0604020202020204" pitchFamily="34" charset="0"/>
              </a:rPr>
              <a:t> </a:t>
            </a:r>
            <a:r>
              <a:rPr lang="mn-MN" sz="1400" spc="-15" dirty="0" smtClean="0">
                <a:latin typeface="Arial" panose="020B0604020202020204" pitchFamily="34" charset="0"/>
                <a:cs typeface="Arial" panose="020B0604020202020204" pitchFamily="34" charset="0"/>
              </a:rPr>
              <a:t>(</a:t>
            </a:r>
            <a:r>
              <a:rPr lang="en-US" sz="1400" spc="-15" dirty="0" smtClean="0">
                <a:latin typeface="Arial" panose="020B0604020202020204" pitchFamily="34" charset="0"/>
                <a:cs typeface="Arial" panose="020B0604020202020204" pitchFamily="34" charset="0"/>
              </a:rPr>
              <a:t>18</a:t>
            </a:r>
            <a:r>
              <a:rPr lang="mn-MN" sz="1400" spc="-15" dirty="0" smtClean="0">
                <a:latin typeface="Arial" panose="020B0604020202020204" pitchFamily="34" charset="0"/>
                <a:cs typeface="Arial" panose="020B0604020202020204" pitchFamily="34" charset="0"/>
              </a:rPr>
              <a:t>.</a:t>
            </a:r>
            <a:r>
              <a:rPr lang="en-US" sz="1400" spc="-15" dirty="0">
                <a:latin typeface="Arial" panose="020B0604020202020204" pitchFamily="34" charset="0"/>
                <a:cs typeface="Arial" panose="020B0604020202020204" pitchFamily="34" charset="0"/>
              </a:rPr>
              <a:t>3</a:t>
            </a:r>
            <a:r>
              <a:rPr lang="mn-MN" sz="1400" spc="-15"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хүнээр, харин өмнөх  сараас </a:t>
            </a:r>
            <a:r>
              <a:rPr lang="mn-MN" sz="1400" spc="-10" dirty="0" smtClean="0">
                <a:latin typeface="Arial" panose="020B0604020202020204" pitchFamily="34" charset="0"/>
                <a:cs typeface="Arial" panose="020B0604020202020204" pitchFamily="34" charset="0"/>
              </a:rPr>
              <a:t>34 </a:t>
            </a:r>
            <a:r>
              <a:rPr lang="mn-MN" sz="1400" spc="-20" dirty="0" smtClean="0">
                <a:latin typeface="Arial" panose="020B0604020202020204" pitchFamily="34" charset="0"/>
                <a:cs typeface="Arial" panose="020B0604020202020204" pitchFamily="34" charset="0"/>
              </a:rPr>
              <a:t>(4.</a:t>
            </a:r>
            <a:r>
              <a:rPr lang="mn-MN" sz="1400" spc="-20" dirty="0">
                <a:latin typeface="Arial" panose="020B0604020202020204" pitchFamily="34" charset="0"/>
                <a:cs typeface="Arial" panose="020B0604020202020204" pitchFamily="34" charset="0"/>
              </a:rPr>
              <a:t>4</a:t>
            </a:r>
            <a:r>
              <a:rPr lang="mn-MN" sz="1400" spc="-20"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хүнээр тус тус буурчээ, </a:t>
            </a:r>
            <a:r>
              <a:rPr lang="en-US" sz="1400" spc="-10" dirty="0" smtClean="0">
                <a:latin typeface="Arial" panose="020B0604020202020204" pitchFamily="34" charset="0"/>
                <a:cs typeface="Arial" panose="020B0604020202020204" pitchFamily="34" charset="0"/>
              </a:rPr>
              <a:t>731</a:t>
            </a:r>
            <a:r>
              <a:rPr lang="mn-MN" sz="1400" spc="-1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болсны </a:t>
            </a:r>
            <a:r>
              <a:rPr lang="mn-MN" sz="1400" spc="-15" dirty="0">
                <a:latin typeface="Arial" panose="020B0604020202020204" pitchFamily="34" charset="0"/>
                <a:cs typeface="Arial" panose="020B0604020202020204" pitchFamily="34" charset="0"/>
              </a:rPr>
              <a:t> </a:t>
            </a:r>
            <a:r>
              <a:rPr lang="mn-MN" sz="1400" spc="-15" dirty="0" smtClean="0">
                <a:latin typeface="Arial" panose="020B0604020202020204" pitchFamily="34" charset="0"/>
                <a:cs typeface="Arial" panose="020B0604020202020204" pitchFamily="34" charset="0"/>
              </a:rPr>
              <a:t>4</a:t>
            </a:r>
            <a:r>
              <a:rPr lang="en-US" sz="1400" spc="-15" dirty="0" smtClean="0">
                <a:latin typeface="Arial" panose="020B0604020202020204" pitchFamily="34" charset="0"/>
                <a:cs typeface="Arial" panose="020B0604020202020204" pitchFamily="34" charset="0"/>
              </a:rPr>
              <a:t>19</a:t>
            </a:r>
            <a:r>
              <a:rPr lang="mn-MN" sz="1400" spc="-15" dirty="0" smtClean="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a:t>
            </a:r>
            <a:r>
              <a:rPr lang="mn-MN" sz="1400" spc="-15" dirty="0" smtClean="0">
                <a:latin typeface="Arial" panose="020B0604020202020204" pitchFamily="34" charset="0"/>
                <a:cs typeface="Arial" panose="020B0604020202020204" pitchFamily="34" charset="0"/>
              </a:rPr>
              <a:t>5</a:t>
            </a:r>
            <a:r>
              <a:rPr lang="en-US" sz="1400" spc="-15" dirty="0">
                <a:latin typeface="Arial" panose="020B0604020202020204" pitchFamily="34" charset="0"/>
                <a:cs typeface="Arial" panose="020B0604020202020204" pitchFamily="34" charset="0"/>
              </a:rPr>
              <a:t>7</a:t>
            </a:r>
            <a:r>
              <a:rPr lang="mn-MN" sz="1400" spc="-15" dirty="0" smtClean="0">
                <a:latin typeface="Arial" panose="020B0604020202020204" pitchFamily="34" charset="0"/>
                <a:cs typeface="Arial" panose="020B0604020202020204" pitchFamily="34" charset="0"/>
              </a:rPr>
              <a:t>.</a:t>
            </a:r>
            <a:r>
              <a:rPr lang="en-US" sz="1400" spc="-15" dirty="0">
                <a:latin typeface="Arial" panose="020B0604020202020204" pitchFamily="34" charset="0"/>
                <a:cs typeface="Arial" panose="020B0604020202020204" pitchFamily="34" charset="0"/>
              </a:rPr>
              <a:t>3</a:t>
            </a:r>
            <a:r>
              <a:rPr lang="mn-MN" sz="1400" spc="-15"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нь </a:t>
            </a:r>
            <a:r>
              <a:rPr lang="mn-MN" sz="1400" spc="-10" dirty="0">
                <a:latin typeface="Arial" panose="020B0604020202020204" pitchFamily="34" charset="0"/>
                <a:cs typeface="Arial" panose="020B0604020202020204" pitchFamily="34" charset="0"/>
              </a:rPr>
              <a:t>эмэгтэйчүүд  байна.</a:t>
            </a:r>
            <a:endParaRPr lang="mn-MN" sz="2800" dirty="0">
              <a:latin typeface="Arial" panose="020B0604020202020204" pitchFamily="34" charset="0"/>
              <a:cs typeface="Arial" panose="020B0604020202020204" pitchFamily="34" charset="0"/>
            </a:endParaRPr>
          </a:p>
        </p:txBody>
      </p:sp>
      <p:sp>
        <p:nvSpPr>
          <p:cNvPr id="9" name="Up Arrow 8"/>
          <p:cNvSpPr/>
          <p:nvPr/>
        </p:nvSpPr>
        <p:spPr>
          <a:xfrm rot="10800000">
            <a:off x="2738117" y="3703572"/>
            <a:ext cx="302479" cy="87735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002045" y="1403799"/>
            <a:ext cx="3979779" cy="587853"/>
          </a:xfrm>
          <a:prstGeom prst="rect">
            <a:avLst/>
          </a:prstGeom>
          <a:noFill/>
        </p:spPr>
        <p:txBody>
          <a:bodyPr wrap="square" rtlCol="0">
            <a:spAutoFit/>
          </a:bodyPr>
          <a:lstStyle/>
          <a:p>
            <a:pPr algn="ctr">
              <a:lnSpc>
                <a:spcPct val="115000"/>
              </a:lnSpc>
              <a:tabLst>
                <a:tab pos="1171575" algn="l"/>
              </a:tabLst>
            </a:pP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mn-MN"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БҮРТГЭЛТЭЙ </a:t>
            </a: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АЖИЛГҮЙЧҮҮД БОЛОВСРОЛЫН ТҮВШИНГЭЭР</a:t>
            </a:r>
            <a:endParaRPr lang="en-US" sz="14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0" name="Up Arrow 39"/>
          <p:cNvSpPr/>
          <p:nvPr/>
        </p:nvSpPr>
        <p:spPr>
          <a:xfrm rot="10800000">
            <a:off x="4578944" y="3746384"/>
            <a:ext cx="302479" cy="87735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10"/>
          <a:stretch>
            <a:fillRect/>
          </a:stretch>
        </p:blipFill>
        <p:spPr>
          <a:xfrm flipH="1">
            <a:off x="3988965" y="1287686"/>
            <a:ext cx="308129" cy="1230221"/>
          </a:xfrm>
          <a:prstGeom prst="rect">
            <a:avLst/>
          </a:prstGeom>
        </p:spPr>
      </p:pic>
      <p:graphicFrame>
        <p:nvGraphicFramePr>
          <p:cNvPr id="41" name="Chart 40"/>
          <p:cNvGraphicFramePr/>
          <p:nvPr>
            <p:extLst>
              <p:ext uri="{D42A27DB-BD31-4B8C-83A1-F6EECF244321}">
                <p14:modId xmlns:p14="http://schemas.microsoft.com/office/powerpoint/2010/main" val="4156058031"/>
              </p:ext>
            </p:extLst>
          </p:nvPr>
        </p:nvGraphicFramePr>
        <p:xfrm>
          <a:off x="5684527" y="2085379"/>
          <a:ext cx="5972175" cy="249555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2068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anose="020B0604020202020204" pitchFamily="34" charset="0"/>
                <a:cs typeface="Arial" pitchFamily="34" charset="0"/>
              </a:rPr>
              <a:t>ХҮН АМ, НИЙГМИЙН ҮЗҮҮЛЭЛТ- Нийгмийн даатгал, халамж</a:t>
            </a:r>
            <a:endParaRPr lang="mn-MN" sz="2400" b="1" dirty="0">
              <a:solidFill>
                <a:schemeClr val="bg1"/>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19" name="Picture 18"/>
          <p:cNvPicPr>
            <a:picLocks noChangeAspect="1"/>
          </p:cNvPicPr>
          <p:nvPr/>
        </p:nvPicPr>
        <p:blipFill>
          <a:blip r:embed="rId8"/>
          <a:stretch>
            <a:fillRect/>
          </a:stretch>
        </p:blipFill>
        <p:spPr>
          <a:xfrm>
            <a:off x="1185666" y="1161906"/>
            <a:ext cx="10454271" cy="1895430"/>
          </a:xfrm>
          <a:prstGeom prst="rect">
            <a:avLst/>
          </a:prstGeom>
        </p:spPr>
      </p:pic>
      <p:pic>
        <p:nvPicPr>
          <p:cNvPr id="20" name="Picture 19"/>
          <p:cNvPicPr>
            <a:picLocks noChangeAspect="1"/>
          </p:cNvPicPr>
          <p:nvPr/>
        </p:nvPicPr>
        <p:blipFill>
          <a:blip r:embed="rId9"/>
          <a:stretch>
            <a:fillRect/>
          </a:stretch>
        </p:blipFill>
        <p:spPr>
          <a:xfrm>
            <a:off x="1185666" y="3139043"/>
            <a:ext cx="10454272" cy="1977849"/>
          </a:xfrm>
          <a:prstGeom prst="rect">
            <a:avLst/>
          </a:prstGeom>
        </p:spPr>
      </p:pic>
      <p:sp>
        <p:nvSpPr>
          <p:cNvPr id="24" name="Rectangle 23"/>
          <p:cNvSpPr/>
          <p:nvPr/>
        </p:nvSpPr>
        <p:spPr>
          <a:xfrm>
            <a:off x="2859314" y="1434813"/>
            <a:ext cx="8577943" cy="1402820"/>
          </a:xfrm>
          <a:prstGeom prst="rect">
            <a:avLst/>
          </a:prstGeom>
        </p:spPr>
        <p:txBody>
          <a:bodyPr wrap="square">
            <a:spAutoFit/>
          </a:bodyPr>
          <a:lstStyle/>
          <a:p>
            <a:pPr marL="12700" marR="5080" algn="just">
              <a:lnSpc>
                <a:spcPct val="97200"/>
              </a:lnSpc>
            </a:pPr>
            <a:r>
              <a:rPr lang="mn-MN" sz="1400" spc="-10" dirty="0" smtClean="0">
                <a:latin typeface="Arial" panose="020B0604020202020204" pitchFamily="34" charset="0"/>
                <a:cs typeface="Arial" panose="020B0604020202020204" pitchFamily="34" charset="0"/>
              </a:rPr>
              <a:t>Нийгмийн </a:t>
            </a:r>
            <a:r>
              <a:rPr lang="mn-MN" sz="1400" spc="-10" dirty="0">
                <a:latin typeface="Arial" panose="020B0604020202020204" pitchFamily="34" charset="0"/>
                <a:cs typeface="Arial" panose="020B0604020202020204" pitchFamily="34" charset="0"/>
              </a:rPr>
              <a:t>даатгалын газрын мэдээллээр </a:t>
            </a:r>
            <a:r>
              <a:rPr lang="mn-MN" sz="1400" spc="-15" dirty="0">
                <a:latin typeface="Arial" panose="020B0604020202020204" pitchFamily="34" charset="0"/>
                <a:cs typeface="Arial" panose="020B0604020202020204" pitchFamily="34" charset="0"/>
              </a:rPr>
              <a:t>нийгмийн  </a:t>
            </a:r>
            <a:r>
              <a:rPr lang="mn-MN" sz="1400" spc="-10" dirty="0">
                <a:latin typeface="Arial" panose="020B0604020202020204" pitchFamily="34" charset="0"/>
                <a:cs typeface="Arial" panose="020B0604020202020204" pitchFamily="34" charset="0"/>
              </a:rPr>
              <a:t>даатгалын сангийн орлого </a:t>
            </a:r>
            <a:r>
              <a:rPr lang="mn-MN" sz="1400" spc="-15" dirty="0">
                <a:latin typeface="Arial" panose="020B0604020202020204" pitchFamily="34" charset="0"/>
                <a:cs typeface="Arial" panose="020B0604020202020204" pitchFamily="34" charset="0"/>
              </a:rPr>
              <a:t>2018 </a:t>
            </a:r>
            <a:r>
              <a:rPr lang="mn-MN" sz="1400" spc="-10" dirty="0">
                <a:latin typeface="Arial" panose="020B0604020202020204" pitchFamily="34" charset="0"/>
                <a:cs typeface="Arial" panose="020B0604020202020204" pitchFamily="34" charset="0"/>
              </a:rPr>
              <a:t>оны эхний </a:t>
            </a:r>
            <a:r>
              <a:rPr lang="en-US" sz="1400" spc="-10" dirty="0" smtClean="0">
                <a:latin typeface="Arial" panose="020B0604020202020204" pitchFamily="34" charset="0"/>
                <a:cs typeface="Arial" panose="020B0604020202020204" pitchFamily="34" charset="0"/>
              </a:rPr>
              <a:t>10</a:t>
            </a:r>
            <a:r>
              <a:rPr lang="mn-MN" sz="140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сард </a:t>
            </a:r>
            <a:r>
              <a:rPr lang="mn-MN" sz="1400" spc="-10" dirty="0" smtClean="0">
                <a:latin typeface="Arial" panose="020B0604020202020204" pitchFamily="34" charset="0"/>
                <a:cs typeface="Arial" panose="020B0604020202020204" pitchFamily="34" charset="0"/>
              </a:rPr>
              <a:t>2</a:t>
            </a:r>
            <a:r>
              <a:rPr lang="en-US" sz="1400" spc="-10" dirty="0" smtClean="0">
                <a:latin typeface="Arial" panose="020B0604020202020204" pitchFamily="34" charset="0"/>
                <a:cs typeface="Arial" panose="020B0604020202020204" pitchFamily="34" charset="0"/>
              </a:rPr>
              <a:t>8323.3</a:t>
            </a:r>
            <a:r>
              <a:rPr lang="mn-MN" sz="1400" spc="-1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сая төгрөг  болж, өмнөх оны </a:t>
            </a:r>
            <a:r>
              <a:rPr lang="mn-MN" sz="1400" spc="-5" dirty="0">
                <a:latin typeface="Arial" panose="020B0604020202020204" pitchFamily="34" charset="0"/>
                <a:cs typeface="Arial" panose="020B0604020202020204" pitchFamily="34" charset="0"/>
              </a:rPr>
              <a:t>мөн үеэс </a:t>
            </a:r>
            <a:r>
              <a:rPr lang="en-US" sz="1400" spc="-10" dirty="0" smtClean="0">
                <a:latin typeface="Arial" panose="020B0604020202020204" pitchFamily="34" charset="0"/>
                <a:cs typeface="Arial" panose="020B0604020202020204" pitchFamily="34" charset="0"/>
              </a:rPr>
              <a:t>5157.5 </a:t>
            </a:r>
            <a:r>
              <a:rPr lang="mn-MN" sz="1400" spc="-15" dirty="0" smtClean="0">
                <a:latin typeface="Arial" panose="020B0604020202020204" pitchFamily="34" charset="0"/>
                <a:cs typeface="Arial" panose="020B0604020202020204" pitchFamily="34" charset="0"/>
              </a:rPr>
              <a:t>(2</a:t>
            </a:r>
            <a:r>
              <a:rPr lang="en-US" sz="1400" spc="-15" dirty="0" smtClean="0">
                <a:latin typeface="Arial" panose="020B0604020202020204" pitchFamily="34" charset="0"/>
                <a:cs typeface="Arial" panose="020B0604020202020204" pitchFamily="34" charset="0"/>
              </a:rPr>
              <a:t>2</a:t>
            </a:r>
            <a:r>
              <a:rPr lang="mn-MN" sz="1400" spc="-15" dirty="0" smtClean="0">
                <a:latin typeface="Arial" panose="020B0604020202020204" pitchFamily="34" charset="0"/>
                <a:cs typeface="Arial" panose="020B0604020202020204" pitchFamily="34" charset="0"/>
              </a:rPr>
              <a:t>.</a:t>
            </a:r>
            <a:r>
              <a:rPr lang="en-US" sz="1400" spc="-15" dirty="0" smtClean="0">
                <a:latin typeface="Arial" panose="020B0604020202020204" pitchFamily="34" charset="0"/>
                <a:cs typeface="Arial" panose="020B0604020202020204" pitchFamily="34" charset="0"/>
              </a:rPr>
              <a:t>3</a:t>
            </a:r>
            <a:r>
              <a:rPr lang="mn-MN" sz="1400" spc="-15"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сая </a:t>
            </a:r>
            <a:r>
              <a:rPr lang="mn-MN" sz="1400" spc="-15" dirty="0">
                <a:latin typeface="Arial" panose="020B0604020202020204" pitchFamily="34" charset="0"/>
                <a:cs typeface="Arial" panose="020B0604020202020204" pitchFamily="34" charset="0"/>
              </a:rPr>
              <a:t>төгрөгөөр өссөн</a:t>
            </a:r>
            <a:r>
              <a:rPr lang="mn-MN" sz="1400" dirty="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байна.</a:t>
            </a:r>
            <a:endParaRPr lang="mn-MN" sz="1400" dirty="0">
              <a:latin typeface="Arial" panose="020B0604020202020204" pitchFamily="34" charset="0"/>
              <a:cs typeface="Arial" panose="020B0604020202020204" pitchFamily="34" charset="0"/>
            </a:endParaRPr>
          </a:p>
          <a:p>
            <a:pPr algn="just"/>
            <a:endParaRPr lang="mn-MN" sz="1400" dirty="0">
              <a:solidFill>
                <a:srgbClr val="002060"/>
              </a:solidFill>
              <a:latin typeface="Arial" panose="020B0604020202020204" pitchFamily="34" charset="0"/>
              <a:cs typeface="Arial" panose="020B0604020202020204" pitchFamily="34" charset="0"/>
            </a:endParaRPr>
          </a:p>
          <a:p>
            <a:pPr marL="12700" algn="just">
              <a:lnSpc>
                <a:spcPts val="1764"/>
              </a:lnSpc>
            </a:pPr>
            <a:r>
              <a:rPr lang="mn-MN" sz="1400" dirty="0">
                <a:latin typeface="Arial" panose="020B0604020202020204" pitchFamily="34" charset="0"/>
                <a:ea typeface="Calibri" charset="0"/>
                <a:cs typeface="Arial" panose="020B0604020202020204" pitchFamily="34" charset="0"/>
              </a:rPr>
              <a:t>Харин </a:t>
            </a:r>
            <a:r>
              <a:rPr lang="mn-MN" sz="1400" spc="-15" dirty="0" smtClean="0">
                <a:latin typeface="Arial" panose="020B0604020202020204" pitchFamily="34" charset="0"/>
                <a:cs typeface="Arial" panose="020B0604020202020204" pitchFamily="34" charset="0"/>
              </a:rPr>
              <a:t>нийгмийн   </a:t>
            </a:r>
            <a:r>
              <a:rPr lang="mn-MN" sz="1400" spc="-15" dirty="0">
                <a:latin typeface="Arial" panose="020B0604020202020204" pitchFamily="34" charset="0"/>
                <a:cs typeface="Arial" panose="020B0604020202020204" pitchFamily="34" charset="0"/>
              </a:rPr>
              <a:t>даатгалын   </a:t>
            </a:r>
            <a:r>
              <a:rPr lang="mn-MN" sz="1400" spc="-10" dirty="0">
                <a:latin typeface="Arial" panose="020B0604020202020204" pitchFamily="34" charset="0"/>
                <a:cs typeface="Arial" panose="020B0604020202020204" pitchFamily="34" charset="0"/>
              </a:rPr>
              <a:t>шимтгэлийн авлага</a:t>
            </a:r>
            <a:r>
              <a:rPr lang="mn-MN" sz="1400" spc="-15" dirty="0">
                <a:latin typeface="Arial" panose="020B0604020202020204" pitchFamily="34" charset="0"/>
                <a:cs typeface="Arial" panose="020B0604020202020204" pitchFamily="34" charset="0"/>
              </a:rPr>
              <a:t>  </a:t>
            </a:r>
            <a:r>
              <a:rPr lang="en-US" sz="1400" spc="-15" dirty="0" smtClean="0">
                <a:latin typeface="Arial" panose="020B0604020202020204" pitchFamily="34" charset="0"/>
                <a:cs typeface="Arial" panose="020B0604020202020204" pitchFamily="34" charset="0"/>
              </a:rPr>
              <a:t>8087.3</a:t>
            </a:r>
            <a:r>
              <a:rPr lang="mn-MN" sz="1400" spc="-10" dirty="0" smtClean="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сая </a:t>
            </a:r>
            <a:r>
              <a:rPr lang="mn-MN" sz="1400" spc="385" dirty="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төгрөг болж, өмнөх оны мөн үеэс </a:t>
            </a:r>
            <a:r>
              <a:rPr lang="en-US" sz="1400" spc="-15" dirty="0" smtClean="0">
                <a:latin typeface="Arial" panose="020B0604020202020204" pitchFamily="34" charset="0"/>
                <a:cs typeface="Arial" panose="020B0604020202020204" pitchFamily="34" charset="0"/>
              </a:rPr>
              <a:t> 264.6</a:t>
            </a:r>
            <a:r>
              <a:rPr lang="mn-MN" sz="1400" spc="-15" dirty="0" smtClean="0">
                <a:latin typeface="Arial" panose="020B0604020202020204" pitchFamily="34" charset="0"/>
                <a:cs typeface="Arial" panose="020B0604020202020204" pitchFamily="34" charset="0"/>
              </a:rPr>
              <a:t> (</a:t>
            </a:r>
            <a:r>
              <a:rPr lang="en-US" sz="1400" spc="-15" dirty="0" smtClean="0">
                <a:latin typeface="Arial" panose="020B0604020202020204" pitchFamily="34" charset="0"/>
                <a:cs typeface="Arial" panose="020B0604020202020204" pitchFamily="34" charset="0"/>
              </a:rPr>
              <a:t>3.2</a:t>
            </a:r>
            <a:r>
              <a:rPr lang="mn-MN" sz="1400" spc="-15" dirty="0" smtClean="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сая төгрөгөөр </a:t>
            </a:r>
            <a:r>
              <a:rPr lang="mn-MN" sz="1400" spc="-15" dirty="0" smtClean="0">
                <a:latin typeface="Arial" panose="020B0604020202020204" pitchFamily="34" charset="0"/>
                <a:cs typeface="Arial" panose="020B0604020202020204" pitchFamily="34" charset="0"/>
              </a:rPr>
              <a:t>буурсан </a:t>
            </a:r>
            <a:r>
              <a:rPr lang="mn-MN" sz="1400" spc="-15" dirty="0">
                <a:latin typeface="Arial" panose="020B0604020202020204" pitchFamily="34" charset="0"/>
                <a:cs typeface="Arial" panose="020B0604020202020204" pitchFamily="34" charset="0"/>
              </a:rPr>
              <a:t>байна.</a:t>
            </a:r>
            <a:endParaRPr lang="mn-MN" sz="1400" dirty="0">
              <a:latin typeface="Arial" panose="020B0604020202020204" pitchFamily="34" charset="0"/>
              <a:cs typeface="Arial" panose="020B0604020202020204" pitchFamily="34" charset="0"/>
            </a:endParaRPr>
          </a:p>
          <a:p>
            <a:pPr algn="just"/>
            <a:endParaRPr lang="en-US" sz="14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953656" y="3435469"/>
            <a:ext cx="8483601"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2018 </a:t>
            </a:r>
            <a:r>
              <a:rPr lang="en-US" sz="1400" dirty="0" err="1">
                <a:latin typeface="Arial" panose="020B0604020202020204" pitchFamily="34" charset="0"/>
                <a:cs typeface="Arial" panose="020B0604020202020204" pitchFamily="34" charset="0"/>
              </a:rPr>
              <a:t>оны</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эхний 10</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сар</a:t>
            </a:r>
            <a:r>
              <a:rPr lang="mn-MN" sz="1400" dirty="0">
                <a:latin typeface="Arial" panose="020B0604020202020204" pitchFamily="34" charset="0"/>
                <a:cs typeface="Arial" panose="020B0604020202020204" pitchFamily="34" charset="0"/>
              </a:rPr>
              <a:t>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байдлаар</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тэтгэврийн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16</a:t>
            </a:r>
            <a:r>
              <a:rPr lang="mn-MN" sz="1400" dirty="0">
                <a:latin typeface="Arial" panose="020B0604020202020204" pitchFamily="34" charset="0"/>
                <a:cs typeface="Arial" panose="020B0604020202020204" pitchFamily="34" charset="0"/>
              </a:rPr>
              <a:t>380</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авагчдад</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53103.8</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сая</a:t>
            </a:r>
            <a:r>
              <a:rPr lang="en-US" sz="1400" dirty="0">
                <a:latin typeface="Arial" panose="020B0604020202020204" pitchFamily="34" charset="0"/>
                <a:cs typeface="Arial" panose="020B0604020202020204" pitchFamily="34" charset="0"/>
              </a:rPr>
              <a:t> т</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грөгийг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тэтгэвэрт</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6374 </a:t>
            </a:r>
            <a:r>
              <a:rPr lang="en-US" sz="1400" dirty="0" err="1">
                <a:latin typeface="Arial" panose="020B0604020202020204" pitchFamily="34" charset="0"/>
                <a:cs typeface="Arial" panose="020B0604020202020204" pitchFamily="34" charset="0"/>
              </a:rPr>
              <a:t>даатгуулагчдад</a:t>
            </a:r>
            <a:r>
              <a:rPr lang="en-US" sz="1400" dirty="0">
                <a:latin typeface="Arial" panose="020B0604020202020204" pitchFamily="34" charset="0"/>
                <a:cs typeface="Arial" panose="020B0604020202020204" pitchFamily="34" charset="0"/>
              </a:rPr>
              <a:t> 2381.3 </a:t>
            </a:r>
            <a:r>
              <a:rPr lang="en-US" sz="1400" dirty="0" err="1">
                <a:latin typeface="Arial" panose="020B0604020202020204" pitchFamily="34" charset="0"/>
                <a:cs typeface="Arial" panose="020B0604020202020204" pitchFamily="34" charset="0"/>
              </a:rPr>
              <a:t>сая</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төгр</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гийг</a:t>
            </a:r>
            <a:r>
              <a:rPr lang="en-US" sz="1400" dirty="0">
                <a:latin typeface="Arial" panose="020B0604020202020204" pitchFamily="34" charset="0"/>
                <a:cs typeface="Arial" panose="020B0604020202020204" pitchFamily="34" charset="0"/>
              </a:rPr>
              <a:t> ХЧТА, ЖА, </a:t>
            </a:r>
            <a:r>
              <a:rPr lang="en-US" sz="1400" dirty="0" err="1">
                <a:latin typeface="Arial" panose="020B0604020202020204" pitchFamily="34" charset="0"/>
                <a:cs typeface="Arial" panose="020B0604020202020204" pitchFamily="34" charset="0"/>
              </a:rPr>
              <a:t>оршуулгын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тэтгэмжид</a:t>
            </a:r>
            <a:r>
              <a:rPr lang="en-US" sz="1400" dirty="0">
                <a:latin typeface="Arial" panose="020B0604020202020204" pitchFamily="34" charset="0"/>
                <a:cs typeface="Arial" panose="020B0604020202020204" pitchFamily="34" charset="0"/>
              </a:rPr>
              <a:t>, ҮОМШ</a:t>
            </a:r>
            <a:r>
              <a:rPr lang="mn-MN" sz="1400" dirty="0">
                <a:latin typeface="Arial" panose="020B0604020202020204" pitchFamily="34" charset="0"/>
                <a:cs typeface="Arial" panose="020B0604020202020204" pitchFamily="34" charset="0"/>
              </a:rPr>
              <a:t>Ө</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ний</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ҮО-</a:t>
            </a:r>
            <a:r>
              <a:rPr lang="en-US" sz="1400" dirty="0" err="1">
                <a:latin typeface="Arial" panose="020B0604020202020204" pitchFamily="34" charset="0"/>
                <a:cs typeface="Arial" panose="020B0604020202020204" pitchFamily="34" charset="0"/>
              </a:rPr>
              <a:t>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a:t>
            </a:r>
            <a:r>
              <a:rPr lang="en-US" sz="1400" dirty="0">
                <a:latin typeface="Arial" panose="020B0604020202020204" pitchFamily="34" charset="0"/>
                <a:cs typeface="Arial" panose="020B0604020202020204" pitchFamily="34" charset="0"/>
              </a:rPr>
              <a:t>, ХЧТА-</a:t>
            </a:r>
            <a:r>
              <a:rPr lang="en-US" sz="1400" dirty="0" err="1">
                <a:latin typeface="Arial" panose="020B0604020202020204" pitchFamily="34" charset="0"/>
                <a:cs typeface="Arial" panose="020B0604020202020204" pitchFamily="34" charset="0"/>
              </a:rPr>
              <a:t>ны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нөх</a:t>
            </a:r>
            <a:r>
              <a:rPr lang="mn-MN" sz="1400" dirty="0">
                <a:latin typeface="Arial" panose="020B0604020202020204" pitchFamily="34" charset="0"/>
                <a:cs typeface="Arial" panose="020B0604020202020204" pitchFamily="34" charset="0"/>
              </a:rPr>
              <a:t>ө</a:t>
            </a:r>
            <a:r>
              <a:rPr lang="en-US" sz="1400" dirty="0">
                <a:latin typeface="Arial" panose="020B0604020202020204" pitchFamily="34" charset="0"/>
                <a:cs typeface="Arial" panose="020B0604020202020204" pitchFamily="34" charset="0"/>
              </a:rPr>
              <a:t>н т</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лб</a:t>
            </a:r>
            <a:r>
              <a:rPr lang="mn-MN" sz="1400" dirty="0">
                <a:latin typeface="Arial" panose="020B0604020202020204" pitchFamily="34" charset="0"/>
                <a:cs typeface="Arial" panose="020B0604020202020204" pitchFamily="34" charset="0"/>
              </a:rPr>
              <a:t>ө</a:t>
            </a:r>
            <a:r>
              <a:rPr lang="en-US" sz="1400" dirty="0">
                <a:latin typeface="Arial" panose="020B0604020202020204" pitchFamily="34" charset="0"/>
                <a:cs typeface="Arial" panose="020B0604020202020204" pitchFamily="34" charset="0"/>
              </a:rPr>
              <a:t>р, </a:t>
            </a:r>
            <a:r>
              <a:rPr lang="mn-MN" sz="1400" dirty="0">
                <a:latin typeface="Arial" panose="020B0604020202020204" pitchFamily="34" charset="0"/>
                <a:cs typeface="Arial" panose="020B0604020202020204" pitchFamily="34" charset="0"/>
              </a:rPr>
              <a:t>сувиллын зардалд </a:t>
            </a:r>
            <a:r>
              <a:rPr lang="en-US" sz="1400" dirty="0">
                <a:latin typeface="Arial" panose="020B0604020202020204" pitchFamily="34" charset="0"/>
                <a:cs typeface="Arial" panose="020B0604020202020204" pitchFamily="34" charset="0"/>
              </a:rPr>
              <a:t>307</a:t>
            </a:r>
            <a:r>
              <a:rPr lang="mn-MN" sz="1400" dirty="0">
                <a:latin typeface="Arial" panose="020B0604020202020204" pitchFamily="34" charset="0"/>
                <a:cs typeface="Arial" panose="020B0604020202020204" pitchFamily="34" charset="0"/>
              </a:rPr>
              <a:t> хүнд </a:t>
            </a:r>
            <a:r>
              <a:rPr lang="en-US" sz="1400" dirty="0">
                <a:latin typeface="Arial" panose="020B0604020202020204" pitchFamily="34" charset="0"/>
                <a:cs typeface="Arial" panose="020B0604020202020204" pitchFamily="34" charset="0"/>
              </a:rPr>
              <a:t>1557.</a:t>
            </a:r>
            <a:r>
              <a:rPr lang="mn-MN" sz="1400" dirty="0">
                <a:latin typeface="Arial" panose="020B0604020202020204" pitchFamily="34" charset="0"/>
                <a:cs typeface="Arial" panose="020B0604020202020204" pitchFamily="34" charset="0"/>
              </a:rPr>
              <a:t>4 сая төгрөг, </a:t>
            </a:r>
            <a:r>
              <a:rPr lang="en-US" sz="1400" dirty="0" err="1">
                <a:latin typeface="Arial" panose="020B0604020202020204" pitchFamily="34" charset="0"/>
                <a:cs typeface="Arial" panose="020B0604020202020204" pitchFamily="34" charset="0"/>
              </a:rPr>
              <a:t>Ажилгүйдлийн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483 </a:t>
            </a:r>
            <a:r>
              <a:rPr lang="en-US" sz="1400" dirty="0" err="1">
                <a:latin typeface="Arial" panose="020B0604020202020204" pitchFamily="34" charset="0"/>
                <a:cs typeface="Arial" panose="020B0604020202020204" pitchFamily="34" charset="0"/>
              </a:rPr>
              <a:t>даатгуулагчдад</a:t>
            </a:r>
            <a:r>
              <a:rPr lang="en-US" sz="1400" dirty="0">
                <a:latin typeface="Arial" panose="020B0604020202020204" pitchFamily="34" charset="0"/>
                <a:cs typeface="Arial" panose="020B0604020202020204" pitchFamily="34" charset="0"/>
              </a:rPr>
              <a:t> 758.7</a:t>
            </a:r>
            <a:r>
              <a:rPr lang="mn-MN" sz="1400" dirty="0">
                <a:latin typeface="Arial" panose="020B0604020202020204" pitchFamily="34" charset="0"/>
                <a:cs typeface="Arial" panose="020B0604020202020204" pitchFamily="34" charset="0"/>
              </a:rPr>
              <a:t> сая төгрөгийг </a:t>
            </a:r>
            <a:r>
              <a:rPr lang="en-US" sz="1400" dirty="0" err="1">
                <a:latin typeface="Arial" panose="020B0604020202020204" pitchFamily="34" charset="0"/>
                <a:cs typeface="Arial" panose="020B0604020202020204" pitchFamily="34" charset="0"/>
              </a:rPr>
              <a:t>ажилгүйдлийн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тэтгэмжид</a:t>
            </a:r>
            <a:r>
              <a:rPr lang="mn-MN" sz="1400" dirty="0">
                <a:latin typeface="Arial" panose="020B0604020202020204" pitchFamily="34" charset="0"/>
                <a:cs typeface="Arial" panose="020B0604020202020204" pitchFamily="34" charset="0"/>
              </a:rPr>
              <a:t> тус тус олгожээ.</a:t>
            </a:r>
            <a:endParaRPr lang="en-US" sz="14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0"/>
          <a:stretch>
            <a:fillRect/>
          </a:stretch>
        </p:blipFill>
        <p:spPr>
          <a:xfrm>
            <a:off x="1185666" y="5273092"/>
            <a:ext cx="10454272" cy="1127708"/>
          </a:xfrm>
          <a:prstGeom prst="rect">
            <a:avLst/>
          </a:prstGeom>
        </p:spPr>
      </p:pic>
      <p:sp>
        <p:nvSpPr>
          <p:cNvPr id="3" name="Rectangle 2"/>
          <p:cNvSpPr/>
          <p:nvPr/>
        </p:nvSpPr>
        <p:spPr>
          <a:xfrm>
            <a:off x="3083769" y="5675492"/>
            <a:ext cx="8483600" cy="523220"/>
          </a:xfrm>
          <a:prstGeom prst="rect">
            <a:avLst/>
          </a:prstGeom>
        </p:spPr>
        <p:txBody>
          <a:bodyPr wrap="square">
            <a:spAutoFit/>
          </a:bodyPr>
          <a:lstStyle/>
          <a:p>
            <a:r>
              <a:rPr lang="en-US" sz="1400" dirty="0" err="1">
                <a:latin typeface="Arial" panose="020B0604020202020204" pitchFamily="34" charset="0"/>
                <a:cs typeface="Arial" panose="020B0604020202020204" pitchFamily="34" charset="0"/>
              </a:rPr>
              <a:t>Нийгмийн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халамжийн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38762 </a:t>
            </a:r>
            <a:r>
              <a:rPr lang="en-US" sz="1400" dirty="0" err="1">
                <a:latin typeface="Arial" panose="020B0604020202020204" pitchFamily="34" charset="0"/>
                <a:cs typeface="Arial" panose="020B0604020202020204" pitchFamily="34" charset="0"/>
              </a:rPr>
              <a:t>хүнд</a:t>
            </a:r>
            <a:r>
              <a:rPr lang="en-US" sz="1400" dirty="0">
                <a:latin typeface="Arial" panose="020B0604020202020204" pitchFamily="34" charset="0"/>
                <a:cs typeface="Arial" panose="020B0604020202020204" pitchFamily="34" charset="0"/>
              </a:rPr>
              <a:t> 11663.7 </a:t>
            </a:r>
            <a:r>
              <a:rPr lang="en-US" sz="1400" dirty="0" err="1">
                <a:latin typeface="Arial" panose="020B0604020202020204" pitchFamily="34" charset="0"/>
                <a:cs typeface="Arial" panose="020B0604020202020204" pitchFamily="34" charset="0"/>
              </a:rPr>
              <a:t>сая</a:t>
            </a:r>
            <a:r>
              <a:rPr lang="en-US" sz="1400" dirty="0">
                <a:latin typeface="Arial" panose="020B0604020202020204" pitchFamily="34" charset="0"/>
                <a:cs typeface="Arial" panose="020B0604020202020204" pitchFamily="34" charset="0"/>
              </a:rPr>
              <a:t> т</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гр</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халамжийн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тэтгэмжийг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олгожээ</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21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19" name="Picture 18"/>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2701" y="629875"/>
            <a:ext cx="510540" cy="486410"/>
          </a:xfrm>
          <a:prstGeom prst="rect">
            <a:avLst/>
          </a:prstGeom>
          <a:noFill/>
          <a:ln w="9525">
            <a:noFill/>
            <a:miter lim="800000"/>
            <a:headEnd/>
            <a:tailEnd/>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02" y="1752529"/>
            <a:ext cx="1591821" cy="1441649"/>
          </a:xfrm>
          <a:prstGeom prst="rect">
            <a:avLst/>
          </a:prstGeom>
        </p:spPr>
      </p:pic>
      <p:sp>
        <p:nvSpPr>
          <p:cNvPr id="3" name="Round Diagonal Corner Rectangle 2"/>
          <p:cNvSpPr/>
          <p:nvPr/>
        </p:nvSpPr>
        <p:spPr>
          <a:xfrm>
            <a:off x="2263241" y="1268361"/>
            <a:ext cx="9376697" cy="2326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386533" y="1308176"/>
            <a:ext cx="9253406" cy="2246769"/>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2018 </a:t>
            </a:r>
            <a:r>
              <a:rPr lang="mn-MN" sz="1400" dirty="0">
                <a:solidFill>
                  <a:schemeClr val="bg1"/>
                </a:solidFill>
                <a:latin typeface="Arial" panose="020B0604020202020204" pitchFamily="34" charset="0"/>
                <a:cs typeface="Arial" panose="020B0604020202020204" pitchFamily="34" charset="0"/>
              </a:rPr>
              <a:t>оны </a:t>
            </a:r>
            <a:r>
              <a:rPr lang="en-US" sz="1400" dirty="0" err="1">
                <a:solidFill>
                  <a:schemeClr val="bg1"/>
                </a:solidFill>
                <a:latin typeface="Arial" panose="020B0604020202020204" pitchFamily="34" charset="0"/>
                <a:cs typeface="Arial" panose="020B0604020202020204" pitchFamily="34" charset="0"/>
              </a:rPr>
              <a:t>эхний</a:t>
            </a:r>
            <a:r>
              <a:rPr lang="en-US" sz="1400" dirty="0">
                <a:solidFill>
                  <a:schemeClr val="bg1"/>
                </a:solidFill>
                <a:latin typeface="Arial" panose="020B0604020202020204" pitchFamily="34" charset="0"/>
                <a:cs typeface="Arial" panose="020B0604020202020204" pitchFamily="34" charset="0"/>
              </a:rPr>
              <a:t> 10 </a:t>
            </a:r>
            <a:r>
              <a:rPr lang="en-US" sz="1400" dirty="0" err="1">
                <a:solidFill>
                  <a:schemeClr val="bg1"/>
                </a:solidFill>
                <a:latin typeface="Arial" panose="020B0604020202020204" pitchFamily="34" charset="0"/>
                <a:cs typeface="Arial" panose="020B0604020202020204" pitchFamily="34" charset="0"/>
              </a:rPr>
              <a:t>сарын</a:t>
            </a:r>
            <a:r>
              <a:rPr lang="en-US" sz="1400"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байдлаар нийт 652  гэмт хэрэг бүртгэгдсэн нь урьд оны мөн үеэс </a:t>
            </a:r>
            <a:r>
              <a:rPr lang="en-US" sz="1400" dirty="0">
                <a:solidFill>
                  <a:schemeClr val="bg1"/>
                </a:solidFill>
                <a:latin typeface="Arial" panose="020B0604020202020204" pitchFamily="34" charset="0"/>
                <a:cs typeface="Arial" panose="020B0604020202020204" pitchFamily="34" charset="0"/>
              </a:rPr>
              <a:t>1.1</a:t>
            </a:r>
            <a:r>
              <a:rPr lang="mn-MN" sz="1400" dirty="0">
                <a:solidFill>
                  <a:schemeClr val="bg1"/>
                </a:solidFill>
                <a:latin typeface="Arial" panose="020B0604020202020204" pitchFamily="34" charset="0"/>
                <a:cs typeface="Arial" panose="020B0604020202020204" pitchFamily="34" charset="0"/>
              </a:rPr>
              <a:t> хувиар өссөн байна. Нийт гэмт хэргийн 2</a:t>
            </a:r>
            <a:r>
              <a:rPr lang="en-US" sz="1400" dirty="0">
                <a:solidFill>
                  <a:schemeClr val="bg1"/>
                </a:solidFill>
                <a:latin typeface="Arial" panose="020B0604020202020204" pitchFamily="34" charset="0"/>
                <a:cs typeface="Arial" panose="020B0604020202020204" pitchFamily="34" charset="0"/>
              </a:rPr>
              <a:t>2</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9</a:t>
            </a:r>
            <a:r>
              <a:rPr lang="mn-MN" sz="1400" dirty="0">
                <a:solidFill>
                  <a:schemeClr val="bg1"/>
                </a:solidFill>
                <a:latin typeface="Arial" panose="020B0604020202020204" pitchFamily="34" charset="0"/>
                <a:cs typeface="Arial" panose="020B0604020202020204" pitchFamily="34" charset="0"/>
              </a:rPr>
              <a:t> хувь нь согтуугаар үйлдэгдсэн нь өнгөрсөн оны мөн үетэй харьцуулахад 21.6 хувиар буурсан байна. </a:t>
            </a:r>
            <a:endParaRPr lang="en-US" sz="1400" dirty="0">
              <a:solidFill>
                <a:schemeClr val="bg1"/>
              </a:solidFill>
              <a:latin typeface="Arial" panose="020B0604020202020204" pitchFamily="34" charset="0"/>
              <a:cs typeface="Arial" panose="020B0604020202020204" pitchFamily="34" charset="0"/>
            </a:endParaRPr>
          </a:p>
          <a:p>
            <a:r>
              <a:rPr lang="mn-MN" sz="1400" dirty="0">
                <a:solidFill>
                  <a:schemeClr val="bg1"/>
                </a:solidFill>
                <a:latin typeface="Arial" panose="020B0604020202020204" pitchFamily="34" charset="0"/>
                <a:cs typeface="Arial" panose="020B0604020202020204" pitchFamily="34" charset="0"/>
              </a:rPr>
              <a:t>Иргэн болон байгууллагад нийт </a:t>
            </a:r>
            <a:r>
              <a:rPr lang="en-US" sz="1400" dirty="0">
                <a:solidFill>
                  <a:schemeClr val="bg1"/>
                </a:solidFill>
                <a:latin typeface="Arial" panose="020B0604020202020204" pitchFamily="34" charset="0"/>
                <a:cs typeface="Arial" panose="020B0604020202020204" pitchFamily="34" charset="0"/>
              </a:rPr>
              <a:t>1422.5</a:t>
            </a:r>
            <a:r>
              <a:rPr lang="mn-MN" sz="1400" dirty="0">
                <a:solidFill>
                  <a:schemeClr val="bg1"/>
                </a:solidFill>
                <a:latin typeface="Arial" panose="020B0604020202020204" pitchFamily="34" charset="0"/>
                <a:cs typeface="Arial" panose="020B0604020202020204" pitchFamily="34" charset="0"/>
              </a:rPr>
              <a:t> сая төгрөгийн хохирол учирсан нь өмнөх оны мөн үеэс 177.6 сая төгрөгөөр буурсан байна. Учирсан хохирлоос </a:t>
            </a:r>
            <a:r>
              <a:rPr lang="en-US" sz="1400" dirty="0">
                <a:solidFill>
                  <a:schemeClr val="bg1"/>
                </a:solidFill>
                <a:latin typeface="Arial" panose="020B0604020202020204" pitchFamily="34" charset="0"/>
                <a:cs typeface="Arial" panose="020B0604020202020204" pitchFamily="34" charset="0"/>
              </a:rPr>
              <a:t>626.8</a:t>
            </a:r>
            <a:r>
              <a:rPr lang="mn-MN" sz="1400" dirty="0">
                <a:solidFill>
                  <a:schemeClr val="bg1"/>
                </a:solidFill>
                <a:latin typeface="Arial" panose="020B0604020202020204" pitchFamily="34" charset="0"/>
                <a:cs typeface="Arial" panose="020B0604020202020204" pitchFamily="34" charset="0"/>
              </a:rPr>
              <a:t> сая төгрөгийг нөхөн төлүүлж, нөхөн төлөлт 44.1 хувьтай байна. </a:t>
            </a:r>
            <a:endParaRPr lang="en-US" sz="1400" dirty="0">
              <a:solidFill>
                <a:schemeClr val="bg1"/>
              </a:solidFill>
              <a:latin typeface="Arial" panose="020B0604020202020204" pitchFamily="34" charset="0"/>
              <a:cs typeface="Arial" panose="020B0604020202020204" pitchFamily="34" charset="0"/>
            </a:endParaRPr>
          </a:p>
          <a:p>
            <a:r>
              <a:rPr lang="mn-MN" sz="1400" dirty="0">
                <a:solidFill>
                  <a:schemeClr val="bg1"/>
                </a:solidFill>
                <a:latin typeface="Arial" panose="020B0604020202020204" pitchFamily="34" charset="0"/>
                <a:cs typeface="Arial" panose="020B0604020202020204" pitchFamily="34" charset="0"/>
              </a:rPr>
              <a:t>Бүртгэгдсэн гэмт хэргийн 32.4 хувийг өмчлөх эрхийн эсрэг гэмт хэрэг,  40.0 хувийг хүний амь бие, эрүүл мэндийн эсрэг гэмт хэрэг,  10.7 хувийг байгаль хамгаалах журмын эсрэг гэмт хэрэг, 8.9 хувийг тээврийн хэрэгслийн хөдөлгөөний аюулгүй байдлын эсрэг гэмт хэрэг, 8.0 хувийг бусад төрлийн гэмт хэрэг  эзэлж байна. Өмчлөх эрхийн эсрэг гэмт хэргийн 11.</a:t>
            </a:r>
            <a:r>
              <a:rPr lang="en-US" sz="1400" dirty="0">
                <a:solidFill>
                  <a:schemeClr val="bg1"/>
                </a:solidFill>
                <a:latin typeface="Arial" panose="020B0604020202020204" pitchFamily="34" charset="0"/>
                <a:cs typeface="Arial" panose="020B0604020202020204" pitchFamily="34" charset="0"/>
              </a:rPr>
              <a:t>4</a:t>
            </a:r>
            <a:r>
              <a:rPr lang="mn-MN" sz="1400" dirty="0">
                <a:solidFill>
                  <a:schemeClr val="bg1"/>
                </a:solidFill>
                <a:latin typeface="Arial" panose="020B0604020202020204" pitchFamily="34" charset="0"/>
                <a:cs typeface="Arial" panose="020B0604020202020204" pitchFamily="34" charset="0"/>
              </a:rPr>
              <a:t> хувийг малын хулгай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415250" y="3334471"/>
            <a:ext cx="6096000" cy="587853"/>
          </a:xfrm>
          <a:prstGeom prst="rect">
            <a:avLst/>
          </a:prstGeom>
        </p:spPr>
        <p:txBody>
          <a:bodyPr>
            <a:spAutoFit/>
          </a:bodyPr>
          <a:lstStyle/>
          <a:p>
            <a:pPr algn="just">
              <a:lnSpc>
                <a:spcPct val="115000"/>
              </a:lnSpc>
              <a:spcAft>
                <a:spcPts val="0"/>
              </a:spcAft>
            </a:pPr>
            <a:r>
              <a:rPr lang="mn-MN"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n-MN" sz="1400" b="1" dirty="0">
                <a:latin typeface="Arial" panose="020B0604020202020204" pitchFamily="34" charset="0"/>
                <a:ea typeface="Times New Roman" panose="02020603050405020304" pitchFamily="18" charset="0"/>
                <a:cs typeface="Arial" panose="020B0604020202020204" pitchFamily="34" charset="0"/>
              </a:rPr>
              <a:t>    Бүртгэгдсэн гэмт хэрэг, </a:t>
            </a:r>
            <a:r>
              <a:rPr lang="mn-MN" sz="1400" dirty="0">
                <a:latin typeface="Arial" panose="020B0604020202020204" pitchFamily="34" charset="0"/>
                <a:ea typeface="Times New Roman" panose="02020603050405020304" pitchFamily="18" charset="0"/>
                <a:cs typeface="Arial" panose="020B0604020202020204" pitchFamily="34" charset="0"/>
              </a:rPr>
              <a:t>төрлөөр, хувиар</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8" name="Chart 17"/>
          <p:cNvGraphicFramePr/>
          <p:nvPr>
            <p:extLst>
              <p:ext uri="{D42A27DB-BD31-4B8C-83A1-F6EECF244321}">
                <p14:modId xmlns:p14="http://schemas.microsoft.com/office/powerpoint/2010/main" val="88029066"/>
              </p:ext>
            </p:extLst>
          </p:nvPr>
        </p:nvGraphicFramePr>
        <p:xfrm>
          <a:off x="2083545" y="4029464"/>
          <a:ext cx="9556393" cy="19621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3151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86" y="1066991"/>
            <a:ext cx="2057400" cy="162534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886" y="3559502"/>
            <a:ext cx="2471928" cy="1600200"/>
          </a:xfrm>
          <a:prstGeom prst="rect">
            <a:avLst/>
          </a:prstGeom>
        </p:spPr>
      </p:pic>
      <p:sp>
        <p:nvSpPr>
          <p:cNvPr id="7" name="Round Diagonal Corner Rectangle 6"/>
          <p:cNvSpPr/>
          <p:nvPr/>
        </p:nvSpPr>
        <p:spPr>
          <a:xfrm>
            <a:off x="4225159" y="762957"/>
            <a:ext cx="7708694" cy="17718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5649" y="844139"/>
            <a:ext cx="7527713" cy="1600438"/>
          </a:xfrm>
          <a:prstGeom prst="rect">
            <a:avLst/>
          </a:prstGeom>
          <a:noFill/>
        </p:spPr>
        <p:txBody>
          <a:bodyPr wrap="square" rtlCol="0">
            <a:spAutoFit/>
          </a:bodyPr>
          <a:lstStyle/>
          <a:p>
            <a:r>
              <a:rPr lang="mn-MN" sz="1400" dirty="0">
                <a:solidFill>
                  <a:schemeClr val="bg1"/>
                </a:solidFill>
                <a:latin typeface="Arial" panose="020B0604020202020204" pitchFamily="34" charset="0"/>
                <a:cs typeface="Arial" panose="020B0604020202020204" pitchFamily="34" charset="0"/>
              </a:rPr>
              <a:t>Сэлэнгэ аймгийн Алтанбулаг болон Сүхбаатар боомтоор давхардсан тоогоор 630803 зорчигч нэвтэрсэн нь өмнөх оны мөн үеээс 5.7 хувиар өссөн байна. Нийт зорчигчдын 79.2 хувь нь Монгол иргэд,  20.8 хувь нь гадаад иргэд байна. Энэ нь өмнөх оны мөн үетэй харьцуулахад хилээр нэвтэрсэн Монгол иргэдийн тоо 1.4 хувиар , гадаад иргэдийн тоо 25.9 хувиар өссөн үзүүлэлтэй байна.</a:t>
            </a:r>
            <a:endParaRPr lang="en-US" sz="1400" dirty="0">
              <a:solidFill>
                <a:schemeClr val="bg1"/>
              </a:solidFill>
              <a:latin typeface="Arial" panose="020B0604020202020204" pitchFamily="34" charset="0"/>
              <a:cs typeface="Arial" panose="020B0604020202020204" pitchFamily="34" charset="0"/>
            </a:endParaRPr>
          </a:p>
          <a:p>
            <a:r>
              <a:rPr lang="mn-MN" sz="1400" dirty="0">
                <a:solidFill>
                  <a:schemeClr val="bg1"/>
                </a:solidFill>
                <a:latin typeface="Arial" panose="020B0604020202020204" pitchFamily="34" charset="0"/>
                <a:cs typeface="Arial" panose="020B0604020202020204" pitchFamily="34" charset="0"/>
              </a:rPr>
              <a:t>Монгол-Оросын хилийг хялбарчилсан журмаар хил нэвтрэх эрхийн үнэмлэхээр 33639 хүн  зорчсон байна. </a:t>
            </a:r>
            <a:endParaRPr lang="en-US" sz="1400" dirty="0">
              <a:solidFill>
                <a:schemeClr val="bg1"/>
              </a:solidFill>
              <a:latin typeface="Arial" panose="020B0604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2337657072"/>
              </p:ext>
            </p:extLst>
          </p:nvPr>
        </p:nvGraphicFramePr>
        <p:xfrm>
          <a:off x="4038600" y="2943614"/>
          <a:ext cx="7969898" cy="325191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4676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duotone>
              <a:prstClr val="black"/>
              <a:srgbClr val="00B0F0">
                <a:tint val="45000"/>
                <a:satMod val="400000"/>
              </a:srgbClr>
            </a:duotone>
          </a:blip>
          <a:stretch>
            <a:fillRect/>
          </a:stretch>
        </p:blipFill>
        <p:spPr>
          <a:xfrm>
            <a:off x="1236114" y="1305845"/>
            <a:ext cx="10373160" cy="1230290"/>
          </a:xfrm>
          <a:prstGeom prst="rect">
            <a:avLst/>
          </a:prstGeom>
        </p:spPr>
      </p:pic>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80142"/>
            <a:ext cx="8574314" cy="738664"/>
          </a:xfrm>
          <a:prstGeom prst="rect">
            <a:avLst/>
          </a:prstGeom>
        </p:spPr>
        <p:txBody>
          <a:bodyPr wrap="square">
            <a:spAutoFit/>
          </a:bodyPr>
          <a:lstStyle/>
          <a:p>
            <a:r>
              <a:rPr lang="mn-MN" sz="1400" dirty="0">
                <a:solidFill>
                  <a:schemeClr val="bg1"/>
                </a:solidFill>
                <a:latin typeface="Arial" panose="020B0604020202020204" pitchFamily="34" charset="0"/>
                <a:cs typeface="Arial" panose="020B0604020202020204" pitchFamily="34" charset="0"/>
              </a:rPr>
              <a:t>Монгол банкны мэдээгээр энэ сард кассын цэвэр орлого 59652.0</a:t>
            </a:r>
            <a:r>
              <a:rPr lang="mn-MN"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цэвэр зарлага </a:t>
            </a:r>
            <a:r>
              <a:rPr lang="en-US" sz="1400" dirty="0">
                <a:solidFill>
                  <a:schemeClr val="bg1"/>
                </a:solidFill>
                <a:latin typeface="Arial" panose="020B0604020202020204" pitchFamily="34" charset="0"/>
                <a:cs typeface="Arial" panose="020B0604020202020204" pitchFamily="34" charset="0"/>
              </a:rPr>
              <a:t>53946.8</a:t>
            </a:r>
            <a:r>
              <a:rPr lang="en-US"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төгрөгт хүрчээ.Зээлийн өрийн үлдэгдэл </a:t>
            </a:r>
            <a:r>
              <a:rPr lang="en-US" sz="1400" dirty="0">
                <a:solidFill>
                  <a:schemeClr val="bg1"/>
                </a:solidFill>
                <a:latin typeface="Arial" panose="020B0604020202020204" pitchFamily="34" charset="0"/>
                <a:cs typeface="Arial" panose="020B0604020202020204" pitchFamily="34" charset="0"/>
              </a:rPr>
              <a:t>298980.2</a:t>
            </a:r>
            <a:r>
              <a:rPr lang="en-US"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байгаа ба үүний </a:t>
            </a:r>
            <a:r>
              <a:rPr lang="en-US" sz="1400" dirty="0">
                <a:solidFill>
                  <a:schemeClr val="bg1"/>
                </a:solidFill>
                <a:latin typeface="Arial" panose="020B0604020202020204" pitchFamily="34" charset="0"/>
                <a:cs typeface="Arial" panose="020B0604020202020204" pitchFamily="34" charset="0"/>
              </a:rPr>
              <a:t>2</a:t>
            </a:r>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2</a:t>
            </a:r>
            <a:r>
              <a:rPr lang="mn-MN" sz="1400" dirty="0">
                <a:solidFill>
                  <a:schemeClr val="bg1"/>
                </a:solidFill>
                <a:latin typeface="Arial" panose="020B0604020202020204" pitchFamily="34" charset="0"/>
                <a:cs typeface="Arial" panose="020B0604020202020204" pitchFamily="34" charset="0"/>
              </a:rPr>
              <a:t> хувийг чанаргүй зээл эзэлж байна. Иргэдийн мөнгөн хадгаламж </a:t>
            </a:r>
            <a:r>
              <a:rPr lang="en-US" sz="1400" dirty="0">
                <a:solidFill>
                  <a:schemeClr val="bg1"/>
                </a:solidFill>
                <a:latin typeface="Arial" panose="020B0604020202020204" pitchFamily="34" charset="0"/>
                <a:cs typeface="Arial" panose="020B0604020202020204" pitchFamily="34" charset="0"/>
              </a:rPr>
              <a:t>87544.9</a:t>
            </a:r>
            <a:r>
              <a:rPr lang="en-US"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байна.</a:t>
            </a:r>
            <a:endParaRPr lang="en-US" sz="14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duotone>
              <a:prstClr val="black"/>
              <a:srgbClr val="FF0000">
                <a:tint val="45000"/>
                <a:satMod val="400000"/>
              </a:srgbClr>
            </a:duotone>
          </a:blip>
          <a:stretch>
            <a:fillRect/>
          </a:stretch>
        </p:blipFill>
        <p:spPr>
          <a:xfrm>
            <a:off x="1236114" y="2710732"/>
            <a:ext cx="10454272" cy="1386019"/>
          </a:xfrm>
          <a:prstGeom prst="rect">
            <a:avLst/>
          </a:prstGeom>
        </p:spPr>
      </p:pic>
      <p:sp>
        <p:nvSpPr>
          <p:cNvPr id="23" name="Rectangle 22"/>
          <p:cNvSpPr/>
          <p:nvPr/>
        </p:nvSpPr>
        <p:spPr>
          <a:xfrm>
            <a:off x="2807082" y="3111450"/>
            <a:ext cx="8424779" cy="553998"/>
          </a:xfrm>
          <a:prstGeom prst="rect">
            <a:avLst/>
          </a:prstGeom>
        </p:spPr>
        <p:txBody>
          <a:bodyPr wrap="square">
            <a:spAutoFit/>
          </a:bodyPr>
          <a:lstStyle/>
          <a:p>
            <a:pPr algn="just"/>
            <a:r>
              <a:rPr lang="mn-MN" sz="1500" dirty="0" smtClean="0">
                <a:solidFill>
                  <a:schemeClr val="bg1"/>
                </a:solidFill>
                <a:latin typeface="Arial" panose="020B0604020202020204" pitchFamily="34" charset="0"/>
                <a:ea typeface="Calibri" charset="0"/>
                <a:cs typeface="Arial" panose="020B0604020202020204" pitchFamily="34" charset="0"/>
              </a:rPr>
              <a:t>2018 </a:t>
            </a:r>
            <a:r>
              <a:rPr lang="mn-MN" sz="1500" dirty="0">
                <a:solidFill>
                  <a:schemeClr val="bg1"/>
                </a:solidFill>
                <a:latin typeface="Arial" panose="020B0604020202020204" pitchFamily="34" charset="0"/>
                <a:ea typeface="Calibri" charset="0"/>
                <a:cs typeface="Arial" panose="020B0604020202020204" pitchFamily="34" charset="0"/>
              </a:rPr>
              <a:t>оны </a:t>
            </a:r>
            <a:r>
              <a:rPr lang="mn-MN" sz="1500" dirty="0" smtClean="0">
                <a:solidFill>
                  <a:schemeClr val="bg1"/>
                </a:solidFill>
                <a:latin typeface="Arial" panose="020B0604020202020204" pitchFamily="34" charset="0"/>
                <a:ea typeface="Calibri" charset="0"/>
                <a:cs typeface="Arial" panose="020B0604020202020204" pitchFamily="34" charset="0"/>
              </a:rPr>
              <a:t>эхний 10 сарын байдлаар иргэдийн мөнгөн хадгламж </a:t>
            </a:r>
            <a:r>
              <a:rPr lang="en-US" sz="1500" dirty="0" smtClean="0">
                <a:solidFill>
                  <a:schemeClr val="bg1"/>
                </a:solidFill>
                <a:latin typeface="Arial" panose="020B0604020202020204" pitchFamily="34" charset="0"/>
                <a:ea typeface="Calibri" charset="0"/>
                <a:cs typeface="Arial" panose="020B0604020202020204" pitchFamily="34" charset="0"/>
              </a:rPr>
              <a:t>8</a:t>
            </a:r>
            <a:r>
              <a:rPr lang="mn-MN" sz="1500" dirty="0" smtClean="0">
                <a:solidFill>
                  <a:schemeClr val="bg1"/>
                </a:solidFill>
                <a:latin typeface="Arial" panose="020B0604020202020204" pitchFamily="34" charset="0"/>
                <a:ea typeface="Calibri" charset="0"/>
                <a:cs typeface="Arial" panose="020B0604020202020204" pitchFamily="34" charset="0"/>
              </a:rPr>
              <a:t>7544</a:t>
            </a:r>
            <a:r>
              <a:rPr lang="en-US" sz="1500" dirty="0" smtClean="0">
                <a:solidFill>
                  <a:schemeClr val="bg1"/>
                </a:solidFill>
                <a:latin typeface="Arial" panose="020B0604020202020204" pitchFamily="34" charset="0"/>
                <a:ea typeface="Calibri" charset="0"/>
                <a:cs typeface="Arial" panose="020B0604020202020204" pitchFamily="34" charset="0"/>
              </a:rPr>
              <a:t>.</a:t>
            </a:r>
            <a:r>
              <a:rPr lang="mn-MN" sz="1500" dirty="0" smtClean="0">
                <a:solidFill>
                  <a:schemeClr val="bg1"/>
                </a:solidFill>
                <a:latin typeface="Arial" panose="020B0604020202020204" pitchFamily="34" charset="0"/>
                <a:ea typeface="Calibri" charset="0"/>
                <a:cs typeface="Arial" panose="020B0604020202020204" pitchFamily="34" charset="0"/>
              </a:rPr>
              <a:t>9 сая.төг </a:t>
            </a:r>
            <a:r>
              <a:rPr lang="mn-MN" sz="1500" dirty="0">
                <a:solidFill>
                  <a:schemeClr val="bg1"/>
                </a:solidFill>
                <a:latin typeface="Arial" panose="020B0604020202020204" pitchFamily="34" charset="0"/>
                <a:ea typeface="Calibri" charset="0"/>
                <a:cs typeface="Arial" panose="020B0604020202020204" pitchFamily="34" charset="0"/>
              </a:rPr>
              <a:t>төгрөг болж, өмнөх оны мөн </a:t>
            </a:r>
            <a:r>
              <a:rPr lang="mn-MN" sz="1500" dirty="0" smtClean="0">
                <a:solidFill>
                  <a:schemeClr val="bg1"/>
                </a:solidFill>
                <a:latin typeface="Arial" panose="020B0604020202020204" pitchFamily="34" charset="0"/>
                <a:ea typeface="Calibri" charset="0"/>
                <a:cs typeface="Arial" panose="020B0604020202020204" pitchFamily="34" charset="0"/>
              </a:rPr>
              <a:t>үеэс </a:t>
            </a:r>
            <a:r>
              <a:rPr lang="en-US" sz="1500" dirty="0" smtClean="0">
                <a:solidFill>
                  <a:schemeClr val="bg1"/>
                </a:solidFill>
                <a:latin typeface="Arial" panose="020B0604020202020204" pitchFamily="34" charset="0"/>
                <a:ea typeface="Calibri" charset="0"/>
                <a:cs typeface="Arial" panose="020B0604020202020204" pitchFamily="34" charset="0"/>
              </a:rPr>
              <a:t>1</a:t>
            </a:r>
            <a:r>
              <a:rPr lang="mn-MN" sz="1500" dirty="0" smtClean="0">
                <a:solidFill>
                  <a:schemeClr val="bg1"/>
                </a:solidFill>
                <a:latin typeface="Arial" panose="020B0604020202020204" pitchFamily="34" charset="0"/>
                <a:ea typeface="Calibri" charset="0"/>
                <a:cs typeface="Arial" panose="020B0604020202020204" pitchFamily="34" charset="0"/>
              </a:rPr>
              <a:t>7002</a:t>
            </a:r>
            <a:r>
              <a:rPr lang="en-US" sz="1500" dirty="0" smtClean="0">
                <a:solidFill>
                  <a:schemeClr val="bg1"/>
                </a:solidFill>
                <a:latin typeface="Arial" panose="020B0604020202020204" pitchFamily="34" charset="0"/>
                <a:ea typeface="Calibri" charset="0"/>
                <a:cs typeface="Arial" panose="020B0604020202020204" pitchFamily="34" charset="0"/>
              </a:rPr>
              <a:t>.</a:t>
            </a:r>
            <a:r>
              <a:rPr lang="mn-MN" sz="1500" dirty="0">
                <a:solidFill>
                  <a:schemeClr val="bg1"/>
                </a:solidFill>
                <a:latin typeface="Arial" panose="020B0604020202020204" pitchFamily="34" charset="0"/>
                <a:ea typeface="Calibri" charset="0"/>
                <a:cs typeface="Arial" panose="020B0604020202020204" pitchFamily="34" charset="0"/>
              </a:rPr>
              <a:t>2</a:t>
            </a:r>
            <a:r>
              <a:rPr lang="en-US" sz="1500" dirty="0" smtClean="0">
                <a:solidFill>
                  <a:schemeClr val="bg1"/>
                </a:solidFill>
                <a:latin typeface="Arial" panose="020B0604020202020204" pitchFamily="34" charset="0"/>
                <a:ea typeface="Calibri" charset="0"/>
                <a:cs typeface="Arial" panose="020B0604020202020204" pitchFamily="34" charset="0"/>
              </a:rPr>
              <a:t> </a:t>
            </a:r>
            <a:r>
              <a:rPr lang="mn-MN" sz="1500" dirty="0" smtClean="0">
                <a:solidFill>
                  <a:schemeClr val="bg1"/>
                </a:solidFill>
                <a:latin typeface="Arial" panose="020B0604020202020204" pitchFamily="34" charset="0"/>
                <a:ea typeface="Calibri" charset="0"/>
                <a:cs typeface="Arial" panose="020B0604020202020204" pitchFamily="34" charset="0"/>
              </a:rPr>
              <a:t>(24.1%) сая.төгрөгөөр өссөн байна.</a:t>
            </a:r>
            <a:endParaRPr lang="en-US" sz="1500" dirty="0">
              <a:solidFill>
                <a:schemeClr val="bg1"/>
              </a:solidFill>
              <a:latin typeface="Arial" panose="020B0604020202020204" pitchFamily="34" charset="0"/>
              <a:ea typeface="Calibri" charset="0"/>
              <a:cs typeface="Arial" panose="020B0604020202020204" pitchFamily="34" charset="0"/>
            </a:endParaRPr>
          </a:p>
        </p:txBody>
      </p:sp>
      <p:pic>
        <p:nvPicPr>
          <p:cNvPr id="24" name="Picture 23"/>
          <p:cNvPicPr>
            <a:picLocks noChangeAspect="1"/>
          </p:cNvPicPr>
          <p:nvPr/>
        </p:nvPicPr>
        <p:blipFill>
          <a:blip r:embed="rId10">
            <a:duotone>
              <a:prstClr val="black"/>
              <a:srgbClr val="002060">
                <a:tint val="45000"/>
                <a:satMod val="400000"/>
              </a:srgbClr>
            </a:duotone>
          </a:blip>
          <a:stretch>
            <a:fillRect/>
          </a:stretch>
        </p:blipFill>
        <p:spPr>
          <a:xfrm>
            <a:off x="1236114" y="4499663"/>
            <a:ext cx="10454272" cy="1624137"/>
          </a:xfrm>
          <a:prstGeom prst="rect">
            <a:avLst/>
          </a:prstGeom>
        </p:spPr>
      </p:pic>
      <p:sp>
        <p:nvSpPr>
          <p:cNvPr id="25" name="Rectangle 24"/>
          <p:cNvSpPr/>
          <p:nvPr/>
        </p:nvSpPr>
        <p:spPr>
          <a:xfrm>
            <a:off x="2732315" y="4947630"/>
            <a:ext cx="8574314" cy="784830"/>
          </a:xfrm>
          <a:prstGeom prst="rect">
            <a:avLst/>
          </a:prstGeom>
        </p:spPr>
        <p:txBody>
          <a:bodyPr wrap="square">
            <a:spAutoFit/>
          </a:bodyPr>
          <a:lstStyle/>
          <a:p>
            <a:pPr marL="173990" marR="190500">
              <a:lnSpc>
                <a:spcPct val="100000"/>
              </a:lnSpc>
            </a:pPr>
            <a:r>
              <a:rPr lang="mn-MN" sz="1500" b="1" spc="-5" dirty="0">
                <a:solidFill>
                  <a:srgbClr val="FFFFFF"/>
                </a:solidFill>
                <a:latin typeface="Arial" panose="020B0604020202020204" pitchFamily="34" charset="0"/>
                <a:cs typeface="Arial" panose="020B0604020202020204" pitchFamily="34" charset="0"/>
              </a:rPr>
              <a:t>Банкны системийн </a:t>
            </a:r>
            <a:r>
              <a:rPr lang="mn-MN" sz="1500" b="1" spc="-10" dirty="0">
                <a:solidFill>
                  <a:srgbClr val="FFFFFF"/>
                </a:solidFill>
                <a:latin typeface="Arial" panose="020B0604020202020204" pitchFamily="34" charset="0"/>
                <a:cs typeface="Arial" panose="020B0604020202020204" pitchFamily="34" charset="0"/>
              </a:rPr>
              <a:t>хэмжээгээр </a:t>
            </a:r>
            <a:r>
              <a:rPr lang="mn-MN" sz="1500" b="1" spc="-5" dirty="0">
                <a:solidFill>
                  <a:srgbClr val="FFFFFF"/>
                </a:solidFill>
                <a:latin typeface="Arial" panose="020B0604020202020204" pitchFamily="34" charset="0"/>
                <a:cs typeface="Arial" panose="020B0604020202020204" pitchFamily="34" charset="0"/>
              </a:rPr>
              <a:t>чанаргүй зээл 2018 </a:t>
            </a:r>
            <a:r>
              <a:rPr lang="mn-MN" sz="1500" b="1" spc="-5" dirty="0" smtClean="0">
                <a:solidFill>
                  <a:srgbClr val="FFFFFF"/>
                </a:solidFill>
                <a:latin typeface="Arial" panose="020B0604020202020204" pitchFamily="34" charset="0"/>
                <a:cs typeface="Arial" panose="020B0604020202020204" pitchFamily="34" charset="0"/>
              </a:rPr>
              <a:t>оны 10 дугаар </a:t>
            </a:r>
            <a:r>
              <a:rPr lang="mn-MN" sz="1500" b="1" spc="-5" dirty="0">
                <a:solidFill>
                  <a:srgbClr val="FFFFFF"/>
                </a:solidFill>
                <a:latin typeface="Arial" panose="020B0604020202020204" pitchFamily="34" charset="0"/>
                <a:cs typeface="Arial" panose="020B0604020202020204" pitchFamily="34" charset="0"/>
              </a:rPr>
              <a:t>сарын  </a:t>
            </a:r>
            <a:r>
              <a:rPr lang="mn-MN" sz="1500" b="1" spc="-10" dirty="0">
                <a:solidFill>
                  <a:srgbClr val="FFFFFF"/>
                </a:solidFill>
                <a:latin typeface="Arial" panose="020B0604020202020204" pitchFamily="34" charset="0"/>
                <a:cs typeface="Arial" panose="020B0604020202020204" pitchFamily="34" charset="0"/>
              </a:rPr>
              <a:t>эцэст </a:t>
            </a:r>
            <a:r>
              <a:rPr lang="mn-MN" sz="1500" b="1" spc="-10" dirty="0" smtClean="0">
                <a:solidFill>
                  <a:srgbClr val="FFFFFF"/>
                </a:solidFill>
                <a:latin typeface="Arial" panose="020B0604020202020204" pitchFamily="34" charset="0"/>
                <a:cs typeface="Arial" panose="020B0604020202020204" pitchFamily="34" charset="0"/>
              </a:rPr>
              <a:t>6448.6</a:t>
            </a:r>
            <a:r>
              <a:rPr lang="mn-MN" sz="1500" b="1" spc="-5" dirty="0" smtClean="0">
                <a:solidFill>
                  <a:srgbClr val="FFFFFF"/>
                </a:solidFill>
                <a:latin typeface="Arial" panose="020B0604020202020204" pitchFamily="34" charset="0"/>
                <a:cs typeface="Arial" panose="020B0604020202020204" pitchFamily="34" charset="0"/>
              </a:rPr>
              <a:t> </a:t>
            </a:r>
            <a:r>
              <a:rPr lang="mn-MN" sz="1500" b="1" spc="-5" dirty="0">
                <a:solidFill>
                  <a:srgbClr val="FFFFFF"/>
                </a:solidFill>
                <a:latin typeface="Arial" panose="020B0604020202020204" pitchFamily="34" charset="0"/>
                <a:cs typeface="Arial" panose="020B0604020202020204" pitchFamily="34" charset="0"/>
              </a:rPr>
              <a:t>сая төгрөг болж, өмнөх сараас </a:t>
            </a:r>
            <a:r>
              <a:rPr lang="mn-MN" sz="1500" b="1" spc="-5" dirty="0" smtClean="0">
                <a:solidFill>
                  <a:srgbClr val="FFFEFD"/>
                </a:solidFill>
                <a:latin typeface="Arial" panose="020B0604020202020204" pitchFamily="34" charset="0"/>
                <a:cs typeface="Arial" panose="020B0604020202020204" pitchFamily="34" charset="0"/>
              </a:rPr>
              <a:t>227.3 (3.7 </a:t>
            </a:r>
            <a:r>
              <a:rPr lang="mn-MN" sz="1500" b="1" spc="-5" dirty="0">
                <a:solidFill>
                  <a:srgbClr val="FFFEFD"/>
                </a:solidFill>
                <a:latin typeface="Arial" panose="020B0604020202020204" pitchFamily="34" charset="0"/>
                <a:cs typeface="Arial" panose="020B0604020202020204" pitchFamily="34" charset="0"/>
              </a:rPr>
              <a:t>%) сая төгрөг </a:t>
            </a:r>
            <a:r>
              <a:rPr lang="mn-MN" sz="1500" b="1" spc="-5" dirty="0" smtClean="0">
                <a:solidFill>
                  <a:srgbClr val="FFFEFD"/>
                </a:solidFill>
                <a:latin typeface="Arial" panose="020B0604020202020204" pitchFamily="34" charset="0"/>
                <a:cs typeface="Arial" panose="020B0604020202020204" pitchFamily="34" charset="0"/>
              </a:rPr>
              <a:t>өссөн </a:t>
            </a:r>
            <a:r>
              <a:rPr lang="mn-MN" sz="1500" b="1" spc="-5" dirty="0">
                <a:solidFill>
                  <a:srgbClr val="FFFEFD"/>
                </a:solidFill>
                <a:latin typeface="Arial" panose="020B0604020202020204" pitchFamily="34" charset="0"/>
                <a:cs typeface="Arial" panose="020B0604020202020204" pitchFamily="34" charset="0"/>
              </a:rPr>
              <a:t>бол  өмнөх оны </a:t>
            </a:r>
            <a:r>
              <a:rPr lang="mn-MN" sz="1500" b="1" dirty="0">
                <a:solidFill>
                  <a:srgbClr val="FFFEFD"/>
                </a:solidFill>
                <a:latin typeface="Arial" panose="020B0604020202020204" pitchFamily="34" charset="0"/>
                <a:cs typeface="Arial" panose="020B0604020202020204" pitchFamily="34" charset="0"/>
              </a:rPr>
              <a:t>мөн </a:t>
            </a:r>
            <a:r>
              <a:rPr lang="mn-MN" sz="1500" b="1" spc="-5" dirty="0">
                <a:solidFill>
                  <a:srgbClr val="FFFEFD"/>
                </a:solidFill>
                <a:latin typeface="Arial" panose="020B0604020202020204" pitchFamily="34" charset="0"/>
                <a:cs typeface="Arial" panose="020B0604020202020204" pitchFamily="34" charset="0"/>
              </a:rPr>
              <a:t>үеэс </a:t>
            </a:r>
            <a:r>
              <a:rPr lang="mn-MN" sz="1500" b="1" spc="-5" dirty="0" smtClean="0">
                <a:solidFill>
                  <a:srgbClr val="FFFEFD"/>
                </a:solidFill>
                <a:latin typeface="Arial" panose="020B0604020202020204" pitchFamily="34" charset="0"/>
                <a:cs typeface="Arial" panose="020B0604020202020204" pitchFamily="34" charset="0"/>
              </a:rPr>
              <a:t>198,9 </a:t>
            </a:r>
            <a:r>
              <a:rPr lang="mn-MN" sz="1500" b="1" spc="-30" dirty="0" smtClean="0">
                <a:solidFill>
                  <a:srgbClr val="FFFEFD"/>
                </a:solidFill>
                <a:latin typeface="Arial" panose="020B0604020202020204" pitchFamily="34" charset="0"/>
                <a:cs typeface="Arial" panose="020B0604020202020204" pitchFamily="34" charset="0"/>
              </a:rPr>
              <a:t>(3.0 </a:t>
            </a:r>
            <a:r>
              <a:rPr lang="mn-MN" sz="1500" b="1" spc="-30" dirty="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сая төгрөгөөр </a:t>
            </a:r>
            <a:r>
              <a:rPr lang="mn-MN" sz="1500" b="1" spc="-5" dirty="0" smtClean="0">
                <a:solidFill>
                  <a:srgbClr val="FFFEFD"/>
                </a:solidFill>
                <a:latin typeface="Arial" panose="020B0604020202020204" pitchFamily="34" charset="0"/>
                <a:cs typeface="Arial" panose="020B0604020202020204" pitchFamily="34" charset="0"/>
              </a:rPr>
              <a:t>буурсан</a:t>
            </a:r>
            <a:r>
              <a:rPr lang="mn-MN" sz="1500" b="1" spc="20" dirty="0" smtClean="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байна.</a:t>
            </a:r>
            <a:endParaRPr lang="mn-MN" sz="1500" b="1" dirty="0">
              <a:solidFill>
                <a:srgbClr val="FFFE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89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30655"/>
            <a:ext cx="8574314" cy="784830"/>
          </a:xfrm>
          <a:prstGeom prst="rect">
            <a:avLst/>
          </a:prstGeom>
        </p:spPr>
        <p:txBody>
          <a:bodyPr wrap="square">
            <a:spAutoFit/>
          </a:bodyPr>
          <a:lstStyle/>
          <a:p>
            <a:pPr algn="just"/>
            <a:r>
              <a:rPr lang="mn-MN" sz="1500" dirty="0">
                <a:solidFill>
                  <a:schemeClr val="bg1"/>
                </a:solidFill>
                <a:latin typeface="Tahoma" charset="0"/>
                <a:ea typeface="Calibri" charset="0"/>
              </a:rPr>
              <a:t>Аж ахуйн нэгж, байгууллага, иргэдэд олгосон нийт зээлийн өрийн үлдэгдэл 2017 оны </a:t>
            </a:r>
            <a:r>
              <a:rPr lang="mn-MN" sz="1500" dirty="0" smtClean="0">
                <a:solidFill>
                  <a:schemeClr val="bg1"/>
                </a:solidFill>
                <a:latin typeface="Tahoma" charset="0"/>
                <a:ea typeface="Calibri" charset="0"/>
              </a:rPr>
              <a:t>1 дүгээр улиралд </a:t>
            </a:r>
            <a:r>
              <a:rPr lang="mn-MN" sz="1500" b="1" dirty="0" smtClean="0">
                <a:solidFill>
                  <a:schemeClr val="bg1"/>
                </a:solidFill>
                <a:latin typeface="Tahoma" charset="0"/>
                <a:ea typeface="Calibri" charset="0"/>
              </a:rPr>
              <a:t>233680.2 сая </a:t>
            </a:r>
            <a:r>
              <a:rPr lang="mn-MN" sz="1500" b="1" dirty="0">
                <a:solidFill>
                  <a:schemeClr val="bg1"/>
                </a:solidFill>
                <a:latin typeface="Tahoma" charset="0"/>
                <a:ea typeface="Calibri" charset="0"/>
              </a:rPr>
              <a:t>төгрөг</a:t>
            </a:r>
            <a:r>
              <a:rPr lang="mn-MN" sz="1500" dirty="0">
                <a:solidFill>
                  <a:schemeClr val="bg1"/>
                </a:solidFill>
                <a:latin typeface="Tahoma" charset="0"/>
                <a:ea typeface="Calibri" charset="0"/>
              </a:rPr>
              <a:t> болж, өмнөх сараас </a:t>
            </a:r>
            <a:r>
              <a:rPr lang="mn-MN" sz="1500" dirty="0" smtClean="0">
                <a:solidFill>
                  <a:schemeClr val="bg1"/>
                </a:solidFill>
                <a:latin typeface="Tahoma" charset="0"/>
                <a:ea typeface="Calibri" charset="0"/>
              </a:rPr>
              <a:t>7844.5 (3.3%) сая төгрөгөөр, </a:t>
            </a:r>
            <a:r>
              <a:rPr lang="mn-MN" sz="1500" dirty="0">
                <a:solidFill>
                  <a:schemeClr val="bg1"/>
                </a:solidFill>
                <a:latin typeface="Tahoma" charset="0"/>
                <a:ea typeface="Calibri" charset="0"/>
              </a:rPr>
              <a:t>өмнөх оны мөн </a:t>
            </a:r>
            <a:r>
              <a:rPr lang="mn-MN" sz="1500" dirty="0" smtClean="0">
                <a:solidFill>
                  <a:schemeClr val="bg1"/>
                </a:solidFill>
                <a:latin typeface="Tahoma" charset="0"/>
                <a:ea typeface="Calibri" charset="0"/>
              </a:rPr>
              <a:t>үеэс 65080.7 (27.8%) сая </a:t>
            </a:r>
            <a:r>
              <a:rPr lang="mn-MN" sz="1500" dirty="0">
                <a:solidFill>
                  <a:schemeClr val="bg1"/>
                </a:solidFill>
                <a:latin typeface="Tahoma" charset="0"/>
                <a:ea typeface="Calibri" charset="0"/>
              </a:rPr>
              <a:t>төгрөгөөр өсчээ. </a:t>
            </a:r>
            <a:endParaRPr lang="en-US" sz="1500" dirty="0">
              <a:solidFill>
                <a:schemeClr val="bg1"/>
              </a:solidFill>
              <a:latin typeface="Tahoma" charset="0"/>
              <a:ea typeface="Calibri" charset="0"/>
            </a:endParaRPr>
          </a:p>
        </p:txBody>
      </p:sp>
      <p:sp>
        <p:nvSpPr>
          <p:cNvPr id="23" name="Rectangle 22"/>
          <p:cNvSpPr/>
          <p:nvPr/>
        </p:nvSpPr>
        <p:spPr>
          <a:xfrm>
            <a:off x="2881850" y="2937351"/>
            <a:ext cx="8424779" cy="784830"/>
          </a:xfrm>
          <a:prstGeom prst="rect">
            <a:avLst/>
          </a:prstGeom>
        </p:spPr>
        <p:txBody>
          <a:bodyPr wrap="square">
            <a:spAutoFit/>
          </a:bodyPr>
          <a:lstStyle/>
          <a:p>
            <a:pPr algn="just"/>
            <a:r>
              <a:rPr lang="mn-MN" sz="1500" dirty="0" smtClean="0">
                <a:solidFill>
                  <a:schemeClr val="bg1"/>
                </a:solidFill>
                <a:latin typeface="Tahoma" charset="0"/>
                <a:ea typeface="Calibri" charset="0"/>
              </a:rPr>
              <a:t>2017 </a:t>
            </a:r>
            <a:r>
              <a:rPr lang="mn-MN" sz="1500" dirty="0">
                <a:solidFill>
                  <a:schemeClr val="bg1"/>
                </a:solidFill>
                <a:latin typeface="Tahoma" charset="0"/>
                <a:ea typeface="Calibri" charset="0"/>
              </a:rPr>
              <a:t>оны </a:t>
            </a:r>
            <a:r>
              <a:rPr lang="en-US" sz="1500" dirty="0" smtClean="0">
                <a:solidFill>
                  <a:schemeClr val="bg1"/>
                </a:solidFill>
                <a:latin typeface="Tahoma" charset="0"/>
                <a:ea typeface="Calibri" charset="0"/>
              </a:rPr>
              <a:t>3 </a:t>
            </a:r>
            <a:r>
              <a:rPr lang="mn-MN" sz="1500" dirty="0" smtClean="0">
                <a:solidFill>
                  <a:schemeClr val="bg1"/>
                </a:solidFill>
                <a:latin typeface="Tahoma" charset="0"/>
                <a:ea typeface="Calibri" charset="0"/>
              </a:rPr>
              <a:t>дугаар улирлын байдлаар иргэдийн мөнгөн хадгламж 72.5 </a:t>
            </a:r>
            <a:r>
              <a:rPr lang="mn-MN" sz="1500" dirty="0">
                <a:solidFill>
                  <a:schemeClr val="bg1"/>
                </a:solidFill>
                <a:latin typeface="Tahoma" charset="0"/>
                <a:ea typeface="Calibri" charset="0"/>
              </a:rPr>
              <a:t>тэрбум төгрөг болж,  өмнөх сараас </a:t>
            </a:r>
            <a:r>
              <a:rPr lang="mn-MN" sz="1500" dirty="0" smtClean="0">
                <a:solidFill>
                  <a:schemeClr val="bg1"/>
                </a:solidFill>
                <a:latin typeface="Tahoma" charset="0"/>
                <a:ea typeface="Calibri" charset="0"/>
              </a:rPr>
              <a:t>1.8 (2.5%) </a:t>
            </a:r>
            <a:r>
              <a:rPr lang="mn-MN" sz="1500" dirty="0">
                <a:solidFill>
                  <a:schemeClr val="bg1"/>
                </a:solidFill>
                <a:latin typeface="Tahoma" charset="0"/>
                <a:ea typeface="Calibri" charset="0"/>
              </a:rPr>
              <a:t>тэрбум </a:t>
            </a:r>
            <a:r>
              <a:rPr lang="mn-MN" sz="1500" dirty="0" smtClean="0">
                <a:solidFill>
                  <a:schemeClr val="bg1"/>
                </a:solidFill>
                <a:latin typeface="Tahoma" charset="0"/>
                <a:ea typeface="Calibri" charset="0"/>
              </a:rPr>
              <a:t>төгрөгөөр өсч, </a:t>
            </a:r>
            <a:r>
              <a:rPr lang="mn-MN" sz="1500" dirty="0">
                <a:solidFill>
                  <a:schemeClr val="bg1"/>
                </a:solidFill>
                <a:latin typeface="Tahoma" charset="0"/>
                <a:ea typeface="Calibri" charset="0"/>
              </a:rPr>
              <a:t>өмнөх оны мөн үеэс </a:t>
            </a:r>
            <a:r>
              <a:rPr lang="mn-MN" sz="1500" dirty="0" smtClean="0">
                <a:solidFill>
                  <a:schemeClr val="bg1"/>
                </a:solidFill>
                <a:latin typeface="Tahoma" charset="0"/>
                <a:ea typeface="Calibri" charset="0"/>
              </a:rPr>
              <a:t>15.6 (21.6</a:t>
            </a:r>
            <a:r>
              <a:rPr lang="mn-MN" sz="1500" dirty="0">
                <a:solidFill>
                  <a:schemeClr val="bg1"/>
                </a:solidFill>
                <a:latin typeface="Tahoma" charset="0"/>
                <a:ea typeface="Calibri" charset="0"/>
              </a:rPr>
              <a:t>%) тэрбум төгрөгөөр </a:t>
            </a:r>
            <a:r>
              <a:rPr lang="mn-MN" sz="1500" dirty="0" smtClean="0">
                <a:solidFill>
                  <a:schemeClr val="bg1"/>
                </a:solidFill>
                <a:latin typeface="Tahoma" charset="0"/>
                <a:ea typeface="Calibri" charset="0"/>
              </a:rPr>
              <a:t>буурсан байна. </a:t>
            </a:r>
            <a:endParaRPr lang="en-US" sz="1500" dirty="0">
              <a:solidFill>
                <a:schemeClr val="bg1"/>
              </a:solidFill>
              <a:latin typeface="Tahoma" charset="0"/>
              <a:ea typeface="Calibri"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8443" y="5139194"/>
            <a:ext cx="1004283" cy="100428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08749" y="5168932"/>
            <a:ext cx="879169" cy="879169"/>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870" y="4987499"/>
            <a:ext cx="1199923" cy="1113262"/>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620475" y="5139194"/>
            <a:ext cx="947527" cy="928132"/>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4954" y="5066132"/>
            <a:ext cx="1184599" cy="1184599"/>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13458" y="4933948"/>
            <a:ext cx="1338625" cy="133862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44702176"/>
              </p:ext>
            </p:extLst>
          </p:nvPr>
        </p:nvGraphicFramePr>
        <p:xfrm>
          <a:off x="1975135" y="1314227"/>
          <a:ext cx="9958717" cy="3722324"/>
        </p:xfrm>
        <a:graphic>
          <a:graphicData uri="http://schemas.openxmlformats.org/drawingml/2006/table">
            <a:tbl>
              <a:tblPr firstRow="1" firstCol="1" bandRow="1">
                <a:tableStyleId>{5C22544A-7EE6-4342-B048-85BDC9FD1C3A}</a:tableStyleId>
              </a:tblPr>
              <a:tblGrid>
                <a:gridCol w="2115239"/>
                <a:gridCol w="1249914"/>
                <a:gridCol w="1153767"/>
                <a:gridCol w="1377042"/>
                <a:gridCol w="1275553"/>
                <a:gridCol w="1311876"/>
                <a:gridCol w="1475326"/>
              </a:tblGrid>
              <a:tr h="274055">
                <a:tc rowSpan="2">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Банкууд</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   Цэвэр</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Зээлийн өрийн үлдэгдэл</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Чанаргүй зээл</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Иргэдийн мөнгөн хадгаламж</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Харилцахын үлдэгдэл</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1705">
                <a:tc vMerge="1">
                  <a:txBody>
                    <a:bodyPr/>
                    <a:lstStyle/>
                    <a:p>
                      <a:endParaRPr lang="en-US"/>
                    </a:p>
                  </a:txBody>
                  <a:tcPr/>
                </a:tc>
                <a:tc>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Орлого</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Зарлага</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60901">
                <a:tc>
                  <a:txBody>
                    <a:bodyPr/>
                    <a:lstStyle/>
                    <a:p>
                      <a:pPr algn="ctr">
                        <a:lnSpc>
                          <a:spcPct val="115000"/>
                        </a:lnSpc>
                        <a:spcAft>
                          <a:spcPts val="0"/>
                        </a:spcAft>
                      </a:pPr>
                      <a:r>
                        <a:rPr lang="en-US" sz="1100">
                          <a:effectLst/>
                          <a:latin typeface="Arial" panose="020B0604020202020204" pitchFamily="34" charset="0"/>
                          <a:cs typeface="Arial" panose="020B0604020202020204" pitchFamily="34" charset="0"/>
                        </a:rPr>
                        <a:t>ДҮН</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59,652.0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53,946.8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298,980.2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6,448.6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87,544.9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33,363.0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1.Хаан банк СБ</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12692.1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5252.7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99253.5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1688.3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25835.2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11159.3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2.Хаан банк ЗХ</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8329.2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9372.0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46672.7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661.9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12207.4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7847.4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3.ХХБанк ЗХ</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2074.1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2199.7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11535.0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46.7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3920.2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4055.1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4.ХХБанк Хөтөл</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4052.9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4106.6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10700.6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386.7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2046.0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368.9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dirty="0">
                          <a:effectLst/>
                          <a:latin typeface="Arial" panose="020B0604020202020204" pitchFamily="34" charset="0"/>
                          <a:cs typeface="Arial" panose="020B0604020202020204" pitchFamily="34" charset="0"/>
                        </a:rPr>
                        <a:t>5.Төрийн </a:t>
                      </a:r>
                      <a:r>
                        <a:rPr lang="en-US" sz="1100" dirty="0" err="1">
                          <a:effectLst/>
                          <a:latin typeface="Arial" panose="020B0604020202020204" pitchFamily="34" charset="0"/>
                          <a:cs typeface="Arial" panose="020B0604020202020204" pitchFamily="34" charset="0"/>
                        </a:rPr>
                        <a:t>банк</a:t>
                      </a:r>
                      <a:r>
                        <a:rPr lang="en-US" sz="1100" dirty="0">
                          <a:effectLst/>
                          <a:latin typeface="Arial" panose="020B0604020202020204" pitchFamily="34" charset="0"/>
                          <a:cs typeface="Arial" panose="020B0604020202020204" pitchFamily="34" charset="0"/>
                        </a:rPr>
                        <a:t> СБ</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18748.4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18773.6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55270.2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694.9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17791.2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6439.6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6.Төрийн банк ЗХ</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7308.4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7389.9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16323.7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19.0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4738.7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1470.1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7.Хас банк СБ</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1285.6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1402.9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17477.4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435.5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7025.7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418.3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8.Хас банк ЗХ</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1210.6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1209.1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16131.9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237.5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5438.8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349.4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9.Хас банк Хөтөл</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791.5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863.2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5999.6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309.4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1930.4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147.4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60901">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10.Голомт банк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3079.9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3121.6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19265.1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1833.4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5603.6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1020.0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274055">
                <a:tc>
                  <a:txBody>
                    <a:bodyPr/>
                    <a:lstStyle/>
                    <a:p>
                      <a:pPr>
                        <a:lnSpc>
                          <a:spcPct val="115000"/>
                        </a:lnSpc>
                        <a:spcAft>
                          <a:spcPts val="0"/>
                        </a:spcAft>
                      </a:pPr>
                      <a:r>
                        <a:rPr lang="en-US" sz="1100">
                          <a:effectLst/>
                          <a:latin typeface="Arial" panose="020B0604020202020204" pitchFamily="34" charset="0"/>
                          <a:cs typeface="Arial" panose="020B0604020202020204" pitchFamily="34" charset="0"/>
                        </a:rPr>
                        <a:t>11.Капитал банк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79.3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255.5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350.5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135.3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a:effectLst/>
                          <a:latin typeface="Arial" panose="020B0604020202020204" pitchFamily="34" charset="0"/>
                          <a:cs typeface="Arial" panose="020B0604020202020204" pitchFamily="34" charset="0"/>
                        </a:rPr>
                        <a:t>1007.7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100" dirty="0">
                          <a:effectLst/>
                          <a:latin typeface="Arial" panose="020B0604020202020204" pitchFamily="34" charset="0"/>
                          <a:cs typeface="Arial" panose="020B0604020202020204" pitchFamily="34" charset="0"/>
                        </a:rPr>
                        <a:t>87.5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bl>
          </a:graphicData>
        </a:graphic>
      </p:graphicFrame>
    </p:spTree>
    <p:extLst>
      <p:ext uri="{BB962C8B-B14F-4D97-AF65-F5344CB8AC3E}">
        <p14:creationId xmlns:p14="http://schemas.microsoft.com/office/powerpoint/2010/main" val="24592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1943</TotalTime>
  <Words>1573</Words>
  <Application>Microsoft Office PowerPoint</Application>
  <PresentationFormat>Widescreen</PresentationFormat>
  <Paragraphs>216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Gundegmaa</cp:lastModifiedBy>
  <cp:revision>193</cp:revision>
  <dcterms:created xsi:type="dcterms:W3CDTF">2017-06-22T02:35:03Z</dcterms:created>
  <dcterms:modified xsi:type="dcterms:W3CDTF">2018-11-17T02:23:26Z</dcterms:modified>
</cp:coreProperties>
</file>