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charts/style15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charts/style13.xml" ContentType="application/vnd.ms-office.chart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olors4.xml" ContentType="application/vnd.ms-office.chartcolorstyle+xml"/>
  <Override PartName="/ppt/charts/colors16.xml" ContentType="application/vnd.ms-office.chartcolorstyle+xml"/>
  <Override PartName="/ppt/charts/style11.xml" ContentType="application/vnd.ms-office.chartstyl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olors2.xml" ContentType="application/vnd.ms-office.chartcolorstyle+xml"/>
  <Override PartName="/ppt/charts/colors14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colors10.xml" ContentType="application/vnd.ms-office.chartcolorstyle+xml"/>
  <Override PartName="/ppt/charts/style9.xml" ContentType="application/vnd.ms-office.chartstyle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16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4.xml" ContentType="application/vnd.ms-office.chartstyle+xml"/>
  <Override PartName="/ppt/charts/style1.xml" ContentType="application/vnd.ms-office.chartstyle+xml"/>
  <Override PartName="/ppt/charts/colors9.xml" ContentType="application/vnd.ms-office.chartcolor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style12.xml" ContentType="application/vnd.ms-office.chartstyl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style10.xml" ContentType="application/vnd.ms-office.chartstyle+xml"/>
  <Override PartName="/ppt/charts/colors5.xml" ContentType="application/vnd.ms-office.chartcolorstyle+xml"/>
  <Override PartName="/ppt/charts/colors15.xml" ContentType="application/vnd.ms-office.chartcolor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13.xml" ContentType="application/vnd.ms-office.chartcolor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charts/colors1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6" r:id="rId3"/>
    <p:sldId id="258" r:id="rId4"/>
    <p:sldId id="261" r:id="rId5"/>
    <p:sldId id="263" r:id="rId6"/>
    <p:sldId id="262" r:id="rId7"/>
    <p:sldId id="264" r:id="rId8"/>
    <p:sldId id="266" r:id="rId9"/>
    <p:sldId id="268" r:id="rId10"/>
    <p:sldId id="274" r:id="rId11"/>
    <p:sldId id="271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6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New%20Microsoft%20Excel%20Worksheet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Office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Office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Office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Office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Office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Office_Excel_Worksheet16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Sheet1!$D$12</c:f>
              <c:strCache>
                <c:ptCount val="1"/>
                <c:pt idx="0">
                  <c:v>төрөлт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Sheet1!$E$11:$G$11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Sheet1!$E$12:$G$12</c:f>
              <c:numCache>
                <c:formatCode>General</c:formatCode>
                <c:ptCount val="3"/>
                <c:pt idx="0">
                  <c:v>1105</c:v>
                </c:pt>
                <c:pt idx="1">
                  <c:v>1199</c:v>
                </c:pt>
                <c:pt idx="2">
                  <c:v>1128</c:v>
                </c:pt>
              </c:numCache>
            </c:numRef>
          </c:val>
        </c:ser>
        <c:ser>
          <c:idx val="1"/>
          <c:order val="1"/>
          <c:tx>
            <c:strRef>
              <c:f>Sheet1!$D$13</c:f>
              <c:strCache>
                <c:ptCount val="1"/>
                <c:pt idx="0">
                  <c:v>нас баралт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Sheet1!$E$11:$G$11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Sheet1!$E$13:$G$13</c:f>
              <c:numCache>
                <c:formatCode>General</c:formatCode>
                <c:ptCount val="3"/>
                <c:pt idx="0">
                  <c:v>282</c:v>
                </c:pt>
                <c:pt idx="1">
                  <c:v>288</c:v>
                </c:pt>
                <c:pt idx="2">
                  <c:v>303</c:v>
                </c:pt>
              </c:numCache>
            </c:numRef>
          </c:val>
        </c:ser>
        <c:ser>
          <c:idx val="2"/>
          <c:order val="2"/>
          <c:tx>
            <c:strRef>
              <c:f>Sheet1!$D$14</c:f>
              <c:strCache>
                <c:ptCount val="1"/>
                <c:pt idx="0">
                  <c:v>Цэвэр өсөлт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Sheet1!$E$11:$G$11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Sheet1!$E$14:$G$14</c:f>
              <c:numCache>
                <c:formatCode>General</c:formatCode>
                <c:ptCount val="3"/>
                <c:pt idx="0">
                  <c:v>823</c:v>
                </c:pt>
                <c:pt idx="1">
                  <c:v>911</c:v>
                </c:pt>
                <c:pt idx="2">
                  <c:v>825</c:v>
                </c:pt>
              </c:numCache>
            </c:numRef>
          </c:val>
        </c:ser>
        <c:gapWidth val="219"/>
        <c:overlap val="-27"/>
        <c:axId val="33545216"/>
        <c:axId val="32641792"/>
      </c:barChart>
      <c:catAx>
        <c:axId val="335452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41792"/>
        <c:crosses val="autoZero"/>
        <c:auto val="1"/>
        <c:lblAlgn val="ctr"/>
        <c:lblOffset val="100"/>
      </c:catAx>
      <c:valAx>
        <c:axId val="3264179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4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573809341793528E-2"/>
          <c:y val="4.6267087276550975E-2"/>
          <c:w val="0.91042619065820651"/>
          <c:h val="0.6008773193571626"/>
        </c:manualLayout>
      </c:layout>
      <c:bar3DChart>
        <c:barDir val="col"/>
        <c:grouping val="clustered"/>
        <c:ser>
          <c:idx val="0"/>
          <c:order val="0"/>
          <c:tx>
            <c:strRef>
              <c:f>Sheet1!$G$113</c:f>
              <c:strCache>
                <c:ptCount val="1"/>
                <c:pt idx="0">
                  <c:v>2013-YII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cat>
            <c:strRef>
              <c:f>Sheet1!$F$114:$F$117</c:f>
              <c:strCache>
                <c:ptCount val="4"/>
                <c:pt idx="0">
                  <c:v>Халамжийн тэтэгэвэр</c:v>
                </c:pt>
                <c:pt idx="1">
                  <c:v>Нөхцөлт мөнгөн тэтгэмж</c:v>
                </c:pt>
                <c:pt idx="2">
                  <c:v>Жирэмсэн болон нярай хүүхэдтэй эхчүүдэд олгосон </c:v>
                </c:pt>
                <c:pt idx="3">
                  <c:v>Хөгжлийн бэрхшээлтэй иргэнд</c:v>
                </c:pt>
              </c:strCache>
            </c:strRef>
          </c:cat>
          <c:val>
            <c:numRef>
              <c:f>Sheet1!$G$114:$G$117</c:f>
              <c:numCache>
                <c:formatCode>General</c:formatCode>
                <c:ptCount val="4"/>
                <c:pt idx="0">
                  <c:v>2067.3000000000002</c:v>
                </c:pt>
                <c:pt idx="1">
                  <c:v>355.6</c:v>
                </c:pt>
                <c:pt idx="2">
                  <c:v>691.9</c:v>
                </c:pt>
                <c:pt idx="3">
                  <c:v>42.1</c:v>
                </c:pt>
              </c:numCache>
            </c:numRef>
          </c:val>
        </c:ser>
        <c:ser>
          <c:idx val="1"/>
          <c:order val="1"/>
          <c:tx>
            <c:strRef>
              <c:f>Sheet1!$H$113</c:f>
              <c:strCache>
                <c:ptCount val="1"/>
                <c:pt idx="0">
                  <c:v>2014-YII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cat>
            <c:strRef>
              <c:f>Sheet1!$F$114:$F$117</c:f>
              <c:strCache>
                <c:ptCount val="4"/>
                <c:pt idx="0">
                  <c:v>Халамжийн тэтэгэвэр</c:v>
                </c:pt>
                <c:pt idx="1">
                  <c:v>Нөхцөлт мөнгөн тэтгэмж</c:v>
                </c:pt>
                <c:pt idx="2">
                  <c:v>Жирэмсэн болон нярай хүүхэдтэй эхчүүдэд олгосон </c:v>
                </c:pt>
                <c:pt idx="3">
                  <c:v>Хөгжлийн бэрхшээлтэй иргэнд</c:v>
                </c:pt>
              </c:strCache>
            </c:strRef>
          </c:cat>
          <c:val>
            <c:numRef>
              <c:f>Sheet1!$H$114:$H$117</c:f>
              <c:numCache>
                <c:formatCode>General</c:formatCode>
                <c:ptCount val="4"/>
                <c:pt idx="0">
                  <c:v>2269</c:v>
                </c:pt>
                <c:pt idx="1">
                  <c:v>515.29999999999995</c:v>
                </c:pt>
                <c:pt idx="2">
                  <c:v>758.4</c:v>
                </c:pt>
                <c:pt idx="3">
                  <c:v>67.099999999999994</c:v>
                </c:pt>
              </c:numCache>
            </c:numRef>
          </c:val>
        </c:ser>
        <c:ser>
          <c:idx val="2"/>
          <c:order val="2"/>
          <c:tx>
            <c:strRef>
              <c:f>Sheet1!$I$113</c:f>
              <c:strCache>
                <c:ptCount val="1"/>
                <c:pt idx="0">
                  <c:v>2015-YII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cat>
            <c:strRef>
              <c:f>Sheet1!$F$114:$F$117</c:f>
              <c:strCache>
                <c:ptCount val="4"/>
                <c:pt idx="0">
                  <c:v>Халамжийн тэтэгэвэр</c:v>
                </c:pt>
                <c:pt idx="1">
                  <c:v>Нөхцөлт мөнгөн тэтгэмж</c:v>
                </c:pt>
                <c:pt idx="2">
                  <c:v>Жирэмсэн болон нярай хүүхэдтэй эхчүүдэд олгосон </c:v>
                </c:pt>
                <c:pt idx="3">
                  <c:v>Хөгжлийн бэрхшээлтэй иргэнд</c:v>
                </c:pt>
              </c:strCache>
            </c:strRef>
          </c:cat>
          <c:val>
            <c:numRef>
              <c:f>Sheet1!$I$114:$I$117</c:f>
              <c:numCache>
                <c:formatCode>General</c:formatCode>
                <c:ptCount val="4"/>
                <c:pt idx="0">
                  <c:v>2200.9</c:v>
                </c:pt>
                <c:pt idx="1">
                  <c:v>604.4</c:v>
                </c:pt>
                <c:pt idx="2">
                  <c:v>651.9</c:v>
                </c:pt>
                <c:pt idx="3">
                  <c:v>82.7</c:v>
                </c:pt>
              </c:numCache>
            </c:numRef>
          </c:val>
        </c:ser>
        <c:shape val="box"/>
        <c:axId val="38245504"/>
        <c:axId val="38247040"/>
        <c:axId val="0"/>
      </c:bar3DChart>
      <c:catAx>
        <c:axId val="382455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47040"/>
        <c:crosses val="autoZero"/>
        <c:auto val="1"/>
        <c:lblAlgn val="ctr"/>
        <c:lblOffset val="100"/>
      </c:catAx>
      <c:valAx>
        <c:axId val="3824704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455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clustered"/>
        <c:dLbls>
          <c:showVal val="1"/>
        </c:dLbls>
        <c:gapWidth val="75"/>
        <c:shape val="box"/>
        <c:axId val="59885824"/>
        <c:axId val="60575744"/>
        <c:axId val="0"/>
      </c:bar3DChart>
      <c:catAx>
        <c:axId val="59885824"/>
        <c:scaling>
          <c:orientation val="minMax"/>
        </c:scaling>
        <c:axPos val="b"/>
        <c:numFmt formatCode="General" sourceLinked="1"/>
        <c:majorTickMark val="none"/>
        <c:tickLblPos val="nextTo"/>
        <c:crossAx val="60575744"/>
        <c:crosses val="autoZero"/>
        <c:auto val="1"/>
        <c:lblAlgn val="ctr"/>
        <c:lblOffset val="100"/>
      </c:catAx>
      <c:valAx>
        <c:axId val="60575744"/>
        <c:scaling>
          <c:orientation val="minMax"/>
        </c:scaling>
        <c:axPos val="l"/>
        <c:numFmt formatCode="General" sourceLinked="1"/>
        <c:majorTickMark val="none"/>
        <c:tickLblPos val="nextTo"/>
        <c:crossAx val="59885824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Sheet1!$E$80</c:f>
              <c:strCache>
                <c:ptCount val="1"/>
                <c:pt idx="0">
                  <c:v>хүний амь бие, эрүүл мэндийн эсрэг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Sheet1!$F$79:$H$79</c:f>
              <c:strCache>
                <c:ptCount val="3"/>
                <c:pt idx="0">
                  <c:v>2013-YII</c:v>
                </c:pt>
                <c:pt idx="1">
                  <c:v>2014-YII</c:v>
                </c:pt>
                <c:pt idx="2">
                  <c:v>2015-YII</c:v>
                </c:pt>
              </c:strCache>
            </c:strRef>
          </c:cat>
          <c:val>
            <c:numRef>
              <c:f>Sheet1!$F$80:$H$80</c:f>
              <c:numCache>
                <c:formatCode>#,##0</c:formatCode>
                <c:ptCount val="3"/>
                <c:pt idx="0">
                  <c:v>159</c:v>
                </c:pt>
                <c:pt idx="1">
                  <c:v>177</c:v>
                </c:pt>
                <c:pt idx="2">
                  <c:v>183</c:v>
                </c:pt>
              </c:numCache>
            </c:numRef>
          </c:val>
        </c:ser>
        <c:ser>
          <c:idx val="1"/>
          <c:order val="1"/>
          <c:tx>
            <c:strRef>
              <c:f>Sheet1!$E$81</c:f>
              <c:strCache>
                <c:ptCount val="1"/>
                <c:pt idx="0">
                  <c:v>Танхайн г/х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Sheet1!$F$79:$H$79</c:f>
              <c:strCache>
                <c:ptCount val="3"/>
                <c:pt idx="0">
                  <c:v>2013-YII</c:v>
                </c:pt>
                <c:pt idx="1">
                  <c:v>2014-YII</c:v>
                </c:pt>
                <c:pt idx="2">
                  <c:v>2015-YII</c:v>
                </c:pt>
              </c:strCache>
            </c:strRef>
          </c:cat>
          <c:val>
            <c:numRef>
              <c:f>Sheet1!$F$81:$H$81</c:f>
              <c:numCache>
                <c:formatCode>#,##0</c:formatCode>
                <c:ptCount val="3"/>
                <c:pt idx="0">
                  <c:v>26</c:v>
                </c:pt>
                <c:pt idx="1">
                  <c:v>14</c:v>
                </c:pt>
                <c:pt idx="2">
                  <c:v>7</c:v>
                </c:pt>
              </c:numCache>
            </c:numRef>
          </c:val>
        </c:ser>
        <c:dLbls>
          <c:showVal val="1"/>
        </c:dLbls>
        <c:shape val="box"/>
        <c:axId val="60655872"/>
        <c:axId val="60682240"/>
        <c:axId val="0"/>
      </c:bar3DChart>
      <c:catAx>
        <c:axId val="606558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82240"/>
        <c:crosses val="autoZero"/>
        <c:auto val="1"/>
        <c:lblAlgn val="ctr"/>
        <c:lblOffset val="100"/>
      </c:catAx>
      <c:valAx>
        <c:axId val="60682240"/>
        <c:scaling>
          <c:orientation val="minMax"/>
        </c:scaling>
        <c:delete val="1"/>
        <c:axPos val="l"/>
        <c:numFmt formatCode="#,##0" sourceLinked="1"/>
        <c:majorTickMark val="none"/>
        <c:tickLblPos val="nextTo"/>
        <c:crossAx val="6065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400" b="1" i="0" u="none" strike="noStrike" baseline="0">
                <a:effectLst/>
              </a:rPr>
              <a:t>Бүртгэгдсэн гэмт хэрэг</a:t>
            </a:r>
            <a:r>
              <a:rPr lang="mn-MN" sz="1400" b="1" i="0" u="none" strike="noStrike" baseline="0"/>
              <a:t> </a:t>
            </a:r>
            <a:endParaRPr lang="mn-MN" sz="11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view3D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980314960629926"/>
          <c:y val="6.3194444444444484E-2"/>
          <c:w val="0.89019685039370111"/>
          <c:h val="0.84329505686789208"/>
        </c:manualLayout>
      </c:layout>
      <c:bar3DChart>
        <c:barDir val="col"/>
        <c:grouping val="clustered"/>
        <c:ser>
          <c:idx val="0"/>
          <c:order val="0"/>
          <c:tx>
            <c:strRef>
              <c:f>Sheet1!$E$68</c:f>
              <c:strCache>
                <c:ptCount val="1"/>
                <c:pt idx="0">
                  <c:v>Бүртгэгдсэн гэмт хэрэг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2.7777777777778195E-3"/>
                  <c:y val="1.388888888888885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8888888888889E-2"/>
                  <c:y val="-4.62962962962963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9206349206348108E-3"/>
                  <c:y val="-4.62962962962971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8888888888889E-2"/>
                  <c:y val="-1.851851851851857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Sheet1!$F$67:$K$67</c:f>
              <c:strCache>
                <c:ptCount val="6"/>
                <c:pt idx="0">
                  <c:v>2010-YII</c:v>
                </c:pt>
                <c:pt idx="1">
                  <c:v>2011-YII</c:v>
                </c:pt>
                <c:pt idx="2">
                  <c:v>2012-YII</c:v>
                </c:pt>
                <c:pt idx="3">
                  <c:v>2013-YII</c:v>
                </c:pt>
                <c:pt idx="4">
                  <c:v>2014-YII</c:v>
                </c:pt>
                <c:pt idx="5">
                  <c:v>2015-YII</c:v>
                </c:pt>
              </c:strCache>
            </c:strRef>
          </c:cat>
          <c:val>
            <c:numRef>
              <c:f>Sheet1!$F$68:$K$68</c:f>
              <c:numCache>
                <c:formatCode>General</c:formatCode>
                <c:ptCount val="6"/>
                <c:pt idx="0">
                  <c:v>458</c:v>
                </c:pt>
                <c:pt idx="1">
                  <c:v>416</c:v>
                </c:pt>
                <c:pt idx="2">
                  <c:v>422</c:v>
                </c:pt>
                <c:pt idx="3">
                  <c:v>315</c:v>
                </c:pt>
                <c:pt idx="4">
                  <c:v>472</c:v>
                </c:pt>
                <c:pt idx="5">
                  <c:v>459</c:v>
                </c:pt>
              </c:numCache>
            </c:numRef>
          </c:val>
        </c:ser>
        <c:gapWidth val="219"/>
        <c:shape val="box"/>
        <c:axId val="60956032"/>
        <c:axId val="61092992"/>
        <c:axId val="0"/>
      </c:bar3DChart>
      <c:catAx>
        <c:axId val="609560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92992"/>
        <c:crosses val="autoZero"/>
        <c:auto val="1"/>
        <c:lblAlgn val="ctr"/>
        <c:lblOffset val="100"/>
      </c:catAx>
      <c:valAx>
        <c:axId val="61092992"/>
        <c:scaling>
          <c:orientation val="minMax"/>
          <c:min val="200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56032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Sheet1!$F$114</c:f>
              <c:strCache>
                <c:ptCount val="1"/>
                <c:pt idx="0">
                  <c:v>Согтуугаар үйлдэгдсэн гэмт хэрэг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Sheet1!$G$113:$I$113</c:f>
              <c:strCache>
                <c:ptCount val="3"/>
                <c:pt idx="0">
                  <c:v>2013-YII</c:v>
                </c:pt>
                <c:pt idx="1">
                  <c:v>2014-YII</c:v>
                </c:pt>
                <c:pt idx="2">
                  <c:v>2015-YII</c:v>
                </c:pt>
              </c:strCache>
            </c:strRef>
          </c:cat>
          <c:val>
            <c:numRef>
              <c:f>Sheet1!$G$114:$I$114</c:f>
              <c:numCache>
                <c:formatCode>General</c:formatCode>
                <c:ptCount val="3"/>
                <c:pt idx="0">
                  <c:v>126</c:v>
                </c:pt>
                <c:pt idx="1">
                  <c:v>135</c:v>
                </c:pt>
                <c:pt idx="2">
                  <c:v>150</c:v>
                </c:pt>
              </c:numCache>
            </c:numRef>
          </c:val>
        </c:ser>
        <c:ser>
          <c:idx val="1"/>
          <c:order val="1"/>
          <c:tx>
            <c:strRef>
              <c:f>Sheet1!$F$115</c:f>
              <c:strCache>
                <c:ptCount val="1"/>
                <c:pt idx="0">
                  <c:v>Т/Х жолоодох эрх хассан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Sheet1!$G$113:$I$113</c:f>
              <c:strCache>
                <c:ptCount val="3"/>
                <c:pt idx="0">
                  <c:v>2013-YII</c:v>
                </c:pt>
                <c:pt idx="1">
                  <c:v>2014-YII</c:v>
                </c:pt>
                <c:pt idx="2">
                  <c:v>2015-YII</c:v>
                </c:pt>
              </c:strCache>
            </c:strRef>
          </c:cat>
          <c:val>
            <c:numRef>
              <c:f>Sheet1!$G$115:$I$115</c:f>
              <c:numCache>
                <c:formatCode>General</c:formatCode>
                <c:ptCount val="3"/>
                <c:pt idx="0">
                  <c:v>512</c:v>
                </c:pt>
                <c:pt idx="1">
                  <c:v>502</c:v>
                </c:pt>
                <c:pt idx="2">
                  <c:v>505</c:v>
                </c:pt>
              </c:numCache>
            </c:numRef>
          </c:val>
        </c:ser>
        <c:shape val="box"/>
        <c:axId val="61028608"/>
        <c:axId val="61034496"/>
        <c:axId val="0"/>
      </c:bar3DChart>
      <c:catAx>
        <c:axId val="610286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34496"/>
        <c:crosses val="autoZero"/>
        <c:auto val="1"/>
        <c:lblAlgn val="ctr"/>
        <c:lblOffset val="100"/>
      </c:catAx>
      <c:valAx>
        <c:axId val="6103449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2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Sheet1!$F$130</c:f>
              <c:strCache>
                <c:ptCount val="1"/>
                <c:pt idx="0">
                  <c:v>Орсон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Sheet1!$G$129:$I$129</c:f>
              <c:strCache>
                <c:ptCount val="3"/>
                <c:pt idx="0">
                  <c:v>2013-YII</c:v>
                </c:pt>
                <c:pt idx="1">
                  <c:v>2014-YII</c:v>
                </c:pt>
                <c:pt idx="2">
                  <c:v>2015-YII</c:v>
                </c:pt>
              </c:strCache>
            </c:strRef>
          </c:cat>
          <c:val>
            <c:numRef>
              <c:f>Sheet1!$G$130:$I$130</c:f>
              <c:numCache>
                <c:formatCode>General</c:formatCode>
                <c:ptCount val="3"/>
                <c:pt idx="0">
                  <c:v>95432</c:v>
                </c:pt>
                <c:pt idx="1">
                  <c:v>84052</c:v>
                </c:pt>
                <c:pt idx="2">
                  <c:v>217485</c:v>
                </c:pt>
              </c:numCache>
            </c:numRef>
          </c:val>
        </c:ser>
        <c:ser>
          <c:idx val="1"/>
          <c:order val="1"/>
          <c:tx>
            <c:strRef>
              <c:f>Sheet1!$F$131</c:f>
              <c:strCache>
                <c:ptCount val="1"/>
                <c:pt idx="0">
                  <c:v>Гарсан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cat>
            <c:strRef>
              <c:f>Sheet1!$G$129:$I$129</c:f>
              <c:strCache>
                <c:ptCount val="3"/>
                <c:pt idx="0">
                  <c:v>2013-YII</c:v>
                </c:pt>
                <c:pt idx="1">
                  <c:v>2014-YII</c:v>
                </c:pt>
                <c:pt idx="2">
                  <c:v>2015-YII</c:v>
                </c:pt>
              </c:strCache>
            </c:strRef>
          </c:cat>
          <c:val>
            <c:numRef>
              <c:f>Sheet1!$G$131:$I$131</c:f>
              <c:numCache>
                <c:formatCode>General</c:formatCode>
                <c:ptCount val="3"/>
                <c:pt idx="0">
                  <c:v>86721</c:v>
                </c:pt>
                <c:pt idx="1">
                  <c:v>85289</c:v>
                </c:pt>
                <c:pt idx="2">
                  <c:v>219665</c:v>
                </c:pt>
              </c:numCache>
            </c:numRef>
          </c:val>
        </c:ser>
        <c:shape val="box"/>
        <c:axId val="33741440"/>
        <c:axId val="37028224"/>
        <c:axId val="0"/>
      </c:bar3DChart>
      <c:catAx>
        <c:axId val="337414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28224"/>
        <c:crosses val="autoZero"/>
        <c:auto val="1"/>
        <c:lblAlgn val="ctr"/>
        <c:lblOffset val="100"/>
      </c:catAx>
      <c:valAx>
        <c:axId val="3702822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414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Sheet1!$F$130</c:f>
              <c:strCache>
                <c:ptCount val="1"/>
                <c:pt idx="0">
                  <c:v>Орсон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Sheet1!$G$129:$I$129</c:f>
              <c:strCache>
                <c:ptCount val="3"/>
                <c:pt idx="0">
                  <c:v>2013-YII</c:v>
                </c:pt>
                <c:pt idx="1">
                  <c:v>2014-YII</c:v>
                </c:pt>
                <c:pt idx="2">
                  <c:v>2015-YII</c:v>
                </c:pt>
              </c:strCache>
            </c:strRef>
          </c:cat>
          <c:val>
            <c:numRef>
              <c:f>Sheet1!$G$130:$I$130</c:f>
              <c:numCache>
                <c:formatCode>General</c:formatCode>
                <c:ptCount val="3"/>
                <c:pt idx="0">
                  <c:v>31338</c:v>
                </c:pt>
                <c:pt idx="1">
                  <c:v>29212</c:v>
                </c:pt>
                <c:pt idx="2">
                  <c:v>29689</c:v>
                </c:pt>
              </c:numCache>
            </c:numRef>
          </c:val>
        </c:ser>
        <c:ser>
          <c:idx val="1"/>
          <c:order val="1"/>
          <c:tx>
            <c:strRef>
              <c:f>Sheet1!$F$131</c:f>
              <c:strCache>
                <c:ptCount val="1"/>
                <c:pt idx="0">
                  <c:v>Гарсан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cat>
            <c:strRef>
              <c:f>Sheet1!$G$129:$I$129</c:f>
              <c:strCache>
                <c:ptCount val="3"/>
                <c:pt idx="0">
                  <c:v>2013-YII</c:v>
                </c:pt>
                <c:pt idx="1">
                  <c:v>2014-YII</c:v>
                </c:pt>
                <c:pt idx="2">
                  <c:v>2015-YII</c:v>
                </c:pt>
              </c:strCache>
            </c:strRef>
          </c:cat>
          <c:val>
            <c:numRef>
              <c:f>Sheet1!$G$131:$I$131</c:f>
              <c:numCache>
                <c:formatCode>General</c:formatCode>
                <c:ptCount val="3"/>
                <c:pt idx="0">
                  <c:v>37190</c:v>
                </c:pt>
                <c:pt idx="1">
                  <c:v>27275</c:v>
                </c:pt>
                <c:pt idx="2">
                  <c:v>29246</c:v>
                </c:pt>
              </c:numCache>
            </c:numRef>
          </c:val>
        </c:ser>
        <c:shape val="box"/>
        <c:axId val="37169024"/>
        <c:axId val="37170560"/>
        <c:axId val="0"/>
      </c:bar3DChart>
      <c:catAx>
        <c:axId val="371690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70560"/>
        <c:crosses val="autoZero"/>
        <c:auto val="1"/>
        <c:lblAlgn val="ctr"/>
        <c:lblOffset val="100"/>
      </c:catAx>
      <c:valAx>
        <c:axId val="3717056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690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spPr>
              <a:noFill/>
              <a:ln>
                <a:noFill/>
              </a:ln>
              <a:effectLst/>
            </c:sp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Sheet1!$F$152:$F$156</c:f>
              <c:strCache>
                <c:ptCount val="5"/>
                <c:pt idx="0">
                  <c:v>Суудлын вагон</c:v>
                </c:pt>
                <c:pt idx="1">
                  <c:v>Ачааны вагон</c:v>
                </c:pt>
                <c:pt idx="2">
                  <c:v>Зүтгүүрийн вагон</c:v>
                </c:pt>
                <c:pt idx="3">
                  <c:v>Суудлын автомашин</c:v>
                </c:pt>
                <c:pt idx="4">
                  <c:v>Ачааны автомашин</c:v>
                </c:pt>
              </c:strCache>
            </c:strRef>
          </c:cat>
          <c:val>
            <c:numRef>
              <c:f>Sheet1!$G$152:$G$156</c:f>
              <c:numCache>
                <c:formatCode>General</c:formatCode>
                <c:ptCount val="5"/>
                <c:pt idx="0">
                  <c:v>2220</c:v>
                </c:pt>
                <c:pt idx="1">
                  <c:v>52174</c:v>
                </c:pt>
                <c:pt idx="2">
                  <c:v>2178</c:v>
                </c:pt>
                <c:pt idx="3">
                  <c:v>55539</c:v>
                </c:pt>
                <c:pt idx="4">
                  <c:v>34623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3.4591203533700675E-2"/>
          <c:y val="5.2380952380952375E-2"/>
          <c:w val="0.93081759293259869"/>
          <c:h val="0.71880164979377614"/>
        </c:manualLayout>
      </c:layout>
      <c:lineChart>
        <c:grouping val="stacked"/>
        <c:ser>
          <c:idx val="0"/>
          <c:order val="0"/>
          <c:tx>
            <c:strRef>
              <c:f>Sheet1!$D$26</c:f>
              <c:strCache>
                <c:ptCount val="1"/>
                <c:pt idx="0">
                  <c:v>Бүртгэлтэй ажилгүйчүүд</c:v>
                </c:pt>
              </c:strCache>
            </c:strRef>
          </c:tx>
          <c:spPr>
            <a:ln w="19050" cap="rnd" cmpd="sng" algn="ctr">
              <a:solidFill>
                <a:schemeClr val="accent6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Pt>
            <c:idx val="1"/>
            <c:spPr>
              <a:ln w="41275" cap="rnd" cmpd="sng" algn="ctr">
                <a:solidFill>
                  <a:schemeClr val="accent6">
                    <a:shade val="95000"/>
                    <a:satMod val="105000"/>
                  </a:schemeClr>
                </a:solidFill>
                <a:round/>
              </a:ln>
              <a:effectLst/>
            </c:spPr>
          </c:dPt>
          <c:dPt>
            <c:idx val="2"/>
            <c:spPr>
              <a:ln w="41275" cap="rnd" cmpd="sng" algn="ctr">
                <a:solidFill>
                  <a:schemeClr val="accent6">
                    <a:shade val="95000"/>
                    <a:satMod val="105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Sheet1!$E$25:$G$25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Sheet1!$E$26:$G$26</c:f>
              <c:numCache>
                <c:formatCode>General</c:formatCode>
                <c:ptCount val="3"/>
                <c:pt idx="0">
                  <c:v>928</c:v>
                </c:pt>
                <c:pt idx="1">
                  <c:v>955</c:v>
                </c:pt>
                <c:pt idx="2">
                  <c:v>886</c:v>
                </c:pt>
              </c:numCache>
            </c:numRef>
          </c:val>
        </c:ser>
        <c:dLbls>
          <c:showVal val="1"/>
        </c:dLbls>
        <c:marker val="1"/>
        <c:axId val="33827840"/>
        <c:axId val="33850112"/>
      </c:lineChart>
      <c:catAx>
        <c:axId val="338278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50112"/>
        <c:crosses val="autoZero"/>
        <c:auto val="1"/>
        <c:lblAlgn val="ctr"/>
        <c:lblOffset val="100"/>
      </c:catAx>
      <c:valAx>
        <c:axId val="3385011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3382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7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БҮРТГЭЛТЭЙ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АЖИЛГҮЙЧҮҮД, </a:t>
            </a:r>
            <a:r>
              <a:rPr lang="mn-MN" sz="800" b="1" baseline="0" dirty="0">
                <a:latin typeface="Arial" panose="020B0604020202020204" pitchFamily="34" charset="0"/>
                <a:cs typeface="Arial" panose="020B0604020202020204" pitchFamily="34" charset="0"/>
              </a:rPr>
              <a:t>боловсролын түвшнээр, 2015 оны 7 сарын байдлаар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8505602665051483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7309492563429588"/>
          <c:y val="0.13664424201443906"/>
          <c:w val="0.69123840769903799"/>
          <c:h val="0.63127471998841589"/>
        </c:manualLayout>
      </c:layout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Sheet1!$I$48:$I$52</c:f>
              <c:strCache>
                <c:ptCount val="5"/>
                <c:pt idx="0">
                  <c:v>Дээд</c:v>
                </c:pt>
                <c:pt idx="1">
                  <c:v>Тусгай дунд</c:v>
                </c:pt>
                <c:pt idx="2">
                  <c:v>Ерөнхий боловсролтой</c:v>
                </c:pt>
                <c:pt idx="3">
                  <c:v>Мэргэжилтэй ажилчид</c:v>
                </c:pt>
                <c:pt idx="4">
                  <c:v>Боловсролгүй</c:v>
                </c:pt>
              </c:strCache>
            </c:strRef>
          </c:cat>
          <c:val>
            <c:numRef>
              <c:f>Sheet1!$J$48:$J$52</c:f>
              <c:numCache>
                <c:formatCode>General</c:formatCode>
                <c:ptCount val="5"/>
                <c:pt idx="0">
                  <c:v>173</c:v>
                </c:pt>
                <c:pt idx="1">
                  <c:v>42</c:v>
                </c:pt>
                <c:pt idx="2">
                  <c:v>561</c:v>
                </c:pt>
                <c:pt idx="3">
                  <c:v>109</c:v>
                </c:pt>
                <c:pt idx="4">
                  <c:v>1</c:v>
                </c:pt>
              </c:numCache>
            </c:numRef>
          </c:val>
        </c:ser>
        <c:gapWidth val="115"/>
        <c:overlap val="-20"/>
        <c:axId val="33673216"/>
        <c:axId val="33674752"/>
      </c:barChart>
      <c:catAx>
        <c:axId val="3367321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3674752"/>
        <c:crosses val="autoZero"/>
        <c:auto val="1"/>
        <c:lblAlgn val="ctr"/>
        <c:lblOffset val="100"/>
      </c:catAx>
      <c:valAx>
        <c:axId val="336747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7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b="1" dirty="0"/>
              <a:t>Бүртгэлтэй </a:t>
            </a:r>
            <a:r>
              <a:rPr lang="mn-MN" b="1" dirty="0" smtClean="0"/>
              <a:t>ажилгүйчүүд, жил бүрийн </a:t>
            </a:r>
            <a:r>
              <a:rPr lang="mn-MN" b="1" baseline="0" dirty="0" smtClean="0"/>
              <a:t> эхний 7 сарлын байдлаар</a:t>
            </a:r>
            <a:endParaRPr lang="mn-MN" b="1" dirty="0"/>
          </a:p>
        </c:rich>
      </c:tx>
      <c:layout>
        <c:manualLayout>
          <c:xMode val="edge"/>
          <c:yMode val="edge"/>
          <c:x val="0.1881720849250279"/>
          <c:y val="0.14379072101281459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Sheet1!$E$68</c:f>
              <c:strCache>
                <c:ptCount val="1"/>
                <c:pt idx="0">
                  <c:v>Бүртгэлтэй ажилгүйчүүд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Sheet1!$F$67:$J$67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Sheet1!$F$68:$J$68</c:f>
              <c:numCache>
                <c:formatCode>General</c:formatCode>
                <c:ptCount val="5"/>
                <c:pt idx="0">
                  <c:v>1068</c:v>
                </c:pt>
                <c:pt idx="1">
                  <c:v>1224</c:v>
                </c:pt>
                <c:pt idx="2">
                  <c:v>928</c:v>
                </c:pt>
                <c:pt idx="3">
                  <c:v>955</c:v>
                </c:pt>
                <c:pt idx="4">
                  <c:v>886</c:v>
                </c:pt>
              </c:numCache>
            </c:numRef>
          </c:val>
        </c:ser>
        <c:shape val="box"/>
        <c:axId val="35784192"/>
        <c:axId val="35785728"/>
        <c:axId val="0"/>
      </c:bar3DChart>
      <c:catAx>
        <c:axId val="357841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85728"/>
        <c:crosses val="autoZero"/>
        <c:auto val="1"/>
        <c:lblAlgn val="ctr"/>
        <c:lblOffset val="100"/>
      </c:catAx>
      <c:valAx>
        <c:axId val="3578572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8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Sheet1!$E$80</c:f>
              <c:strCache>
                <c:ptCount val="1"/>
                <c:pt idx="0">
                  <c:v>Амаржсан эх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dLbls>
            <c:dLbl>
              <c:idx val="1"/>
              <c:layout>
                <c:manualLayout>
                  <c:x val="-3.7037037037037111E-2"/>
                  <c:y val="-6.44122383252820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Sheet1!$F$79:$H$79</c:f>
              <c:strCache>
                <c:ptCount val="3"/>
                <c:pt idx="0">
                  <c:v>2013-YII</c:v>
                </c:pt>
                <c:pt idx="1">
                  <c:v>2014-YII</c:v>
                </c:pt>
                <c:pt idx="2">
                  <c:v>2015-YII</c:v>
                </c:pt>
              </c:strCache>
            </c:strRef>
          </c:cat>
          <c:val>
            <c:numRef>
              <c:f>Sheet1!$F$80:$H$80</c:f>
              <c:numCache>
                <c:formatCode>General</c:formatCode>
                <c:ptCount val="3"/>
                <c:pt idx="0">
                  <c:v>1105</c:v>
                </c:pt>
                <c:pt idx="1">
                  <c:v>1199</c:v>
                </c:pt>
                <c:pt idx="2">
                  <c:v>1128</c:v>
                </c:pt>
              </c:numCache>
            </c:numRef>
          </c:val>
        </c:ser>
        <c:ser>
          <c:idx val="1"/>
          <c:order val="1"/>
          <c:tx>
            <c:strRef>
              <c:f>Sheet1!$E$81</c:f>
              <c:strCache>
                <c:ptCount val="1"/>
                <c:pt idx="0">
                  <c:v>Амьд төрсөн хүүхэд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3.333333333333334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999999999999949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333333333333229E-2"/>
                  <c:y val="-9.259259259259269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Sheet1!$F$79:$H$79</c:f>
              <c:strCache>
                <c:ptCount val="3"/>
                <c:pt idx="0">
                  <c:v>2013-YII</c:v>
                </c:pt>
                <c:pt idx="1">
                  <c:v>2014-YII</c:v>
                </c:pt>
                <c:pt idx="2">
                  <c:v>2015-YII</c:v>
                </c:pt>
              </c:strCache>
            </c:strRef>
          </c:cat>
          <c:val>
            <c:numRef>
              <c:f>Sheet1!$F$81:$H$81</c:f>
              <c:numCache>
                <c:formatCode>General</c:formatCode>
                <c:ptCount val="3"/>
                <c:pt idx="0">
                  <c:v>1109</c:v>
                </c:pt>
                <c:pt idx="1">
                  <c:v>1201</c:v>
                </c:pt>
                <c:pt idx="2">
                  <c:v>1131</c:v>
                </c:pt>
              </c:numCache>
            </c:numRef>
          </c:val>
        </c:ser>
        <c:shape val="box"/>
        <c:axId val="35887744"/>
        <c:axId val="35901824"/>
        <c:axId val="0"/>
      </c:bar3DChart>
      <c:catAx>
        <c:axId val="35887744"/>
        <c:scaling>
          <c:orientation val="minMax"/>
        </c:scaling>
        <c:axPos val="b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01824"/>
        <c:crosses val="autoZero"/>
        <c:auto val="1"/>
        <c:lblAlgn val="ctr"/>
        <c:lblOffset val="100"/>
      </c:catAx>
      <c:valAx>
        <c:axId val="35901824"/>
        <c:scaling>
          <c:orientation val="minMax"/>
        </c:scaling>
        <c:delete val="1"/>
        <c:axPos val="l"/>
        <c:numFmt formatCode="General" sourceLinked="1"/>
        <c:tickLblPos val="nextTo"/>
        <c:crossAx val="3588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Sheet1!$E$80</c:f>
              <c:strCache>
                <c:ptCount val="1"/>
                <c:pt idx="0">
                  <c:v>Төрөлт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Sheet1!$F$79:$H$79</c:f>
              <c:strCache>
                <c:ptCount val="3"/>
                <c:pt idx="0">
                  <c:v>2013-YII</c:v>
                </c:pt>
                <c:pt idx="1">
                  <c:v>2014-YII</c:v>
                </c:pt>
                <c:pt idx="2">
                  <c:v>2015-YII</c:v>
                </c:pt>
              </c:strCache>
            </c:strRef>
          </c:cat>
          <c:val>
            <c:numRef>
              <c:f>Sheet1!$F$80:$H$80</c:f>
              <c:numCache>
                <c:formatCode>General</c:formatCode>
                <c:ptCount val="3"/>
                <c:pt idx="0">
                  <c:v>1105</c:v>
                </c:pt>
                <c:pt idx="1">
                  <c:v>1199</c:v>
                </c:pt>
                <c:pt idx="2">
                  <c:v>1128</c:v>
                </c:pt>
              </c:numCache>
            </c:numRef>
          </c:val>
        </c:ser>
        <c:ser>
          <c:idx val="1"/>
          <c:order val="1"/>
          <c:tx>
            <c:strRef>
              <c:f>Sheet1!$E$81</c:f>
              <c:strCache>
                <c:ptCount val="1"/>
                <c:pt idx="0">
                  <c:v>Нас баралт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3.333333333333334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999999999999949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333333333333229E-2"/>
                  <c:y val="-9.259259259259269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Sheet1!$F$79:$H$79</c:f>
              <c:strCache>
                <c:ptCount val="3"/>
                <c:pt idx="0">
                  <c:v>2013-YII</c:v>
                </c:pt>
                <c:pt idx="1">
                  <c:v>2014-YII</c:v>
                </c:pt>
                <c:pt idx="2">
                  <c:v>2015-YII</c:v>
                </c:pt>
              </c:strCache>
            </c:strRef>
          </c:cat>
          <c:val>
            <c:numRef>
              <c:f>Sheet1!$F$81:$H$81</c:f>
              <c:numCache>
                <c:formatCode>General</c:formatCode>
                <c:ptCount val="3"/>
                <c:pt idx="0">
                  <c:v>282</c:v>
                </c:pt>
                <c:pt idx="1">
                  <c:v>288</c:v>
                </c:pt>
                <c:pt idx="2">
                  <c:v>303</c:v>
                </c:pt>
              </c:numCache>
            </c:numRef>
          </c:val>
        </c:ser>
        <c:shape val="box"/>
        <c:axId val="37819904"/>
        <c:axId val="37821440"/>
        <c:axId val="0"/>
      </c:bar3DChart>
      <c:catAx>
        <c:axId val="37819904"/>
        <c:scaling>
          <c:orientation val="minMax"/>
        </c:scaling>
        <c:axPos val="b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21440"/>
        <c:crosses val="autoZero"/>
        <c:auto val="1"/>
        <c:lblAlgn val="ctr"/>
        <c:lblOffset val="100"/>
      </c:catAx>
      <c:valAx>
        <c:axId val="37821440"/>
        <c:scaling>
          <c:orientation val="minMax"/>
        </c:scaling>
        <c:axPos val="l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1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100" b="1" dirty="0">
                <a:latin typeface="Arial" panose="020B0604020202020204" pitchFamily="34" charset="0"/>
                <a:cs typeface="Arial" panose="020B0604020202020204" pitchFamily="34" charset="0"/>
              </a:rPr>
              <a:t>Халдварт өвчнөөр </a:t>
            </a:r>
            <a:r>
              <a:rPr lang="mn-MN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өвчлөгсөд, жил бүрийн эхний 7 сарын байдлаар</a:t>
            </a:r>
            <a:endParaRPr lang="mn-MN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cked"/>
        <c:ser>
          <c:idx val="0"/>
          <c:order val="0"/>
          <c:tx>
            <c:strRef>
              <c:f>Sheet1!$E$68</c:f>
              <c:strCache>
                <c:ptCount val="1"/>
                <c:pt idx="0">
                  <c:v>Халдварт өвчнөөр өвчлөгсөд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2222222222222257E-2"/>
                  <c:y val="4.62962962962963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444444444444403E-2"/>
                  <c:y val="6.944444444444448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6111111111111212E-2"/>
                  <c:y val="-5.09259259259259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444444444444545E-2"/>
                  <c:y val="8.333333333333334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Sheet1!$F$67:$K$67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Sheet1!$F$68:$K$68</c:f>
              <c:numCache>
                <c:formatCode>General</c:formatCode>
                <c:ptCount val="6"/>
                <c:pt idx="0">
                  <c:v>618</c:v>
                </c:pt>
                <c:pt idx="1">
                  <c:v>682</c:v>
                </c:pt>
                <c:pt idx="2">
                  <c:v>523</c:v>
                </c:pt>
                <c:pt idx="3">
                  <c:v>549</c:v>
                </c:pt>
                <c:pt idx="4">
                  <c:v>506</c:v>
                </c:pt>
                <c:pt idx="5">
                  <c:v>539</c:v>
                </c:pt>
              </c:numCache>
            </c:numRef>
          </c:val>
        </c:ser>
        <c:marker val="1"/>
        <c:axId val="37902976"/>
        <c:axId val="37912960"/>
      </c:lineChart>
      <c:catAx>
        <c:axId val="379029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12960"/>
        <c:crosses val="autoZero"/>
        <c:auto val="1"/>
        <c:lblAlgn val="ctr"/>
        <c:lblOffset val="100"/>
      </c:catAx>
      <c:valAx>
        <c:axId val="3791296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029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Sheet1!$E$80</c:f>
              <c:strCache>
                <c:ptCount val="1"/>
                <c:pt idx="0">
                  <c:v>төлөвлөгөө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cat>
            <c:strRef>
              <c:f>Sheet1!$F$79:$H$79</c:f>
              <c:strCache>
                <c:ptCount val="3"/>
                <c:pt idx="0">
                  <c:v>2013-YII</c:v>
                </c:pt>
                <c:pt idx="1">
                  <c:v>2014-YII</c:v>
                </c:pt>
                <c:pt idx="2">
                  <c:v>2015-YII</c:v>
                </c:pt>
              </c:strCache>
            </c:strRef>
          </c:cat>
          <c:val>
            <c:numRef>
              <c:f>Sheet1!$F$80:$H$80</c:f>
              <c:numCache>
                <c:formatCode>#,##0.00</c:formatCode>
                <c:ptCount val="3"/>
                <c:pt idx="0">
                  <c:v>9764.5</c:v>
                </c:pt>
                <c:pt idx="1">
                  <c:v>13165.1</c:v>
                </c:pt>
                <c:pt idx="2">
                  <c:v>15022.7</c:v>
                </c:pt>
              </c:numCache>
            </c:numRef>
          </c:val>
        </c:ser>
        <c:ser>
          <c:idx val="1"/>
          <c:order val="1"/>
          <c:tx>
            <c:strRef>
              <c:f>Sheet1!$E$81</c:f>
              <c:strCache>
                <c:ptCount val="1"/>
                <c:pt idx="0">
                  <c:v>гүйцэт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cat>
            <c:strRef>
              <c:f>Sheet1!$F$79:$H$79</c:f>
              <c:strCache>
                <c:ptCount val="3"/>
                <c:pt idx="0">
                  <c:v>2013-YII</c:v>
                </c:pt>
                <c:pt idx="1">
                  <c:v>2014-YII</c:v>
                </c:pt>
                <c:pt idx="2">
                  <c:v>2015-YII</c:v>
                </c:pt>
              </c:strCache>
            </c:strRef>
          </c:cat>
          <c:val>
            <c:numRef>
              <c:f>Sheet1!$F$81:$H$81</c:f>
              <c:numCache>
                <c:formatCode>#,##0.00</c:formatCode>
                <c:ptCount val="3"/>
                <c:pt idx="0" formatCode="#,##0.0">
                  <c:v>10478</c:v>
                </c:pt>
                <c:pt idx="1">
                  <c:v>12804.7</c:v>
                </c:pt>
                <c:pt idx="2" formatCode="#,##0.0">
                  <c:v>13602.9</c:v>
                </c:pt>
              </c:numCache>
            </c:numRef>
          </c:val>
        </c:ser>
        <c:shape val="box"/>
        <c:axId val="38185600"/>
        <c:axId val="38191488"/>
        <c:axId val="0"/>
      </c:bar3DChart>
      <c:catAx>
        <c:axId val="381856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91488"/>
        <c:crosses val="autoZero"/>
        <c:auto val="1"/>
        <c:lblAlgn val="ctr"/>
        <c:lblOffset val="100"/>
      </c:catAx>
      <c:valAx>
        <c:axId val="38191488"/>
        <c:scaling>
          <c:orientation val="minMax"/>
        </c:scaling>
        <c:delete val="1"/>
        <c:axPos val="l"/>
        <c:numFmt formatCode="#,##0.00" sourceLinked="1"/>
        <c:majorTickMark val="none"/>
        <c:tickLblPos val="nextTo"/>
        <c:crossAx val="381856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Sheet1!$E$80</c:f>
              <c:strCache>
                <c:ptCount val="1"/>
                <c:pt idx="0">
                  <c:v>гүйцэт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Sheet1!$F$79:$H$79</c:f>
              <c:strCache>
                <c:ptCount val="3"/>
                <c:pt idx="0">
                  <c:v>2013-YII</c:v>
                </c:pt>
                <c:pt idx="1">
                  <c:v>2014-YII</c:v>
                </c:pt>
                <c:pt idx="2">
                  <c:v>2015-YII</c:v>
                </c:pt>
              </c:strCache>
            </c:strRef>
          </c:cat>
          <c:val>
            <c:numRef>
              <c:f>Sheet1!$F$80:$H$80</c:f>
              <c:numCache>
                <c:formatCode>#,##0.00</c:formatCode>
                <c:ptCount val="3"/>
                <c:pt idx="0">
                  <c:v>4063.4</c:v>
                </c:pt>
                <c:pt idx="1">
                  <c:v>5418.7</c:v>
                </c:pt>
                <c:pt idx="2">
                  <c:v>7501.6</c:v>
                </c:pt>
              </c:numCache>
            </c:numRef>
          </c:val>
        </c:ser>
        <c:ser>
          <c:idx val="1"/>
          <c:order val="1"/>
          <c:tx>
            <c:strRef>
              <c:f>Sheet1!$E$81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Sheet1!$F$79:$H$79</c:f>
              <c:strCache>
                <c:ptCount val="3"/>
                <c:pt idx="0">
                  <c:v>2013-YII</c:v>
                </c:pt>
                <c:pt idx="1">
                  <c:v>2014-YII</c:v>
                </c:pt>
                <c:pt idx="2">
                  <c:v>2015-YII</c:v>
                </c:pt>
              </c:strCache>
            </c:strRef>
          </c:cat>
          <c:val>
            <c:numRef>
              <c:f>Sheet1!$F$81:$H$81</c:f>
              <c:numCache>
                <c:formatCode>General</c:formatCode>
                <c:ptCount val="3"/>
              </c:numCache>
            </c:numRef>
          </c:val>
        </c:ser>
        <c:dLbls>
          <c:showVal val="1"/>
        </c:dLbls>
        <c:shape val="box"/>
        <c:axId val="38316672"/>
        <c:axId val="38334848"/>
        <c:axId val="0"/>
      </c:bar3DChart>
      <c:catAx>
        <c:axId val="383166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34848"/>
        <c:crosses val="autoZero"/>
        <c:auto val="1"/>
        <c:lblAlgn val="ctr"/>
        <c:lblOffset val="100"/>
      </c:catAx>
      <c:valAx>
        <c:axId val="38334848"/>
        <c:scaling>
          <c:orientation val="minMax"/>
        </c:scaling>
        <c:delete val="1"/>
        <c:axPos val="l"/>
        <c:numFmt formatCode="#,##0.00" sourceLinked="1"/>
        <c:majorTickMark val="none"/>
        <c:tickLblPos val="nextTo"/>
        <c:crossAx val="3831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743E6-6B87-430D-90C6-9EDE0C12545A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EF76F-5E05-43F4-9D10-AEA16FC1E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279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EF76F-5E05-43F4-9D10-AEA16FC1E8B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704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421D5-55E9-4EFD-A315-39F0E3CBC944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13421D5-55E9-4EFD-A315-39F0E3CBC944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622E035-0BF5-4505-A00E-54B08044B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1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2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3.png"/><Relationship Id="rId7" Type="http://schemas.openxmlformats.org/officeDocument/2006/relationships/chart" Target="../charts/chart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590800"/>
            <a:ext cx="7391400" cy="1371600"/>
          </a:xfrm>
        </p:spPr>
        <p:txBody>
          <a:bodyPr/>
          <a:lstStyle/>
          <a:p>
            <a:r>
              <a:rPr lang="mn-MN" altLang="en-US" dirty="0" smtClean="0">
                <a:solidFill>
                  <a:srgbClr val="00B0F0"/>
                </a:solidFill>
                <a:latin typeface="Arial Mon" pitchFamily="34" charset="0"/>
                <a:ea typeface="Arial Unicode MS" pitchFamily="34" charset="-128"/>
                <a:cs typeface="Arial" pitchFamily="34" charset="0"/>
              </a:rPr>
              <a:t>СЭЛЭНГЭ АЙМГИЙН</a:t>
            </a:r>
            <a:br>
              <a:rPr lang="mn-MN" altLang="en-US" dirty="0" smtClean="0">
                <a:solidFill>
                  <a:srgbClr val="00B0F0"/>
                </a:solidFill>
                <a:latin typeface="Arial Mon" pitchFamily="34" charset="0"/>
                <a:ea typeface="Arial Unicode MS" pitchFamily="34" charset="-128"/>
                <a:cs typeface="Arial" pitchFamily="34" charset="0"/>
              </a:rPr>
            </a:br>
            <a:r>
              <a:rPr lang="mn-MN" altLang="en-US" sz="2400" dirty="0" smtClean="0">
                <a:solidFill>
                  <a:srgbClr val="00B0F0"/>
                </a:solidFill>
                <a:latin typeface="Arial Mon" pitchFamily="34" charset="0"/>
                <a:ea typeface="Arial Unicode MS" pitchFamily="34" charset="-128"/>
                <a:cs typeface="Arial" pitchFamily="34" charset="0"/>
              </a:rPr>
              <a:t>НИЙГЭМ, ЭДИЙН ЗАСГИЙН БАЙДАЛ</a:t>
            </a:r>
            <a:r>
              <a:rPr lang="mn-MN" altLang="en-US" sz="1200" dirty="0" smtClean="0">
                <a:solidFill>
                  <a:srgbClr val="00B0F0"/>
                </a:solidFill>
                <a:latin typeface="Arial Mon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mn-MN" altLang="en-US" sz="2800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mn-MN" altLang="en-US" sz="2800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endParaRPr lang="en-US" sz="28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3886200"/>
            <a:ext cx="6019800" cy="380999"/>
          </a:xfrm>
        </p:spPr>
        <p:txBody>
          <a:bodyPr/>
          <a:lstStyle/>
          <a:p>
            <a:pPr algn="ctr">
              <a:buNone/>
            </a:pPr>
            <a:r>
              <a:rPr lang="en-US" sz="1800" dirty="0" smtClean="0">
                <a:solidFill>
                  <a:srgbClr val="00B0F0"/>
                </a:solidFill>
                <a:latin typeface="Broadway Mon" pitchFamily="2" charset="0"/>
                <a:cs typeface="Arial" pitchFamily="34" charset="0"/>
              </a:rPr>
              <a:t>(2015 </a:t>
            </a:r>
            <a:r>
              <a:rPr lang="mn-MN" sz="1800" dirty="0" smtClean="0">
                <a:solidFill>
                  <a:srgbClr val="00B0F0"/>
                </a:solidFill>
                <a:latin typeface="Broadway Mon" pitchFamily="2" charset="0"/>
                <a:cs typeface="Arial" pitchFamily="34" charset="0"/>
              </a:rPr>
              <a:t>ОНЫ </a:t>
            </a:r>
            <a:r>
              <a:rPr lang="en-US" sz="1800" dirty="0" smtClean="0">
                <a:solidFill>
                  <a:srgbClr val="00B0F0"/>
                </a:solidFill>
                <a:latin typeface="Broadway Mon" pitchFamily="2" charset="0"/>
                <a:cs typeface="Arial" pitchFamily="34" charset="0"/>
              </a:rPr>
              <a:t>07-</a:t>
            </a:r>
            <a:r>
              <a:rPr lang="mn-MN" sz="1800" dirty="0" smtClean="0">
                <a:solidFill>
                  <a:srgbClr val="00B0F0"/>
                </a:solidFill>
                <a:latin typeface="Broadway Mon" pitchFamily="2" charset="0"/>
                <a:cs typeface="Arial" pitchFamily="34" charset="0"/>
              </a:rPr>
              <a:t>Р САР</a:t>
            </a:r>
            <a:r>
              <a:rPr lang="en-US" sz="1800" dirty="0" smtClean="0">
                <a:solidFill>
                  <a:srgbClr val="00B0F0"/>
                </a:solidFill>
                <a:latin typeface="Broadway Mon" pitchFamily="2" charset="0"/>
                <a:cs typeface="Arial" pitchFamily="34" charset="0"/>
              </a:rPr>
              <a:t>)</a:t>
            </a:r>
            <a:endParaRPr lang="en-US" sz="1800" dirty="0">
              <a:solidFill>
                <a:srgbClr val="00B0F0"/>
              </a:solidFill>
              <a:latin typeface="Broadway Mon" pitchFamily="2" charset="0"/>
              <a:cs typeface="Arial" pitchFamily="34" charset="0"/>
            </a:endParaRPr>
          </a:p>
        </p:txBody>
      </p:sp>
      <p:pic>
        <p:nvPicPr>
          <p:cNvPr id="4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12" y="160338"/>
            <a:ext cx="841375" cy="76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28600"/>
            <a:ext cx="3124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6477000"/>
            <a:ext cx="16668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562600" y="1524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</a:t>
            </a:r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0" y="6477000"/>
            <a:ext cx="1348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AutoShape 2" descr="selenge aimag &amp;zcy;&amp;ucy;&amp;rcy;&amp;gcy;&amp;acy;&amp;ncy; &amp;icy;&amp;lcy;&amp;ecy;&amp;rcy;&amp;tscy;үү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 descr="C:\Users\User\Desktop\index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685800"/>
            <a:ext cx="2209800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5" name="Picture 1" descr="C:\Users\User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609600"/>
            <a:ext cx="1219200" cy="1295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Top\Desktop\images13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2743200" y="2209800"/>
            <a:ext cx="3428999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066800" y="533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Алтанбулаг шалган нэвтрүүлэх боомтоор нэвтэрсэн иргэд /Монгол/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533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Алтанбулаг шалган нэвтрүүлэх боомтоор нэвтэрсэн иргэд /Гадаад/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3505200"/>
            <a:ext cx="678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Алтанбулаг шалган нэвтрүүлэх боомтоор нэвтэрсэн тээврийн хэрэгсэл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6477000"/>
            <a:ext cx="2571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28600"/>
            <a:ext cx="3352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5562600" y="1524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15200" y="6477000"/>
            <a:ext cx="168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12" y="160338"/>
            <a:ext cx="841375" cy="76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27110676"/>
              </p:ext>
            </p:extLst>
          </p:nvPr>
        </p:nvGraphicFramePr>
        <p:xfrm>
          <a:off x="381000" y="1045408"/>
          <a:ext cx="4572000" cy="223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8346626"/>
              </p:ext>
            </p:extLst>
          </p:nvPr>
        </p:nvGraphicFramePr>
        <p:xfrm>
          <a:off x="4876800" y="1018566"/>
          <a:ext cx="4038600" cy="2334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02239960"/>
              </p:ext>
            </p:extLst>
          </p:nvPr>
        </p:nvGraphicFramePr>
        <p:xfrm>
          <a:off x="832163" y="3782199"/>
          <a:ext cx="8083237" cy="2961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09800" y="914400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Аж үйлдвэрийн салбарын нийт үйлдвэрлэл, сая.төг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5075" y="3886200"/>
            <a:ext cx="510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Аж үйлдвэрийн салбарын нийт борлуулалт, сая.төг</a:t>
            </a: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28600"/>
            <a:ext cx="35718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6477000"/>
            <a:ext cx="2571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838200" y="609600"/>
            <a:ext cx="8305800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</a:t>
            </a:r>
            <a:r>
              <a:rPr lang="mn-MN" sz="16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  <a:endParaRPr lang="mn-MN" sz="16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562600" y="1524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6581001"/>
            <a:ext cx="168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12" y="160338"/>
            <a:ext cx="841375" cy="76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1212276"/>
              </p:ext>
            </p:extLst>
          </p:nvPr>
        </p:nvGraphicFramePr>
        <p:xfrm>
          <a:off x="1295400" y="1298575"/>
          <a:ext cx="7086599" cy="2587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1193"/>
                <a:gridCol w="555252"/>
                <a:gridCol w="713412"/>
                <a:gridCol w="713412"/>
                <a:gridCol w="713412"/>
                <a:gridCol w="743957"/>
                <a:gridCol w="521313"/>
                <a:gridCol w="580368"/>
                <a:gridCol w="580368"/>
                <a:gridCol w="631956"/>
                <a:gridCol w="631956"/>
              </a:tblGrid>
              <a:tr h="161925">
                <a:tc rowSpan="2"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Ñàëáàðààð</a:t>
                      </a:r>
                      <a:endParaRPr lang="mn-MN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2012</a:t>
                      </a:r>
                      <a:endParaRPr lang="mn-MN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I-VII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2013</a:t>
                      </a:r>
                      <a:endParaRPr lang="mn-MN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I-VII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2014</a:t>
                      </a:r>
                      <a:endParaRPr lang="mn-MN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I-VII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2015</a:t>
                      </a:r>
                      <a:endParaRPr lang="mn-MN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I-VII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Íèéò ä¿íä ýçëýõ õóâü</a:t>
                      </a:r>
                      <a:endParaRPr lang="mn-MN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u="sng" dirty="0">
                          <a:effectLst/>
                        </a:rPr>
                        <a:t>2015</a:t>
                      </a:r>
                      <a:endParaRPr lang="mn-MN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dirty="0">
                          <a:effectLst/>
                        </a:rPr>
                        <a:t>2014</a:t>
                      </a:r>
                      <a:endParaRPr lang="mn-MN" sz="12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2600">
                <a:tc gridSpan="2" v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2012</a:t>
                      </a:r>
                      <a:endParaRPr lang="mn-MN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VII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2013</a:t>
                      </a:r>
                      <a:endParaRPr lang="mn-MN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VII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2014</a:t>
                      </a:r>
                      <a:endParaRPr lang="mn-MN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VII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2015</a:t>
                      </a:r>
                      <a:endParaRPr lang="mn-MN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VII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n-MN" sz="12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Á¿ãä </a:t>
                      </a:r>
                      <a:endParaRPr lang="mn-MN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mn-MN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222375.2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247851.9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334988.6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204363.0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100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100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100.0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100.0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61.0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¯¿íýýñ:</a:t>
                      </a:r>
                      <a:endParaRPr lang="mn-MN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mn-MN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Óóë,óóðõàé</a:t>
                      </a:r>
                      <a:endParaRPr lang="mn-MN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179089.3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213709.0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277289.1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132466.6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80.5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86.2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82.8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64.8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47.8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Үүнээс:</a:t>
                      </a:r>
                      <a:endParaRPr lang="mn-MN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n-M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Алт</a:t>
                      </a:r>
                      <a:endParaRPr lang="mn-MN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-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-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70419.7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19848.5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-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-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25.4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15.0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-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Нүүрс</a:t>
                      </a:r>
                      <a:endParaRPr lang="mn-MN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-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-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2033.5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0.0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-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-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0.7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0.0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-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Төмрийн хүдэр</a:t>
                      </a:r>
                      <a:endParaRPr lang="mn-MN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-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-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203704.3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112618.1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-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-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73.5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85.0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-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Õ¿íñ óíäàà</a:t>
                      </a:r>
                      <a:endParaRPr lang="mn-MN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11703.3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13906.4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30809.9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43877.2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5.3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5.6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9.2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21.5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142.4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Áàðèë.ìàòåðèàë</a:t>
                      </a:r>
                      <a:endParaRPr lang="mn-MN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28432.3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16944.3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23898.8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24539.4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12.8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6.8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7.1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12.0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102.7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Үүнээс:</a:t>
                      </a:r>
                      <a:endParaRPr lang="mn-MN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n-M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Цемент</a:t>
                      </a:r>
                      <a:endParaRPr lang="mn-MN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-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-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16918.8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18000.1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-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-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70.8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73.4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-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Áóñàä</a:t>
                      </a:r>
                      <a:endParaRPr lang="mn-MN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3150.3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3292.2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2990.8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3479.8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1.4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1.4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0.9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>
                          <a:effectLst/>
                        </a:rPr>
                        <a:t>1.7</a:t>
                      </a:r>
                      <a:endParaRPr lang="mn-MN" sz="120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000" dirty="0">
                          <a:effectLst/>
                        </a:rPr>
                        <a:t>116.4</a:t>
                      </a:r>
                      <a:endParaRPr lang="mn-MN" sz="1200" dirty="0">
                        <a:effectLst/>
                        <a:latin typeface="Arial Mon" panose="020B05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7684577"/>
              </p:ext>
            </p:extLst>
          </p:nvPr>
        </p:nvGraphicFramePr>
        <p:xfrm>
          <a:off x="1295400" y="4114800"/>
          <a:ext cx="7086600" cy="2628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2727"/>
                <a:gridCol w="532146"/>
                <a:gridCol w="720729"/>
                <a:gridCol w="720729"/>
                <a:gridCol w="720729"/>
                <a:gridCol w="751588"/>
                <a:gridCol w="528032"/>
                <a:gridCol w="581521"/>
                <a:gridCol w="581521"/>
                <a:gridCol w="638439"/>
                <a:gridCol w="638439"/>
              </a:tblGrid>
              <a:tr h="161925">
                <a:tc rowSpan="2"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Ñàëáàðààð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I-VII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I-VII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I-VII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I-VII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Íèéò ä¿íä ýçëýõ õóâü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23875">
                <a:tc gridSpan="2" v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r>
                        <a:rPr lang="mn-MN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Бүгд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242021.7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249167.4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306970.3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189743.6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61.8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Үүнээс: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Óóë,óóðõàé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204277.6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220347.8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253724.6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35851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84.4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88.4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82.7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77.4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53.5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Үүнээс: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n-MN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Алт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70419.7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25474.1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27.8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36.2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Нүүрс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3414.1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1387.2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27.3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40.6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Төмрийн хүдэр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178759.4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108989.7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70.5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59.0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61.0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Õ¿íñ óíäàà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9299.6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8624.0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18410.7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r>
                        <a:rPr lang="mn-MN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</a:t>
                      </a:r>
                      <a:r>
                        <a:rPr lang="en-US" sz="9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Áàðèë. ìàòåðèàë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25430.0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17092.3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31779.8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25787.9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81.1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Үүнээс: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n-MN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9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Цемент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mn-M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16918.8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18000.1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53.2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69.8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106.4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mn-MN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Áóñàä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mn-MN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3014.5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3103.3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3055.2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3640.8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mn-MN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119.2</a:t>
                      </a:r>
                      <a:endParaRPr lang="mn-MN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2013\12. December 2013\display1.jpg"/>
          <p:cNvPicPr>
            <a:picLocks noChangeAspect="1" noChangeArrowheads="1"/>
          </p:cNvPicPr>
          <p:nvPr/>
        </p:nvPicPr>
        <p:blipFill>
          <a:blip r:embed="rId2"/>
          <a:srcRect l="23940" t="30411" r="23524" b="9421"/>
          <a:stretch>
            <a:fillRect/>
          </a:stretch>
        </p:blipFill>
        <p:spPr bwMode="auto">
          <a:xfrm>
            <a:off x="1143000" y="762000"/>
            <a:ext cx="7467600" cy="289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52400"/>
            <a:ext cx="3276600" cy="33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6526192"/>
            <a:ext cx="3276600" cy="33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62600" y="1524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6581001"/>
            <a:ext cx="168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212" y="160338"/>
            <a:ext cx="841375" cy="76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3660454"/>
            <a:ext cx="7010400" cy="2429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28600"/>
            <a:ext cx="33528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534999" y="228600"/>
            <a:ext cx="3609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553200"/>
            <a:ext cx="16478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7315200" y="6581001"/>
            <a:ext cx="168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990600" y="914400"/>
            <a:ext cx="7924800" cy="338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СЭЛЭНГЭ АЙМГИЙН НИЙГЭМ, ЭДИЙН ЗАСГИЙН БАЙДАЛ - Үндсэн үзүүлэлт</a:t>
            </a:r>
          </a:p>
        </p:txBody>
      </p:sp>
      <p:pic>
        <p:nvPicPr>
          <p:cNvPr id="8201" name="Picture 9" descr="C:\Users\Top\Desktop\images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4800600"/>
            <a:ext cx="7391400" cy="1524000"/>
          </a:xfrm>
          <a:prstGeom prst="rect">
            <a:avLst/>
          </a:prstGeom>
          <a:noFill/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5422423"/>
              </p:ext>
            </p:extLst>
          </p:nvPr>
        </p:nvGraphicFramePr>
        <p:xfrm>
          <a:off x="1219199" y="1524000"/>
          <a:ext cx="7543800" cy="31242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179839"/>
                <a:gridCol w="1051076"/>
                <a:gridCol w="1210733"/>
                <a:gridCol w="1051076"/>
                <a:gridCol w="1051076"/>
              </a:tblGrid>
              <a:tr h="3124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Үзүүлэлтүүд</a:t>
                      </a:r>
                      <a:endParaRPr lang="mn-MN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2014-YII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2015-YII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2014-YII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2015-YII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12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2013-YII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2014-YII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1242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1.Хүн ам, нийгмийн статистикийн үзүүлэлтүүд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Шилжиж ирсэн </a:t>
                      </a:r>
                      <a:endParaRPr lang="mn-MN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780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749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90.9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96.0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1242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u="none" strike="noStrike">
                          <a:latin typeface="Arial" pitchFamily="34" charset="0"/>
                          <a:cs typeface="Arial" pitchFamily="34" charset="0"/>
                        </a:rPr>
                        <a:t>Шилжиж явсан</a:t>
                      </a:r>
                      <a:endParaRPr lang="mn-MN" sz="12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1809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116.0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84.9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1242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u="none" strike="noStrike">
                          <a:latin typeface="Arial" pitchFamily="34" charset="0"/>
                          <a:cs typeface="Arial" pitchFamily="34" charset="0"/>
                        </a:rPr>
                        <a:t>Төрсөн хүүхэд</a:t>
                      </a:r>
                      <a:endParaRPr lang="mn-MN" sz="12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1201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1131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108.2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94.1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1242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u="none" strike="noStrike">
                          <a:latin typeface="Arial" pitchFamily="34" charset="0"/>
                          <a:cs typeface="Arial" pitchFamily="34" charset="0"/>
                        </a:rPr>
                        <a:t>Нас баралт</a:t>
                      </a:r>
                      <a:endParaRPr lang="mn-MN" sz="12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102.1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105.2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1242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u="none" strike="noStrike">
                          <a:latin typeface="Arial" pitchFamily="34" charset="0"/>
                          <a:cs typeface="Arial" pitchFamily="34" charset="0"/>
                        </a:rPr>
                        <a:t>Бүртгэлтэй ажилгүйчүүд</a:t>
                      </a:r>
                      <a:endParaRPr lang="mn-MN" sz="12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955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886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102.9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92.8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1242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u="none" strike="noStrike">
                          <a:latin typeface="Arial" pitchFamily="34" charset="0"/>
                          <a:cs typeface="Arial" pitchFamily="34" charset="0"/>
                        </a:rPr>
                        <a:t>Халдварт өвчнөөр өвчлөгсөд</a:t>
                      </a:r>
                      <a:endParaRPr lang="mn-MN" sz="12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92.2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106.5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1242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u="none" strike="noStrike">
                          <a:latin typeface="Arial" pitchFamily="34" charset="0"/>
                          <a:cs typeface="Arial" pitchFamily="34" charset="0"/>
                        </a:rPr>
                        <a:t>Бүртгэгдсэн гэмт хэрэг</a:t>
                      </a:r>
                      <a:endParaRPr lang="mn-MN" sz="12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472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149.8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97.2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cxnSp>
        <p:nvCxnSpPr>
          <p:cNvPr id="20" name="Straight Connector 19"/>
          <p:cNvCxnSpPr/>
          <p:nvPr/>
        </p:nvCxnSpPr>
        <p:spPr>
          <a:xfrm flipV="1">
            <a:off x="6705600" y="1828800"/>
            <a:ext cx="609600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772400" y="1828800"/>
            <a:ext cx="609600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212" y="160338"/>
            <a:ext cx="841375" cy="76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0"/>
            <a:ext cx="3581400" cy="48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486400" y="228600"/>
            <a:ext cx="339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6477000"/>
            <a:ext cx="15335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315200" y="6553200"/>
            <a:ext cx="198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38200" y="762000"/>
            <a:ext cx="7696200" cy="338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СЭЛЭНГЭ АЙМГИЙН НИЙГЭМ, ЭДИЙН ЗАСГИЙН БАЙДАЛ - Үндсэн үзүүлэлт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2508679"/>
              </p:ext>
            </p:extLst>
          </p:nvPr>
        </p:nvGraphicFramePr>
        <p:xfrm>
          <a:off x="1143000" y="1447800"/>
          <a:ext cx="7238998" cy="31140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051360"/>
                <a:gridCol w="1008608"/>
                <a:gridCol w="1161814"/>
                <a:gridCol w="1008608"/>
                <a:gridCol w="1008608"/>
              </a:tblGrid>
              <a:tr h="2603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Үзүүлэлтүүд</a:t>
                      </a:r>
                      <a:endParaRPr lang="mn-MN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2014-YII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2015-YII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  2014-YII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2015-YII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60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  2013-YII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2014-YII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6035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2.Макро эдийн засгийн статистикийн үзүүлэлтүүд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295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Вальютын зах зээлийн нэрлэсэн ханш, 1 ам.доллар=төгрөг</a:t>
                      </a:r>
                      <a:endParaRPr lang="mn-MN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1822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1980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105.0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108.6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20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Орон нутгийн төсвийн орлого, сая.төг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7686.3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6027.7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38.2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78.4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207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u="none" strike="noStrike">
                          <a:latin typeface="Arial" pitchFamily="34" charset="0"/>
                          <a:cs typeface="Arial" pitchFamily="34" charset="0"/>
                        </a:rPr>
                        <a:t>Орон нутгийн төсвийн зарлага, сая.төг</a:t>
                      </a:r>
                      <a:endParaRPr lang="mn-MN" sz="12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15919.1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9171.2</a:t>
                      </a:r>
                    </a:p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53.9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57.6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6035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Экспорт, мян ам.доллар</a:t>
                      </a:r>
                      <a:endParaRPr lang="mn-MN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1252.3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2365.8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19*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188.9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6035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u="none" strike="noStrike">
                          <a:latin typeface="Arial" pitchFamily="34" charset="0"/>
                          <a:cs typeface="Arial" pitchFamily="34" charset="0"/>
                        </a:rPr>
                        <a:t>Импорт, мян ам доллар</a:t>
                      </a:r>
                      <a:endParaRPr lang="mn-MN" sz="12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110945.9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67454.4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121.2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60.8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23" name="Straight Connector 22"/>
          <p:cNvCxnSpPr/>
          <p:nvPr/>
        </p:nvCxnSpPr>
        <p:spPr>
          <a:xfrm flipV="1">
            <a:off x="3581400" y="7620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333875" y="7620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924300" y="7620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676775" y="762000"/>
            <a:ext cx="466725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467600" y="1676400"/>
            <a:ext cx="466725" cy="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553200" y="1676400"/>
            <a:ext cx="466725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201" name="Picture 9" descr="C:\Users\User\Desktop\ind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724400"/>
            <a:ext cx="6248400" cy="1543050"/>
          </a:xfrm>
          <a:prstGeom prst="rect">
            <a:avLst/>
          </a:prstGeom>
          <a:noFill/>
        </p:spPr>
      </p:pic>
      <p:pic>
        <p:nvPicPr>
          <p:cNvPr id="1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12" y="160338"/>
            <a:ext cx="841375" cy="76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0"/>
            <a:ext cx="3124200" cy="47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486400" y="152400"/>
            <a:ext cx="339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6477000"/>
            <a:ext cx="1581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62800" y="6477000"/>
            <a:ext cx="17311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90600" y="990600"/>
            <a:ext cx="7924800" cy="520700"/>
          </a:xfrm>
        </p:spPr>
        <p:txBody>
          <a:bodyPr/>
          <a:lstStyle/>
          <a:p>
            <a:pPr algn="ctr"/>
            <a:r>
              <a:rPr lang="mn-MN" sz="1200" b="1" dirty="0" smtClean="0">
                <a:latin typeface="Arial" pitchFamily="34" charset="0"/>
                <a:cs typeface="Arial" pitchFamily="34" charset="0"/>
              </a:rPr>
              <a:t>Төрөлт, нас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барал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, цэвэр өсөлт жил бүрийн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200" b="1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latin typeface="Arial" pitchFamily="34" charset="0"/>
                <a:cs typeface="Arial" pitchFamily="34" charset="0"/>
              </a:rPr>
              <a:t>7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 сарын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 байдлаар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990600" y="609600"/>
            <a:ext cx="77724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Хүн ам</a:t>
            </a:r>
          </a:p>
        </p:txBody>
      </p:sp>
      <p:pic>
        <p:nvPicPr>
          <p:cNvPr id="20481" name="Picture 1" descr="C:\Users\Top\Desktop\image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4572000"/>
            <a:ext cx="4800600" cy="1828800"/>
          </a:xfrm>
          <a:prstGeom prst="rect">
            <a:avLst/>
          </a:prstGeom>
          <a:noFill/>
        </p:spPr>
      </p:pic>
      <p:pic>
        <p:nvPicPr>
          <p:cNvPr id="1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12" y="160338"/>
            <a:ext cx="841375" cy="76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85150495"/>
              </p:ext>
            </p:extLst>
          </p:nvPr>
        </p:nvGraphicFramePr>
        <p:xfrm>
          <a:off x="1600200" y="1828801"/>
          <a:ext cx="6553200" cy="2507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9661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6477000"/>
            <a:ext cx="2028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534025" y="6449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64770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914400" y="609600"/>
            <a:ext cx="77724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pic>
        <p:nvPicPr>
          <p:cNvPr id="18435" name="Picture 3" descr="C:\Users\Top\Desktop\615 women men work shutterstock nmedia .jpg"/>
          <p:cNvPicPr>
            <a:picLocks noChangeAspect="1" noChangeArrowheads="1"/>
          </p:cNvPicPr>
          <p:nvPr/>
        </p:nvPicPr>
        <p:blipFill>
          <a:blip r:embed="rId5">
            <a:lum bright="30000"/>
          </a:blip>
          <a:srcRect/>
          <a:stretch>
            <a:fillRect/>
          </a:stretch>
        </p:blipFill>
        <p:spPr bwMode="auto">
          <a:xfrm>
            <a:off x="1524000" y="2819400"/>
            <a:ext cx="6629400" cy="2130879"/>
          </a:xfrm>
          <a:prstGeom prst="rect">
            <a:avLst/>
          </a:prstGeom>
          <a:noFill/>
        </p:spPr>
      </p:pic>
      <p:pic>
        <p:nvPicPr>
          <p:cNvPr id="1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12" y="160338"/>
            <a:ext cx="841375" cy="76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957943" y="10668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mn-MN" dirty="0"/>
              <a:t>Хөдөлмөрийн хэлтэст бүртгүүлсэн ажилгүйчүүд, хасагдсан иргэд жил бүрийн </a:t>
            </a:r>
            <a:r>
              <a:rPr lang="en-US" dirty="0"/>
              <a:t>7</a:t>
            </a:r>
            <a:r>
              <a:rPr lang="mn-MN" dirty="0" smtClean="0"/>
              <a:t> </a:t>
            </a:r>
            <a:r>
              <a:rPr lang="mn-MN" dirty="0"/>
              <a:t>сарын байдлаар</a:t>
            </a:r>
            <a:endParaRPr lang="en-US" dirty="0"/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3640486"/>
              </p:ext>
            </p:extLst>
          </p:nvPr>
        </p:nvGraphicFramePr>
        <p:xfrm>
          <a:off x="914401" y="1371600"/>
          <a:ext cx="4038599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24508833"/>
              </p:ext>
            </p:extLst>
          </p:nvPr>
        </p:nvGraphicFramePr>
        <p:xfrm>
          <a:off x="4724400" y="1083892"/>
          <a:ext cx="3962400" cy="3259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69713590"/>
              </p:ext>
            </p:extLst>
          </p:nvPr>
        </p:nvGraphicFramePr>
        <p:xfrm>
          <a:off x="762000" y="3810000"/>
          <a:ext cx="7696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438400"/>
            <a:ext cx="1581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0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486400" y="152400"/>
            <a:ext cx="339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6486468"/>
            <a:ext cx="2466975" cy="37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086600" y="6400800"/>
            <a:ext cx="17311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838200" y="609600"/>
            <a:ext cx="77724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pic>
        <p:nvPicPr>
          <p:cNvPr id="17409" name="Picture 1" descr="C:\Users\Top\Desktop\index4.jpg"/>
          <p:cNvPicPr>
            <a:picLocks noChangeAspect="1" noChangeArrowheads="1"/>
          </p:cNvPicPr>
          <p:nvPr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>
            <a:off x="2512925" y="1600200"/>
            <a:ext cx="4267200" cy="39624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914400" y="914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Амаржсан эх, амьд төрсөн хүүхэд жил бүрийн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7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 сарын байдлаар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05400" y="914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latin typeface="Arial" pitchFamily="34" charset="0"/>
                <a:cs typeface="Arial" pitchFamily="34" charset="0"/>
              </a:rPr>
              <a:t>Төрөлт, нас баралт жил бүрийн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7</a:t>
            </a:r>
            <a:r>
              <a:rPr lang="mn-MN" sz="1200" b="1" dirty="0" smtClean="0">
                <a:latin typeface="Arial" pitchFamily="34" charset="0"/>
                <a:cs typeface="Arial" pitchFamily="34" charset="0"/>
              </a:rPr>
              <a:t> сарын байдлаар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12" y="160338"/>
            <a:ext cx="841375" cy="76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08214595"/>
              </p:ext>
            </p:extLst>
          </p:nvPr>
        </p:nvGraphicFramePr>
        <p:xfrm>
          <a:off x="914400" y="1304925"/>
          <a:ext cx="4114800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26477121"/>
              </p:ext>
            </p:extLst>
          </p:nvPr>
        </p:nvGraphicFramePr>
        <p:xfrm>
          <a:off x="4800600" y="1376065"/>
          <a:ext cx="4191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09257957"/>
              </p:ext>
            </p:extLst>
          </p:nvPr>
        </p:nvGraphicFramePr>
        <p:xfrm>
          <a:off x="1752600" y="3962400"/>
          <a:ext cx="6402475" cy="2468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52400"/>
            <a:ext cx="3581400" cy="36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6477000"/>
            <a:ext cx="2028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62600" y="1524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64770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33600" y="9144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mn-MN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Арилжааны банкны зарим үзүүлэлтүүд, мян.төг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838200" y="609600"/>
            <a:ext cx="76962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</a:t>
            </a:r>
            <a:r>
              <a:rPr lang="mn-MN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 – </a:t>
            </a:r>
            <a:r>
              <a:rPr lang="mn-MN" sz="16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Арилжааны банкны мэдээ</a:t>
            </a:r>
            <a:endParaRPr lang="mn-MN" sz="16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524000" y="3733800"/>
            <a:ext cx="6477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505200"/>
            <a:ext cx="390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2529986"/>
              </p:ext>
            </p:extLst>
          </p:nvPr>
        </p:nvGraphicFramePr>
        <p:xfrm>
          <a:off x="1066800" y="1828800"/>
          <a:ext cx="7162800" cy="228282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886200"/>
                <a:gridCol w="1676400"/>
                <a:gridCol w="1600200"/>
              </a:tblGrid>
              <a:tr h="36512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1" u="none" strike="noStrike" dirty="0">
                          <a:latin typeface="Arial" pitchFamily="34" charset="0"/>
                          <a:cs typeface="Arial" pitchFamily="34" charset="0"/>
                        </a:rPr>
                        <a:t>Үзүүлэлт</a:t>
                      </a:r>
                      <a:endParaRPr lang="mn-MN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 I-YII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 I-YII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651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1" u="none" strike="noStrike">
                          <a:latin typeface="Arial" pitchFamily="34" charset="0"/>
                          <a:cs typeface="Arial" pitchFamily="34" charset="0"/>
                        </a:rPr>
                        <a:t> Цэвэр </a:t>
                      </a:r>
                      <a:r>
                        <a:rPr lang="en-US" sz="1100" b="1" u="none" strike="noStrike">
                          <a:latin typeface="Arial" pitchFamily="34" charset="0"/>
                          <a:cs typeface="Arial" pitchFamily="34" charset="0"/>
                        </a:rPr>
                        <a:t>îðëîãî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68,300,538.6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61,475,075.5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651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1" u="none" strike="noStrike" dirty="0">
                          <a:latin typeface="Arial" pitchFamily="34" charset="0"/>
                          <a:cs typeface="Arial" pitchFamily="34" charset="0"/>
                        </a:rPr>
                        <a:t> Цэвэр </a:t>
                      </a:r>
                      <a:r>
                        <a:rPr lang="en-US" sz="11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çàðëàãà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69,288,253.8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59,557,773.9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651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1" u="none" strike="noStrike">
                          <a:latin typeface="Arial" pitchFamily="34" charset="0"/>
                          <a:cs typeface="Arial" pitchFamily="34" charset="0"/>
                        </a:rPr>
                        <a:t>Зээлийн өрийн үлдэгдэл</a:t>
                      </a:r>
                      <a:endParaRPr lang="mn-MN" sz="11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187,521,163.5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189,177,387.0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651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1" u="none" strike="noStrike" dirty="0">
                          <a:latin typeface="Arial" pitchFamily="34" charset="0"/>
                          <a:cs typeface="Arial" pitchFamily="34" charset="0"/>
                        </a:rPr>
                        <a:t>Чанаргүй зээл</a:t>
                      </a:r>
                      <a:endParaRPr lang="mn-MN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1,261,880.4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3,052,239.2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65125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b="1" u="none" strike="noStrike" dirty="0">
                          <a:latin typeface="Arial" pitchFamily="34" charset="0"/>
                          <a:cs typeface="Arial" pitchFamily="34" charset="0"/>
                        </a:rPr>
                        <a:t>Иргэдийн мөнгөн хадгаламж</a:t>
                      </a:r>
                      <a:endParaRPr lang="mn-MN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41,231,553.7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48,207,565.1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2367975"/>
              </p:ext>
            </p:extLst>
          </p:nvPr>
        </p:nvGraphicFramePr>
        <p:xfrm>
          <a:off x="3352800" y="3962400"/>
          <a:ext cx="2895600" cy="190500"/>
        </p:xfrm>
        <a:graphic>
          <a:graphicData uri="http://schemas.openxmlformats.org/drawingml/2006/table">
            <a:tbl>
              <a:tblPr/>
              <a:tblGrid>
                <a:gridCol w="2895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mn-MN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12" y="160338"/>
            <a:ext cx="841375" cy="76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914400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Нийгмийн даатгалын шимтгэлийн орлого, сая.төг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914400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Нийгмийн даатгалын шимтгэлийн авлага, сая.төг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6477000"/>
            <a:ext cx="2571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838200" y="609600"/>
            <a:ext cx="76962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Нийгмийн даатгал, халамж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6400" y="1524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6553200"/>
            <a:ext cx="168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1" name="Picture 1" descr="C:\Users\Top\Desktop\index9.jpg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2667000" y="2895600"/>
            <a:ext cx="4419600" cy="2028825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2133600" y="3429000"/>
            <a:ext cx="586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b="1" dirty="0" smtClean="0">
                <a:latin typeface="Arial" pitchFamily="34" charset="0"/>
                <a:cs typeface="Arial" pitchFamily="34" charset="0"/>
              </a:rPr>
              <a:t>Халамжийн сангаас олгосон тэтгэвэр тэтгэмж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12" y="160338"/>
            <a:ext cx="841375" cy="76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87728531"/>
              </p:ext>
            </p:extLst>
          </p:nvPr>
        </p:nvGraphicFramePr>
        <p:xfrm>
          <a:off x="838200" y="1371600"/>
          <a:ext cx="3663637" cy="216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13029534"/>
              </p:ext>
            </p:extLst>
          </p:nvPr>
        </p:nvGraphicFramePr>
        <p:xfrm>
          <a:off x="4800600" y="1219200"/>
          <a:ext cx="4038600" cy="2276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91940617"/>
              </p:ext>
            </p:extLst>
          </p:nvPr>
        </p:nvGraphicFramePr>
        <p:xfrm>
          <a:off x="914400" y="3505200"/>
          <a:ext cx="7848600" cy="301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429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28600"/>
            <a:ext cx="33432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6477000"/>
            <a:ext cx="2571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838200" y="609600"/>
            <a:ext cx="76962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16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pic>
        <p:nvPicPr>
          <p:cNvPr id="1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04800"/>
            <a:ext cx="553234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562600" y="1524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Сэлэнгэ аймаг Статистикийн хэлтэс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6477000"/>
            <a:ext cx="168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Вэб: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selenge.nso.mn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914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latin typeface="Arial" pitchFamily="34" charset="0"/>
                <a:cs typeface="Arial" pitchFamily="34" charset="0"/>
              </a:rPr>
              <a:t>Согтуугаар үйлдэгдсэн, т/хэрэгслийн эрх хассан гэмт хэрэг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7800" y="990600"/>
            <a:ext cx="2819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100" b="1" dirty="0" smtClean="0">
                <a:latin typeface="Arial" pitchFamily="34" charset="0"/>
                <a:cs typeface="Arial" pitchFamily="34" charset="0"/>
              </a:rPr>
              <a:t>Хүний амь, эрүүл мэндийн эсрэг, танхайн гэмт хэрэг</a:t>
            </a:r>
            <a:endParaRPr lang="en-US" sz="11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100" b="1" dirty="0"/>
          </a:p>
        </p:txBody>
      </p:sp>
      <p:pic>
        <p:nvPicPr>
          <p:cNvPr id="1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212" y="160338"/>
            <a:ext cx="841375" cy="76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24129444"/>
              </p:ext>
            </p:extLst>
          </p:nvPr>
        </p:nvGraphicFramePr>
        <p:xfrm>
          <a:off x="1795016" y="4267200"/>
          <a:ext cx="7208018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68359121"/>
              </p:ext>
            </p:extLst>
          </p:nvPr>
        </p:nvGraphicFramePr>
        <p:xfrm>
          <a:off x="685800" y="1524000"/>
          <a:ext cx="4572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69467474"/>
              </p:ext>
            </p:extLst>
          </p:nvPr>
        </p:nvGraphicFramePr>
        <p:xfrm>
          <a:off x="533400" y="3810000"/>
          <a:ext cx="8001000" cy="294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56601678"/>
              </p:ext>
            </p:extLst>
          </p:nvPr>
        </p:nvGraphicFramePr>
        <p:xfrm>
          <a:off x="4800600" y="1295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3427</TotalTime>
  <Words>749</Words>
  <Application>Microsoft Office PowerPoint</Application>
  <PresentationFormat>On-screen Show (4:3)</PresentationFormat>
  <Paragraphs>397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Theme2</vt:lpstr>
      <vt:lpstr>СЭЛЭНГЭ АЙМГИЙН НИЙГЭМ, ЭДИЙН ЗАСГИЙН БАЙДАЛ  </vt:lpstr>
      <vt:lpstr>Slide 2</vt:lpstr>
      <vt:lpstr>Slide 3</vt:lpstr>
      <vt:lpstr>Төрөлт, нас баралт, цэвэр өсөлт жил бүрийн  7 сарын байдлаар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Top</dc:creator>
  <cp:lastModifiedBy>User</cp:lastModifiedBy>
  <cp:revision>381</cp:revision>
  <dcterms:created xsi:type="dcterms:W3CDTF">2015-01-22T08:43:17Z</dcterms:created>
  <dcterms:modified xsi:type="dcterms:W3CDTF">2015-11-20T02:59:20Z</dcterms:modified>
</cp:coreProperties>
</file>