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6" r:id="rId3"/>
    <p:sldId id="258" r:id="rId4"/>
    <p:sldId id="259" r:id="rId5"/>
    <p:sldId id="261" r:id="rId6"/>
    <p:sldId id="276" r:id="rId7"/>
    <p:sldId id="263" r:id="rId8"/>
    <p:sldId id="262" r:id="rId9"/>
    <p:sldId id="264" r:id="rId10"/>
    <p:sldId id="266" r:id="rId11"/>
    <p:sldId id="268" r:id="rId12"/>
    <p:sldId id="274" r:id="rId13"/>
    <p:sldId id="271" r:id="rId14"/>
    <p:sldId id="275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228" autoAdjust="0"/>
  </p:normalViewPr>
  <p:slideViewPr>
    <p:cSldViewPr>
      <p:cViewPr>
        <p:scale>
          <a:sx n="95" d="100"/>
          <a:sy n="95" d="100"/>
        </p:scale>
        <p:origin x="3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yun\Desktop\infografiik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yun\Desktop\infografiik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yun\Desktop\infografiik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yun\Desktop\infografiik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yun\Desktop\infografiik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yun\Desktop\infografiik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yun\Desktop\infografiik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yun\Desktop\infografiik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yun\Desktop\infografiik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yun\Desktop\infografiik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yun\Desktop\infografii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yun\Desktop\Copy%20of%20infografiik-1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yun\Desktop\Copy%20of%20infografiik-1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yun\Desktop\Copy%20of%20infografiik-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yun\Desktop\Copy%20of%20infografiik-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yun\Desktop\infografiik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yun\Desktop\infografiik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yun\Desktop\infografiik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yun\Desktop\infografiik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yun\Desktop\infografii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'11'!$A$5</c:f>
              <c:strCache>
                <c:ptCount val="1"/>
                <c:pt idx="0">
                  <c:v>том малын зүй бус хорогдол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Val val="1"/>
          </c:dLbls>
          <c:cat>
            <c:strRef>
              <c:f>'11'!$B$4:$M$4</c:f>
              <c:strCache>
                <c:ptCount val="12"/>
                <c:pt idx="0">
                  <c:v>2000-YI</c:v>
                </c:pt>
                <c:pt idx="1">
                  <c:v>2005-YI</c:v>
                </c:pt>
                <c:pt idx="2">
                  <c:v>2006-YI</c:v>
                </c:pt>
                <c:pt idx="3">
                  <c:v>2007-YI</c:v>
                </c:pt>
                <c:pt idx="4">
                  <c:v>2008-YI</c:v>
                </c:pt>
                <c:pt idx="5">
                  <c:v>2009-YI</c:v>
                </c:pt>
                <c:pt idx="6">
                  <c:v>2010-YI</c:v>
                </c:pt>
                <c:pt idx="7">
                  <c:v>2011-YI</c:v>
                </c:pt>
                <c:pt idx="8">
                  <c:v>2012-YI</c:v>
                </c:pt>
                <c:pt idx="9">
                  <c:v>2013-YI</c:v>
                </c:pt>
                <c:pt idx="10">
                  <c:v>2014-YI</c:v>
                </c:pt>
                <c:pt idx="11">
                  <c:v>2015-YI</c:v>
                </c:pt>
              </c:strCache>
            </c:strRef>
          </c:cat>
          <c:val>
            <c:numRef>
              <c:f>'11'!$B$5:$M$5</c:f>
              <c:numCache>
                <c:formatCode>General</c:formatCode>
                <c:ptCount val="12"/>
                <c:pt idx="0">
                  <c:v>165</c:v>
                </c:pt>
                <c:pt idx="1">
                  <c:v>80</c:v>
                </c:pt>
                <c:pt idx="2">
                  <c:v>31</c:v>
                </c:pt>
                <c:pt idx="3">
                  <c:v>1042</c:v>
                </c:pt>
                <c:pt idx="4">
                  <c:v>975</c:v>
                </c:pt>
                <c:pt idx="5">
                  <c:v>8678</c:v>
                </c:pt>
                <c:pt idx="6">
                  <c:v>99751</c:v>
                </c:pt>
                <c:pt idx="7">
                  <c:v>6367</c:v>
                </c:pt>
                <c:pt idx="8">
                  <c:v>3515</c:v>
                </c:pt>
                <c:pt idx="9">
                  <c:v>5780</c:v>
                </c:pt>
                <c:pt idx="10">
                  <c:v>2179</c:v>
                </c:pt>
                <c:pt idx="11">
                  <c:v>6471</c:v>
                </c:pt>
              </c:numCache>
            </c:numRef>
          </c:val>
        </c:ser>
        <c:dLbls>
          <c:showVal val="1"/>
        </c:dLbls>
        <c:shape val="box"/>
        <c:axId val="61462016"/>
        <c:axId val="61463552"/>
        <c:axId val="0"/>
      </c:bar3DChart>
      <c:catAx>
        <c:axId val="614620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61463552"/>
        <c:crosses val="autoZero"/>
        <c:auto val="1"/>
        <c:lblAlgn val="ctr"/>
        <c:lblOffset val="100"/>
      </c:catAx>
      <c:valAx>
        <c:axId val="6146355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61462016"/>
        <c:crosses val="autoZero"/>
        <c:crossBetween val="between"/>
      </c:valAx>
    </c:plotArea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'11'!$A$57</c:f>
              <c:strCache>
                <c:ptCount val="1"/>
                <c:pt idx="0">
                  <c:v>бүртгэгдсэн халдварт өвчин</c:v>
                </c:pt>
              </c:strCache>
            </c:strRef>
          </c:tx>
          <c:dLbls>
            <c:dLbl>
              <c:idx val="0"/>
              <c:layout>
                <c:manualLayout>
                  <c:x val="7.3746312684365659E-3"/>
                  <c:y val="-3.2407407407407413E-2"/>
                </c:manualLayout>
              </c:layout>
              <c:showVal val="1"/>
            </c:dLbl>
            <c:dLbl>
              <c:idx val="1"/>
              <c:layout>
                <c:manualLayout>
                  <c:x val="8.8495575221238972E-3"/>
                  <c:y val="-2.777777777777779E-2"/>
                </c:manualLayout>
              </c:layout>
              <c:showVal val="1"/>
            </c:dLbl>
            <c:dLbl>
              <c:idx val="2"/>
              <c:layout>
                <c:manualLayout>
                  <c:x val="1.0324483775811209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4.4247787610619477E-3"/>
                  <c:y val="-2.3148148148148147E-2"/>
                </c:manualLayout>
              </c:layout>
              <c:showVal val="1"/>
            </c:dLbl>
            <c:dLbl>
              <c:idx val="4"/>
              <c:layout>
                <c:manualLayout>
                  <c:x val="1.4749262536873154E-2"/>
                  <c:y val="-4.1666666666666664E-2"/>
                </c:manualLayout>
              </c:layout>
              <c:showVal val="1"/>
            </c:dLbl>
            <c:dLbl>
              <c:idx val="5"/>
              <c:layout>
                <c:manualLayout>
                  <c:x val="5.4080004565040741E-17"/>
                  <c:y val="-1.3888888888888892E-2"/>
                </c:manualLayout>
              </c:layout>
              <c:showVal val="1"/>
            </c:dLbl>
            <c:dLbl>
              <c:idx val="6"/>
              <c:layout>
                <c:manualLayout>
                  <c:x val="1.0324483775811209E-2"/>
                  <c:y val="-4.6296296296296302E-3"/>
                </c:manualLayout>
              </c:layout>
              <c:showVal val="1"/>
            </c:dLbl>
            <c:dLbl>
              <c:idx val="7"/>
              <c:layout>
                <c:manualLayout>
                  <c:x val="4.4247787610619477E-3"/>
                  <c:y val="-1.8518518518518521E-2"/>
                </c:manualLayout>
              </c:layout>
              <c:showVal val="1"/>
            </c:dLbl>
            <c:dLbl>
              <c:idx val="8"/>
              <c:layout>
                <c:manualLayout>
                  <c:x val="5.8997050147492642E-3"/>
                  <c:y val="-3.2407407407407413E-2"/>
                </c:manualLayout>
              </c:layout>
              <c:showVal val="1"/>
            </c:dLbl>
            <c:dLbl>
              <c:idx val="9"/>
              <c:layout>
                <c:manualLayout>
                  <c:x val="7.3746312684365781E-3"/>
                  <c:y val="-9.2592592592592622E-3"/>
                </c:manualLayout>
              </c:layout>
              <c:showVal val="1"/>
            </c:dLbl>
            <c:dLbl>
              <c:idx val="10"/>
              <c:layout>
                <c:manualLayout>
                  <c:x val="1.4749262536873156E-3"/>
                  <c:y val="-3.2407407407407378E-2"/>
                </c:manualLayout>
              </c:layout>
              <c:showVal val="1"/>
            </c:dLbl>
            <c:dLbl>
              <c:idx val="11"/>
              <c:layout>
                <c:manualLayout>
                  <c:x val="1.1799410029498523E-2"/>
                  <c:y val="-2.3148148148148147E-2"/>
                </c:manualLayout>
              </c:layout>
              <c:showVal val="1"/>
            </c:dLbl>
            <c:showVal val="1"/>
          </c:dLbls>
          <c:cat>
            <c:strRef>
              <c:f>'11'!$B$56:$M$56</c:f>
              <c:strCache>
                <c:ptCount val="12"/>
                <c:pt idx="0">
                  <c:v>2000-YI</c:v>
                </c:pt>
                <c:pt idx="1">
                  <c:v>2005-YI</c:v>
                </c:pt>
                <c:pt idx="2">
                  <c:v>2006-YI</c:v>
                </c:pt>
                <c:pt idx="3">
                  <c:v>2007-YI</c:v>
                </c:pt>
                <c:pt idx="4">
                  <c:v>2008-YI</c:v>
                </c:pt>
                <c:pt idx="5">
                  <c:v>2009-YI</c:v>
                </c:pt>
                <c:pt idx="6">
                  <c:v>2010-YI</c:v>
                </c:pt>
                <c:pt idx="7">
                  <c:v>2011-YI</c:v>
                </c:pt>
                <c:pt idx="8">
                  <c:v>2012-YI</c:v>
                </c:pt>
                <c:pt idx="9">
                  <c:v>2013-YI</c:v>
                </c:pt>
                <c:pt idx="10">
                  <c:v>2014-YI</c:v>
                </c:pt>
                <c:pt idx="11">
                  <c:v>2015-YI</c:v>
                </c:pt>
              </c:strCache>
            </c:strRef>
          </c:cat>
          <c:val>
            <c:numRef>
              <c:f>'11'!$B$57:$M$57</c:f>
              <c:numCache>
                <c:formatCode>General</c:formatCode>
                <c:ptCount val="12"/>
                <c:pt idx="0">
                  <c:v>725</c:v>
                </c:pt>
                <c:pt idx="1">
                  <c:v>619</c:v>
                </c:pt>
                <c:pt idx="2">
                  <c:v>547</c:v>
                </c:pt>
                <c:pt idx="3">
                  <c:v>775</c:v>
                </c:pt>
                <c:pt idx="4">
                  <c:v>635</c:v>
                </c:pt>
                <c:pt idx="5">
                  <c:v>714</c:v>
                </c:pt>
                <c:pt idx="6">
                  <c:v>496</c:v>
                </c:pt>
                <c:pt idx="7">
                  <c:v>596</c:v>
                </c:pt>
                <c:pt idx="8">
                  <c:v>462</c:v>
                </c:pt>
                <c:pt idx="9">
                  <c:v>489</c:v>
                </c:pt>
                <c:pt idx="10">
                  <c:v>420</c:v>
                </c:pt>
                <c:pt idx="11">
                  <c:v>470</c:v>
                </c:pt>
              </c:numCache>
            </c:numRef>
          </c:val>
        </c:ser>
        <c:dLbls>
          <c:showVal val="1"/>
        </c:dLbls>
        <c:gapWidth val="75"/>
        <c:shape val="box"/>
        <c:axId val="71926144"/>
        <c:axId val="71927680"/>
        <c:axId val="0"/>
      </c:bar3DChart>
      <c:catAx>
        <c:axId val="71926144"/>
        <c:scaling>
          <c:orientation val="minMax"/>
        </c:scaling>
        <c:axPos val="b"/>
        <c:majorTickMark val="none"/>
        <c:tickLblPos val="nextTo"/>
        <c:crossAx val="71927680"/>
        <c:crosses val="autoZero"/>
        <c:auto val="1"/>
        <c:lblAlgn val="ctr"/>
        <c:lblOffset val="100"/>
      </c:catAx>
      <c:valAx>
        <c:axId val="7192768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19261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baseline="0">
              <a:latin typeface="Arial" pitchFamily="34" charset="0"/>
            </a:defRPr>
          </a:pPr>
          <a:endParaRPr lang="en-US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1284951881014865"/>
          <c:y val="2.8252405949256338E-2"/>
          <c:w val="0.84270603674540712"/>
          <c:h val="0.68673009623797054"/>
        </c:manualLayout>
      </c:layout>
      <c:bar3DChart>
        <c:barDir val="col"/>
        <c:grouping val="clustered"/>
        <c:ser>
          <c:idx val="0"/>
          <c:order val="0"/>
          <c:tx>
            <c:strRef>
              <c:f>'7'!$B$19</c:f>
              <c:strCache>
                <c:ptCount val="1"/>
                <c:pt idx="0">
                  <c:v>Төлөвлөгөө</c:v>
                </c:pt>
              </c:strCache>
            </c:strRef>
          </c:tx>
          <c:dLbls>
            <c:dLbl>
              <c:idx val="0"/>
              <c:layout>
                <c:manualLayout>
                  <c:x val="-1.111111111111112E-2"/>
                  <c:y val="-7.3260073260073263E-2"/>
                </c:manualLayout>
              </c:layout>
              <c:showVal val="1"/>
            </c:dLbl>
            <c:dLbl>
              <c:idx val="1"/>
              <c:layout>
                <c:manualLayout>
                  <c:x val="-2.5000000000000001E-2"/>
                  <c:y val="-4.3956043956043994E-2"/>
                </c:manualLayout>
              </c:layout>
              <c:showVal val="1"/>
            </c:dLbl>
            <c:dLbl>
              <c:idx val="2"/>
              <c:layout>
                <c:manualLayout>
                  <c:x val="3.3757062146892648E-2"/>
                  <c:y val="-3.9071916010498697E-2"/>
                </c:manualLayout>
              </c:layout>
              <c:showVal val="1"/>
            </c:dLbl>
            <c:showVal val="1"/>
          </c:dLbls>
          <c:cat>
            <c:strRef>
              <c:f>'7'!$C$18:$E$18</c:f>
              <c:strCache>
                <c:ptCount val="3"/>
                <c:pt idx="0">
                  <c:v>2013 - YI</c:v>
                </c:pt>
                <c:pt idx="1">
                  <c:v>2014 - YI</c:v>
                </c:pt>
                <c:pt idx="2">
                  <c:v>2015- YI</c:v>
                </c:pt>
              </c:strCache>
            </c:strRef>
          </c:cat>
          <c:val>
            <c:numRef>
              <c:f>'7'!$C$19:$E$19</c:f>
              <c:numCache>
                <c:formatCode>General</c:formatCode>
                <c:ptCount val="3"/>
                <c:pt idx="0">
                  <c:v>8618.2000000000007</c:v>
                </c:pt>
                <c:pt idx="1">
                  <c:v>11372.1</c:v>
                </c:pt>
                <c:pt idx="2">
                  <c:v>12978.4</c:v>
                </c:pt>
              </c:numCache>
            </c:numRef>
          </c:val>
        </c:ser>
        <c:ser>
          <c:idx val="1"/>
          <c:order val="1"/>
          <c:tx>
            <c:strRef>
              <c:f>'7'!$B$20</c:f>
              <c:strCache>
                <c:ptCount val="1"/>
                <c:pt idx="0">
                  <c:v>Гүйцэтгэл</c:v>
                </c:pt>
              </c:strCache>
            </c:strRef>
          </c:tx>
          <c:dLbls>
            <c:dLbl>
              <c:idx val="0"/>
              <c:layout>
                <c:manualLayout>
                  <c:x val="1.9444444444444445E-2"/>
                  <c:y val="-5.8608058608058573E-2"/>
                </c:manualLayout>
              </c:layout>
              <c:showVal val="1"/>
            </c:dLbl>
            <c:dLbl>
              <c:idx val="1"/>
              <c:layout>
                <c:manualLayout>
                  <c:x val="2.2175141242937853E-2"/>
                  <c:y val="-5.5970603674540688E-2"/>
                </c:manualLayout>
              </c:layout>
              <c:showVal val="1"/>
            </c:dLbl>
            <c:dLbl>
              <c:idx val="2"/>
              <c:layout>
                <c:manualLayout>
                  <c:x val="8.9689043106899805E-2"/>
                  <c:y val="-3.9535958005249353E-2"/>
                </c:manualLayout>
              </c:layout>
              <c:showVal val="1"/>
            </c:dLbl>
            <c:showVal val="1"/>
          </c:dLbls>
          <c:cat>
            <c:strRef>
              <c:f>'7'!$C$18:$E$18</c:f>
              <c:strCache>
                <c:ptCount val="3"/>
                <c:pt idx="0">
                  <c:v>2013 - YI</c:v>
                </c:pt>
                <c:pt idx="1">
                  <c:v>2014 - YI</c:v>
                </c:pt>
                <c:pt idx="2">
                  <c:v>2015- YI</c:v>
                </c:pt>
              </c:strCache>
            </c:strRef>
          </c:cat>
          <c:val>
            <c:numRef>
              <c:f>'7'!$C$20:$E$20</c:f>
              <c:numCache>
                <c:formatCode>General</c:formatCode>
                <c:ptCount val="3"/>
                <c:pt idx="0">
                  <c:v>9229.4</c:v>
                </c:pt>
                <c:pt idx="1">
                  <c:v>11368.3</c:v>
                </c:pt>
                <c:pt idx="2">
                  <c:v>11986.7</c:v>
                </c:pt>
              </c:numCache>
            </c:numRef>
          </c:val>
        </c:ser>
        <c:dLbls>
          <c:showVal val="1"/>
        </c:dLbls>
        <c:gapWidth val="75"/>
        <c:shape val="box"/>
        <c:axId val="70665728"/>
        <c:axId val="70667264"/>
        <c:axId val="0"/>
      </c:bar3DChart>
      <c:catAx>
        <c:axId val="70665728"/>
        <c:scaling>
          <c:orientation val="minMax"/>
        </c:scaling>
        <c:axPos val="b"/>
        <c:majorTickMark val="none"/>
        <c:tickLblPos val="nextTo"/>
        <c:crossAx val="70667264"/>
        <c:crosses val="autoZero"/>
        <c:auto val="1"/>
        <c:lblAlgn val="ctr"/>
        <c:lblOffset val="100"/>
      </c:catAx>
      <c:valAx>
        <c:axId val="7066726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066572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aseline="0">
              <a:latin typeface="Arial" pitchFamily="34" charset="0"/>
            </a:defRPr>
          </a:pPr>
          <a:endParaRPr lang="en-US"/>
        </a:p>
      </c:txPr>
    </c:legend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'7'!$B$53</c:f>
              <c:strCache>
                <c:ptCount val="1"/>
                <c:pt idx="0">
                  <c:v>төсөвт газар</c:v>
                </c:pt>
              </c:strCache>
            </c:strRef>
          </c:tx>
          <c:dLbls>
            <c:dLbl>
              <c:idx val="0"/>
              <c:layout>
                <c:manualLayout>
                  <c:x val="-2.5000000000000001E-2"/>
                  <c:y val="-9.2592592592592692E-3"/>
                </c:manualLayout>
              </c:layout>
              <c:showVal val="1"/>
            </c:dLbl>
            <c:dLbl>
              <c:idx val="1"/>
              <c:layout>
                <c:manualLayout>
                  <c:x val="-8.3333333333332916E-3"/>
                  <c:y val="-4.1666666666666692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2.7777777777777811E-2"/>
                </c:manualLayout>
              </c:layout>
              <c:showVal val="1"/>
            </c:dLbl>
            <c:showVal val="1"/>
          </c:dLbls>
          <c:cat>
            <c:strRef>
              <c:f>'7'!$C$52:$E$52</c:f>
              <c:strCache>
                <c:ptCount val="3"/>
                <c:pt idx="0">
                  <c:v>2013 - YI</c:v>
                </c:pt>
                <c:pt idx="1">
                  <c:v>2014 - YI</c:v>
                </c:pt>
                <c:pt idx="2">
                  <c:v>2015- YI</c:v>
                </c:pt>
              </c:strCache>
            </c:strRef>
          </c:cat>
          <c:val>
            <c:numRef>
              <c:f>'7'!$C$53:$E$53</c:f>
              <c:numCache>
                <c:formatCode>General</c:formatCode>
                <c:ptCount val="3"/>
                <c:pt idx="0">
                  <c:v>2230</c:v>
                </c:pt>
                <c:pt idx="1">
                  <c:v>1834</c:v>
                </c:pt>
                <c:pt idx="2">
                  <c:v>1902</c:v>
                </c:pt>
              </c:numCache>
            </c:numRef>
          </c:val>
        </c:ser>
        <c:ser>
          <c:idx val="1"/>
          <c:order val="1"/>
          <c:tx>
            <c:strRef>
              <c:f>'7'!$B$54</c:f>
              <c:strCache>
                <c:ptCount val="1"/>
                <c:pt idx="0">
                  <c:v>ААНБ</c:v>
                </c:pt>
              </c:strCache>
            </c:strRef>
          </c:tx>
          <c:dLbls>
            <c:dLbl>
              <c:idx val="0"/>
              <c:layout>
                <c:manualLayout>
                  <c:x val="2.222222222222224E-2"/>
                  <c:y val="-2.7777777777777811E-2"/>
                </c:manualLayout>
              </c:layout>
              <c:showVal val="1"/>
            </c:dLbl>
            <c:dLbl>
              <c:idx val="1"/>
              <c:layout>
                <c:manualLayout>
                  <c:x val="3.0555555555555565E-2"/>
                  <c:y val="-2.7777777777777811E-2"/>
                </c:manualLayout>
              </c:layout>
              <c:showVal val="1"/>
            </c:dLbl>
            <c:dLbl>
              <c:idx val="2"/>
              <c:layout>
                <c:manualLayout>
                  <c:x val="2.2222222222222136E-2"/>
                  <c:y val="-4.6296296296296328E-2"/>
                </c:manualLayout>
              </c:layout>
              <c:showVal val="1"/>
            </c:dLbl>
            <c:showVal val="1"/>
          </c:dLbls>
          <c:cat>
            <c:strRef>
              <c:f>'7'!$C$52:$E$52</c:f>
              <c:strCache>
                <c:ptCount val="3"/>
                <c:pt idx="0">
                  <c:v>2013 - YI</c:v>
                </c:pt>
                <c:pt idx="1">
                  <c:v>2014 - YI</c:v>
                </c:pt>
                <c:pt idx="2">
                  <c:v>2015- YI</c:v>
                </c:pt>
              </c:strCache>
            </c:strRef>
          </c:cat>
          <c:val>
            <c:numRef>
              <c:f>'7'!$C$54:$E$54</c:f>
              <c:numCache>
                <c:formatCode>General</c:formatCode>
                <c:ptCount val="3"/>
                <c:pt idx="0">
                  <c:v>1602</c:v>
                </c:pt>
                <c:pt idx="1">
                  <c:v>1392</c:v>
                </c:pt>
                <c:pt idx="2">
                  <c:v>709</c:v>
                </c:pt>
              </c:numCache>
            </c:numRef>
          </c:val>
        </c:ser>
        <c:dLbls>
          <c:showVal val="1"/>
        </c:dLbls>
        <c:gapWidth val="75"/>
        <c:shape val="box"/>
        <c:axId val="71971200"/>
        <c:axId val="71972736"/>
        <c:axId val="0"/>
      </c:bar3DChart>
      <c:catAx>
        <c:axId val="71971200"/>
        <c:scaling>
          <c:orientation val="minMax"/>
        </c:scaling>
        <c:axPos val="b"/>
        <c:majorTickMark val="none"/>
        <c:tickLblPos val="nextTo"/>
        <c:crossAx val="71972736"/>
        <c:crosses val="autoZero"/>
        <c:auto val="1"/>
        <c:lblAlgn val="ctr"/>
        <c:lblOffset val="100"/>
      </c:catAx>
      <c:valAx>
        <c:axId val="7197273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197120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aseline="0">
              <a:latin typeface="Arial" pitchFamily="34" charset="0"/>
            </a:defRPr>
          </a:pPr>
          <a:endParaRPr lang="en-US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'7'!$C$28</c:f>
              <c:strCache>
                <c:ptCount val="1"/>
                <c:pt idx="0">
                  <c:v>2013 - YI</c:v>
                </c:pt>
              </c:strCache>
            </c:strRef>
          </c:tx>
          <c:dLbls>
            <c:dLbl>
              <c:idx val="0"/>
              <c:layout>
                <c:manualLayout>
                  <c:x val="-3.7878787878787889E-3"/>
                  <c:y val="-1.9464720194647206E-2"/>
                </c:manualLayout>
              </c:layout>
              <c:showVal val="1"/>
            </c:dLbl>
            <c:dLbl>
              <c:idx val="1"/>
              <c:layout>
                <c:manualLayout>
                  <c:x val="2.5252525252525255E-3"/>
                  <c:y val="-4.8661800486618001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3.8929440389294356E-2"/>
                </c:manualLayout>
              </c:layout>
              <c:showVal val="1"/>
            </c:dLbl>
            <c:dLbl>
              <c:idx val="3"/>
              <c:layout>
                <c:manualLayout>
                  <c:x val="6.3131313131312211E-3"/>
                  <c:y val="-5.3527980535279802E-2"/>
                </c:manualLayout>
              </c:layout>
              <c:showVal val="1"/>
            </c:dLbl>
            <c:showVal val="1"/>
          </c:dLbls>
          <c:cat>
            <c:strRef>
              <c:f>'7'!$B$29:$B$32</c:f>
              <c:strCache>
                <c:ptCount val="4"/>
                <c:pt idx="0">
                  <c:v>Халамжийн тэтгэвэр</c:v>
                </c:pt>
                <c:pt idx="1">
                  <c:v>Нөхцөлт мөнгөн тэтгэмж</c:v>
                </c:pt>
                <c:pt idx="2">
                  <c:v>Жирэмсэн болон хүүхэдтэй эхчүүдэд олгосон</c:v>
                </c:pt>
                <c:pt idx="3">
                  <c:v>Хөгжлийн бэрхшээлтэй иргэнд</c:v>
                </c:pt>
              </c:strCache>
            </c:strRef>
          </c:cat>
          <c:val>
            <c:numRef>
              <c:f>'7'!$C$29:$C$32</c:f>
              <c:numCache>
                <c:formatCode>General</c:formatCode>
                <c:ptCount val="4"/>
                <c:pt idx="0">
                  <c:v>1800.5</c:v>
                </c:pt>
                <c:pt idx="1">
                  <c:v>302.89999999999992</c:v>
                </c:pt>
                <c:pt idx="2">
                  <c:v>604.9</c:v>
                </c:pt>
                <c:pt idx="3">
                  <c:v>40.5</c:v>
                </c:pt>
              </c:numCache>
            </c:numRef>
          </c:val>
        </c:ser>
        <c:ser>
          <c:idx val="1"/>
          <c:order val="1"/>
          <c:tx>
            <c:strRef>
              <c:f>'7'!$D$28</c:f>
              <c:strCache>
                <c:ptCount val="1"/>
                <c:pt idx="0">
                  <c:v>2014 - YI</c:v>
                </c:pt>
              </c:strCache>
            </c:strRef>
          </c:tx>
          <c:dLbls>
            <c:dLbl>
              <c:idx val="0"/>
              <c:layout>
                <c:manualLayout>
                  <c:x val="6.3131313131313373E-3"/>
                  <c:y val="-3.8929440389294398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8661800486618001E-2"/>
                </c:manualLayout>
              </c:layout>
              <c:showVal val="1"/>
            </c:dLbl>
            <c:dLbl>
              <c:idx val="2"/>
              <c:layout>
                <c:manualLayout>
                  <c:x val="5.0505050505050501E-3"/>
                  <c:y val="-5.3527980535279761E-2"/>
                </c:manualLayout>
              </c:layout>
              <c:showVal val="1"/>
            </c:dLbl>
            <c:dLbl>
              <c:idx val="3"/>
              <c:layout>
                <c:manualLayout>
                  <c:x val="2.5252525252525255E-3"/>
                  <c:y val="-4.8661800486618001E-2"/>
                </c:manualLayout>
              </c:layout>
              <c:showVal val="1"/>
            </c:dLbl>
            <c:showVal val="1"/>
          </c:dLbls>
          <c:cat>
            <c:strRef>
              <c:f>'7'!$B$29:$B$32</c:f>
              <c:strCache>
                <c:ptCount val="4"/>
                <c:pt idx="0">
                  <c:v>Халамжийн тэтгэвэр</c:v>
                </c:pt>
                <c:pt idx="1">
                  <c:v>Нөхцөлт мөнгөн тэтгэмж</c:v>
                </c:pt>
                <c:pt idx="2">
                  <c:v>Жирэмсэн болон хүүхэдтэй эхчүүдэд олгосон</c:v>
                </c:pt>
                <c:pt idx="3">
                  <c:v>Хөгжлийн бэрхшээлтэй иргэнд</c:v>
                </c:pt>
              </c:strCache>
            </c:strRef>
          </c:cat>
          <c:val>
            <c:numRef>
              <c:f>'7'!$D$29:$D$32</c:f>
              <c:numCache>
                <c:formatCode>General</c:formatCode>
                <c:ptCount val="4"/>
                <c:pt idx="0">
                  <c:v>1963.2</c:v>
                </c:pt>
                <c:pt idx="1">
                  <c:v>432.6</c:v>
                </c:pt>
                <c:pt idx="2">
                  <c:v>655</c:v>
                </c:pt>
                <c:pt idx="3">
                  <c:v>59.6</c:v>
                </c:pt>
              </c:numCache>
            </c:numRef>
          </c:val>
        </c:ser>
        <c:ser>
          <c:idx val="2"/>
          <c:order val="2"/>
          <c:tx>
            <c:strRef>
              <c:f>'7'!$E$28</c:f>
              <c:strCache>
                <c:ptCount val="1"/>
                <c:pt idx="0">
                  <c:v>2015- YI</c:v>
                </c:pt>
              </c:strCache>
            </c:strRef>
          </c:tx>
          <c:dLbls>
            <c:dLbl>
              <c:idx val="0"/>
              <c:layout>
                <c:manualLayout>
                  <c:x val="8.8383838383838398E-3"/>
                  <c:y val="-2.4330900243309007E-2"/>
                </c:manualLayout>
              </c:layout>
              <c:showVal val="1"/>
            </c:dLbl>
            <c:dLbl>
              <c:idx val="1"/>
              <c:layout>
                <c:manualLayout>
                  <c:x val="1.0101010101010104E-2"/>
                  <c:y val="-2.4330900243309007E-2"/>
                </c:manualLayout>
              </c:layout>
              <c:showVal val="1"/>
            </c:dLbl>
            <c:dLbl>
              <c:idx val="2"/>
              <c:layout>
                <c:manualLayout>
                  <c:x val="1.3888888888888892E-2"/>
                  <c:y val="-4.3795620437956227E-2"/>
                </c:manualLayout>
              </c:layout>
              <c:showVal val="1"/>
            </c:dLbl>
            <c:dLbl>
              <c:idx val="3"/>
              <c:layout>
                <c:manualLayout>
                  <c:x val="6.313131313131313E-3"/>
                  <c:y val="-4.3795620437956227E-2"/>
                </c:manualLayout>
              </c:layout>
              <c:showVal val="1"/>
            </c:dLbl>
            <c:showVal val="1"/>
          </c:dLbls>
          <c:cat>
            <c:strRef>
              <c:f>'7'!$B$29:$B$32</c:f>
              <c:strCache>
                <c:ptCount val="4"/>
                <c:pt idx="0">
                  <c:v>Халамжийн тэтгэвэр</c:v>
                </c:pt>
                <c:pt idx="1">
                  <c:v>Нөхцөлт мөнгөн тэтгэмж</c:v>
                </c:pt>
                <c:pt idx="2">
                  <c:v>Жирэмсэн болон хүүхэдтэй эхчүүдэд олгосон</c:v>
                </c:pt>
                <c:pt idx="3">
                  <c:v>Хөгжлийн бэрхшээлтэй иргэнд</c:v>
                </c:pt>
              </c:strCache>
            </c:strRef>
          </c:cat>
          <c:val>
            <c:numRef>
              <c:f>'7'!$E$29:$E$32</c:f>
              <c:numCache>
                <c:formatCode>General</c:formatCode>
                <c:ptCount val="4"/>
                <c:pt idx="0">
                  <c:v>1909.4</c:v>
                </c:pt>
                <c:pt idx="1">
                  <c:v>528.29999999999995</c:v>
                </c:pt>
                <c:pt idx="2">
                  <c:v>574.9</c:v>
                </c:pt>
                <c:pt idx="3">
                  <c:v>69.900000000000006</c:v>
                </c:pt>
              </c:numCache>
            </c:numRef>
          </c:val>
        </c:ser>
        <c:dLbls>
          <c:showVal val="1"/>
        </c:dLbls>
        <c:gapWidth val="75"/>
        <c:shape val="box"/>
        <c:axId val="71990272"/>
        <c:axId val="72008448"/>
        <c:axId val="0"/>
      </c:bar3DChart>
      <c:catAx>
        <c:axId val="71990272"/>
        <c:scaling>
          <c:orientation val="minMax"/>
        </c:scaling>
        <c:axPos val="b"/>
        <c:majorTickMark val="none"/>
        <c:tickLblPos val="nextTo"/>
        <c:crossAx val="72008448"/>
        <c:crosses val="autoZero"/>
        <c:auto val="1"/>
        <c:lblAlgn val="ctr"/>
        <c:lblOffset val="100"/>
      </c:catAx>
      <c:valAx>
        <c:axId val="7200844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19902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</c:legend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'8'!$B$23</c:f>
              <c:strCache>
                <c:ptCount val="1"/>
                <c:pt idx="0">
                  <c:v>хүний амь</c:v>
                </c:pt>
              </c:strCache>
            </c:strRef>
          </c:tx>
          <c:dLbls>
            <c:dLbl>
              <c:idx val="0"/>
              <c:layout>
                <c:manualLayout>
                  <c:x val="1.9444444444444479E-2"/>
                  <c:y val="-4.1666666666666692E-2"/>
                </c:manualLayout>
              </c:layout>
              <c:showVal val="1"/>
            </c:dLbl>
            <c:dLbl>
              <c:idx val="1"/>
              <c:layout>
                <c:manualLayout>
                  <c:x val="8.3333333333333367E-3"/>
                  <c:y val="-4.1666666666666664E-2"/>
                </c:manualLayout>
              </c:layout>
              <c:showVal val="1"/>
            </c:dLbl>
            <c:dLbl>
              <c:idx val="2"/>
              <c:layout>
                <c:manualLayout>
                  <c:x val="1.111111111111112E-2"/>
                  <c:y val="-3.2407407407407419E-2"/>
                </c:manualLayout>
              </c:layout>
              <c:showVal val="1"/>
            </c:dLbl>
            <c:showVal val="1"/>
          </c:dLbls>
          <c:cat>
            <c:strRef>
              <c:f>'8'!$C$22:$E$22</c:f>
              <c:strCache>
                <c:ptCount val="3"/>
                <c:pt idx="0">
                  <c:v>2013 -YI</c:v>
                </c:pt>
                <c:pt idx="1">
                  <c:v>2014 - YI</c:v>
                </c:pt>
                <c:pt idx="2">
                  <c:v>2015 - YI</c:v>
                </c:pt>
              </c:strCache>
            </c:strRef>
          </c:cat>
          <c:val>
            <c:numRef>
              <c:f>'8'!$C$23:$E$23</c:f>
              <c:numCache>
                <c:formatCode>General</c:formatCode>
                <c:ptCount val="3"/>
                <c:pt idx="0">
                  <c:v>140</c:v>
                </c:pt>
                <c:pt idx="1">
                  <c:v>142</c:v>
                </c:pt>
                <c:pt idx="2">
                  <c:v>149</c:v>
                </c:pt>
              </c:numCache>
            </c:numRef>
          </c:val>
        </c:ser>
        <c:ser>
          <c:idx val="1"/>
          <c:order val="1"/>
          <c:tx>
            <c:strRef>
              <c:f>'8'!$B$24</c:f>
              <c:strCache>
                <c:ptCount val="1"/>
                <c:pt idx="0">
                  <c:v>танхай</c:v>
                </c:pt>
              </c:strCache>
            </c:strRef>
          </c:tx>
          <c:dLbls>
            <c:dLbl>
              <c:idx val="0"/>
              <c:layout>
                <c:manualLayout>
                  <c:x val="2.5000000000000001E-2"/>
                  <c:y val="-3.2407407407407426E-2"/>
                </c:manualLayout>
              </c:layout>
              <c:showVal val="1"/>
            </c:dLbl>
            <c:dLbl>
              <c:idx val="1"/>
              <c:layout>
                <c:manualLayout>
                  <c:x val="1.9444444444444445E-2"/>
                  <c:y val="-2.7777777777777811E-2"/>
                </c:manualLayout>
              </c:layout>
              <c:showVal val="1"/>
            </c:dLbl>
            <c:dLbl>
              <c:idx val="2"/>
              <c:layout>
                <c:manualLayout>
                  <c:x val="1.9444444444444445E-2"/>
                  <c:y val="-2.7777777777777811E-2"/>
                </c:manualLayout>
              </c:layout>
              <c:showVal val="1"/>
            </c:dLbl>
            <c:showVal val="1"/>
          </c:dLbls>
          <c:cat>
            <c:strRef>
              <c:f>'8'!$C$22:$E$22</c:f>
              <c:strCache>
                <c:ptCount val="3"/>
                <c:pt idx="0">
                  <c:v>2013 -YI</c:v>
                </c:pt>
                <c:pt idx="1">
                  <c:v>2014 - YI</c:v>
                </c:pt>
                <c:pt idx="2">
                  <c:v>2015 - YI</c:v>
                </c:pt>
              </c:strCache>
            </c:strRef>
          </c:cat>
          <c:val>
            <c:numRef>
              <c:f>'8'!$C$24:$E$24</c:f>
              <c:numCache>
                <c:formatCode>General</c:formatCode>
                <c:ptCount val="3"/>
                <c:pt idx="0">
                  <c:v>22</c:v>
                </c:pt>
                <c:pt idx="1">
                  <c:v>12</c:v>
                </c:pt>
                <c:pt idx="2">
                  <c:v>7</c:v>
                </c:pt>
              </c:numCache>
            </c:numRef>
          </c:val>
        </c:ser>
        <c:dLbls>
          <c:showVal val="1"/>
        </c:dLbls>
        <c:gapWidth val="75"/>
        <c:shape val="box"/>
        <c:axId val="72078464"/>
        <c:axId val="72080000"/>
        <c:axId val="0"/>
      </c:bar3DChart>
      <c:catAx>
        <c:axId val="72078464"/>
        <c:scaling>
          <c:orientation val="minMax"/>
        </c:scaling>
        <c:axPos val="b"/>
        <c:majorTickMark val="none"/>
        <c:tickLblPos val="nextTo"/>
        <c:crossAx val="72080000"/>
        <c:crosses val="autoZero"/>
        <c:auto val="1"/>
        <c:lblAlgn val="ctr"/>
        <c:lblOffset val="100"/>
      </c:catAx>
      <c:valAx>
        <c:axId val="72080000"/>
        <c:scaling>
          <c:orientation val="minMax"/>
        </c:scaling>
        <c:axPos val="l"/>
        <c:numFmt formatCode="General" sourceLinked="1"/>
        <c:majorTickMark val="none"/>
        <c:tickLblPos val="nextTo"/>
        <c:crossAx val="7207846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aseline="0">
              <a:latin typeface="Arial" pitchFamily="34" charset="0"/>
            </a:defRPr>
          </a:pPr>
          <a:endParaRPr lang="en-US"/>
        </a:p>
      </c:txPr>
    </c:legend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'8'!$C$54</c:f>
              <c:strCache>
                <c:ptCount val="1"/>
                <c:pt idx="0">
                  <c:v>2013 -YI</c:v>
                </c:pt>
              </c:strCache>
            </c:strRef>
          </c:tx>
          <c:dLbls>
            <c:showVal val="1"/>
          </c:dLbls>
          <c:cat>
            <c:strRef>
              <c:f>'8'!$B$55:$B$58</c:f>
              <c:strCache>
                <c:ptCount val="4"/>
                <c:pt idx="0">
                  <c:v>шүүхээр шийдсэн хэргийн тоо</c:v>
                </c:pt>
                <c:pt idx="1">
                  <c:v>эрүүгийн хэрэг</c:v>
                </c:pt>
                <c:pt idx="2">
                  <c:v>иргэний хэрэг</c:v>
                </c:pt>
                <c:pt idx="3">
                  <c:v>захиргааны арга хэмжээ</c:v>
                </c:pt>
              </c:strCache>
            </c:strRef>
          </c:cat>
          <c:val>
            <c:numRef>
              <c:f>'8'!$C$55:$C$58</c:f>
              <c:numCache>
                <c:formatCode>General</c:formatCode>
                <c:ptCount val="4"/>
                <c:pt idx="0">
                  <c:v>1084</c:v>
                </c:pt>
                <c:pt idx="1">
                  <c:v>139</c:v>
                </c:pt>
                <c:pt idx="2">
                  <c:v>606</c:v>
                </c:pt>
                <c:pt idx="3">
                  <c:v>339</c:v>
                </c:pt>
              </c:numCache>
            </c:numRef>
          </c:val>
        </c:ser>
        <c:ser>
          <c:idx val="1"/>
          <c:order val="1"/>
          <c:tx>
            <c:strRef>
              <c:f>'8'!$D$54</c:f>
              <c:strCache>
                <c:ptCount val="1"/>
                <c:pt idx="0">
                  <c:v>2014 - YI</c:v>
                </c:pt>
              </c:strCache>
            </c:strRef>
          </c:tx>
          <c:dLbls>
            <c:dLbl>
              <c:idx val="0"/>
              <c:layout>
                <c:manualLayout>
                  <c:x val="1.1904761904761906E-2"/>
                  <c:y val="-1.6129032258064519E-2"/>
                </c:manualLayout>
              </c:layout>
              <c:showVal val="1"/>
            </c:dLbl>
            <c:dLbl>
              <c:idx val="1"/>
              <c:layout>
                <c:manualLayout>
                  <c:x val="5.9523809523809521E-3"/>
                  <c:y val="5.3763440860215075E-3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Val val="1"/>
            </c:dLbl>
            <c:showVal val="1"/>
          </c:dLbls>
          <c:cat>
            <c:strRef>
              <c:f>'8'!$B$55:$B$58</c:f>
              <c:strCache>
                <c:ptCount val="4"/>
                <c:pt idx="0">
                  <c:v>шүүхээр шийдсэн хэргийн тоо</c:v>
                </c:pt>
                <c:pt idx="1">
                  <c:v>эрүүгийн хэрэг</c:v>
                </c:pt>
                <c:pt idx="2">
                  <c:v>иргэний хэрэг</c:v>
                </c:pt>
                <c:pt idx="3">
                  <c:v>захиргааны арга хэмжээ</c:v>
                </c:pt>
              </c:strCache>
            </c:strRef>
          </c:cat>
          <c:val>
            <c:numRef>
              <c:f>'8'!$D$55:$D$58</c:f>
              <c:numCache>
                <c:formatCode>General</c:formatCode>
                <c:ptCount val="4"/>
                <c:pt idx="0">
                  <c:v>551</c:v>
                </c:pt>
                <c:pt idx="1">
                  <c:v>76</c:v>
                </c:pt>
                <c:pt idx="2">
                  <c:v>326</c:v>
                </c:pt>
                <c:pt idx="3">
                  <c:v>149</c:v>
                </c:pt>
              </c:numCache>
            </c:numRef>
          </c:val>
        </c:ser>
        <c:ser>
          <c:idx val="2"/>
          <c:order val="2"/>
          <c:tx>
            <c:strRef>
              <c:f>'8'!$E$54</c:f>
              <c:strCache>
                <c:ptCount val="1"/>
                <c:pt idx="0">
                  <c:v>2015 - YI</c:v>
                </c:pt>
              </c:strCache>
            </c:strRef>
          </c:tx>
          <c:dLbls>
            <c:dLbl>
              <c:idx val="0"/>
              <c:layout>
                <c:manualLayout>
                  <c:x val="2.9761904761904767E-2"/>
                  <c:y val="-1.0752688172043036E-2"/>
                </c:manualLayout>
              </c:layout>
              <c:showVal val="1"/>
            </c:dLbl>
            <c:showVal val="1"/>
          </c:dLbls>
          <c:cat>
            <c:strRef>
              <c:f>'8'!$B$55:$B$58</c:f>
              <c:strCache>
                <c:ptCount val="4"/>
                <c:pt idx="0">
                  <c:v>шүүхээр шийдсэн хэргийн тоо</c:v>
                </c:pt>
                <c:pt idx="1">
                  <c:v>эрүүгийн хэрэг</c:v>
                </c:pt>
                <c:pt idx="2">
                  <c:v>иргэний хэрэг</c:v>
                </c:pt>
                <c:pt idx="3">
                  <c:v>захиргааны арга хэмжээ</c:v>
                </c:pt>
              </c:strCache>
            </c:strRef>
          </c:cat>
          <c:val>
            <c:numRef>
              <c:f>'8'!$E$55:$E$58</c:f>
              <c:numCache>
                <c:formatCode>General</c:formatCode>
                <c:ptCount val="4"/>
                <c:pt idx="0">
                  <c:v>661</c:v>
                </c:pt>
                <c:pt idx="1">
                  <c:v>69</c:v>
                </c:pt>
                <c:pt idx="2">
                  <c:v>459</c:v>
                </c:pt>
                <c:pt idx="3">
                  <c:v>133</c:v>
                </c:pt>
              </c:numCache>
            </c:numRef>
          </c:val>
        </c:ser>
        <c:dLbls>
          <c:showVal val="1"/>
        </c:dLbls>
        <c:gapWidth val="75"/>
        <c:shape val="box"/>
        <c:axId val="72119424"/>
        <c:axId val="72120960"/>
        <c:axId val="0"/>
      </c:bar3DChart>
      <c:catAx>
        <c:axId val="721194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aseline="0">
                <a:latin typeface="Arial" pitchFamily="34" charset="0"/>
              </a:defRPr>
            </a:pPr>
            <a:endParaRPr lang="en-US"/>
          </a:p>
        </c:txPr>
        <c:crossAx val="72120960"/>
        <c:crosses val="autoZero"/>
        <c:auto val="1"/>
        <c:lblAlgn val="ctr"/>
        <c:lblOffset val="100"/>
      </c:catAx>
      <c:valAx>
        <c:axId val="7212096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2119424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'11'!$A$78</c:f>
              <c:strCache>
                <c:ptCount val="1"/>
                <c:pt idx="0">
                  <c:v>бүртгэгдсэн гэмт хэрэг</c:v>
                </c:pt>
              </c:strCache>
            </c:strRef>
          </c:tx>
          <c:dLbls>
            <c:dLbl>
              <c:idx val="0"/>
              <c:layout>
                <c:manualLayout>
                  <c:x val="1.271186440677966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2711864406779686E-2"/>
                  <c:y val="-2.222222222222223E-2"/>
                </c:manualLayout>
              </c:layout>
              <c:showVal val="1"/>
            </c:dLbl>
            <c:dLbl>
              <c:idx val="2"/>
              <c:layout>
                <c:manualLayout>
                  <c:x val="1.2711864406779662E-2"/>
                  <c:y val="-5.5555555555555558E-3"/>
                </c:manualLayout>
              </c:layout>
              <c:showVal val="1"/>
            </c:dLbl>
            <c:dLbl>
              <c:idx val="3"/>
              <c:layout>
                <c:manualLayout>
                  <c:x val="4.2372881355932221E-3"/>
                  <c:y val="-1.1111111111111115E-2"/>
                </c:manualLayout>
              </c:layout>
              <c:showVal val="1"/>
            </c:dLbl>
            <c:dLbl>
              <c:idx val="4"/>
              <c:layout>
                <c:manualLayout>
                  <c:x val="4.2372881355932221E-3"/>
                  <c:y val="-1.1111111111111115E-2"/>
                </c:manualLayout>
              </c:layout>
              <c:showVal val="1"/>
            </c:dLbl>
            <c:dLbl>
              <c:idx val="5"/>
              <c:layout>
                <c:manualLayout>
                  <c:x val="4.2372881355932221E-3"/>
                  <c:y val="-2.777777777777779E-2"/>
                </c:manualLayout>
              </c:layout>
              <c:showVal val="1"/>
            </c:dLbl>
            <c:dLbl>
              <c:idx val="6"/>
              <c:layout>
                <c:manualLayout>
                  <c:x val="5.6497175141242938E-3"/>
                  <c:y val="-5.5555555555556061E-3"/>
                </c:manualLayout>
              </c:layout>
              <c:showVal val="1"/>
            </c:dLbl>
            <c:dLbl>
              <c:idx val="7"/>
              <c:layout>
                <c:manualLayout>
                  <c:x val="5.6497175141242938E-3"/>
                  <c:y val="-1.666666666666667E-2"/>
                </c:manualLayout>
              </c:layout>
              <c:showVal val="1"/>
            </c:dLbl>
            <c:dLbl>
              <c:idx val="8"/>
              <c:layout>
                <c:manualLayout>
                  <c:x val="5.6497175141242938E-3"/>
                  <c:y val="-2.777777777777779E-2"/>
                </c:manualLayout>
              </c:layout>
              <c:showVal val="1"/>
            </c:dLbl>
            <c:dLbl>
              <c:idx val="9"/>
              <c:layout>
                <c:manualLayout>
                  <c:x val="5.6497175141242938E-3"/>
                  <c:y val="-2.222222222222223E-2"/>
                </c:manualLayout>
              </c:layout>
              <c:showVal val="1"/>
            </c:dLbl>
            <c:dLbl>
              <c:idx val="10"/>
              <c:layout>
                <c:manualLayout>
                  <c:x val="-1.4124293785310734E-3"/>
                  <c:y val="-2.777777777777779E-2"/>
                </c:manualLayout>
              </c:layout>
              <c:showVal val="1"/>
            </c:dLbl>
            <c:dLbl>
              <c:idx val="11"/>
              <c:layout>
                <c:manualLayout>
                  <c:x val="-1.4124293785310734E-3"/>
                  <c:y val="-2.7777777777777745E-2"/>
                </c:manualLayout>
              </c:layout>
              <c:showVal val="1"/>
            </c:dLbl>
            <c:showVal val="1"/>
          </c:dLbls>
          <c:cat>
            <c:strRef>
              <c:f>'11'!$B$77:$M$77</c:f>
              <c:strCache>
                <c:ptCount val="12"/>
                <c:pt idx="0">
                  <c:v>2000-YI</c:v>
                </c:pt>
                <c:pt idx="1">
                  <c:v>2005-YI</c:v>
                </c:pt>
                <c:pt idx="2">
                  <c:v>2006-YI</c:v>
                </c:pt>
                <c:pt idx="3">
                  <c:v>2007-YI</c:v>
                </c:pt>
                <c:pt idx="4">
                  <c:v>2008-YI</c:v>
                </c:pt>
                <c:pt idx="5">
                  <c:v>2009-YI</c:v>
                </c:pt>
                <c:pt idx="6">
                  <c:v>2010-YI</c:v>
                </c:pt>
                <c:pt idx="7">
                  <c:v>2011-YI</c:v>
                </c:pt>
                <c:pt idx="8">
                  <c:v>2012-YI</c:v>
                </c:pt>
                <c:pt idx="9">
                  <c:v>2013-YI</c:v>
                </c:pt>
                <c:pt idx="10">
                  <c:v>2014-YI</c:v>
                </c:pt>
                <c:pt idx="11">
                  <c:v>2015-YI</c:v>
                </c:pt>
              </c:strCache>
            </c:strRef>
          </c:cat>
          <c:val>
            <c:numRef>
              <c:f>'11'!$B$78:$M$78</c:f>
              <c:numCache>
                <c:formatCode>General</c:formatCode>
                <c:ptCount val="12"/>
                <c:pt idx="0">
                  <c:v>729</c:v>
                </c:pt>
                <c:pt idx="1">
                  <c:v>530</c:v>
                </c:pt>
                <c:pt idx="2">
                  <c:v>341</c:v>
                </c:pt>
                <c:pt idx="3">
                  <c:v>376</c:v>
                </c:pt>
                <c:pt idx="4">
                  <c:v>503</c:v>
                </c:pt>
                <c:pt idx="5">
                  <c:v>401</c:v>
                </c:pt>
                <c:pt idx="6">
                  <c:v>383</c:v>
                </c:pt>
                <c:pt idx="7">
                  <c:v>367</c:v>
                </c:pt>
                <c:pt idx="8">
                  <c:v>352</c:v>
                </c:pt>
                <c:pt idx="9">
                  <c:v>363</c:v>
                </c:pt>
                <c:pt idx="10">
                  <c:v>398</c:v>
                </c:pt>
                <c:pt idx="11">
                  <c:v>395</c:v>
                </c:pt>
              </c:numCache>
            </c:numRef>
          </c:val>
        </c:ser>
        <c:dLbls>
          <c:showVal val="1"/>
        </c:dLbls>
        <c:gapWidth val="75"/>
        <c:shape val="box"/>
        <c:axId val="72156672"/>
        <c:axId val="72158208"/>
        <c:axId val="0"/>
      </c:bar3DChart>
      <c:catAx>
        <c:axId val="72156672"/>
        <c:scaling>
          <c:orientation val="minMax"/>
        </c:scaling>
        <c:axPos val="b"/>
        <c:majorTickMark val="none"/>
        <c:tickLblPos val="nextTo"/>
        <c:crossAx val="72158208"/>
        <c:crosses val="autoZero"/>
        <c:auto val="1"/>
        <c:lblAlgn val="ctr"/>
        <c:lblOffset val="100"/>
      </c:catAx>
      <c:valAx>
        <c:axId val="7215820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2156672"/>
        <c:crosses val="autoZero"/>
        <c:crossBetween val="between"/>
      </c:valAx>
    </c:plotArea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'9'!$B$20</c:f>
              <c:strCache>
                <c:ptCount val="1"/>
                <c:pt idx="0">
                  <c:v>орсон</c:v>
                </c:pt>
              </c:strCache>
            </c:strRef>
          </c:tx>
          <c:dLbls>
            <c:dLbl>
              <c:idx val="0"/>
              <c:layout>
                <c:manualLayout>
                  <c:x val="2.5462668816040053E-17"/>
                  <c:y val="-6.9444444444444489E-2"/>
                </c:manualLayout>
              </c:layout>
              <c:showVal val="1"/>
            </c:dLbl>
            <c:dLbl>
              <c:idx val="1"/>
              <c:layout>
                <c:manualLayout>
                  <c:x val="2.7777777777777822E-3"/>
                  <c:y val="-2.7777777777777811E-2"/>
                </c:manualLayout>
              </c:layout>
              <c:showVal val="1"/>
            </c:dLbl>
            <c:dLbl>
              <c:idx val="2"/>
              <c:layout>
                <c:manualLayout>
                  <c:x val="-1.6666666666666677E-2"/>
                  <c:y val="-4.629629629629632E-3"/>
                </c:manualLayout>
              </c:layout>
              <c:showVal val="1"/>
            </c:dLbl>
            <c:showVal val="1"/>
          </c:dLbls>
          <c:cat>
            <c:strRef>
              <c:f>'9'!$C$19:$E$19</c:f>
              <c:strCache>
                <c:ptCount val="3"/>
                <c:pt idx="0">
                  <c:v>2013 - YI</c:v>
                </c:pt>
                <c:pt idx="1">
                  <c:v>2014 - YI</c:v>
                </c:pt>
                <c:pt idx="2">
                  <c:v>2015 - YI</c:v>
                </c:pt>
              </c:strCache>
            </c:strRef>
          </c:cat>
          <c:val>
            <c:numRef>
              <c:f>'9'!$C$20:$E$20</c:f>
              <c:numCache>
                <c:formatCode>General</c:formatCode>
                <c:ptCount val="3"/>
                <c:pt idx="0">
                  <c:v>79572</c:v>
                </c:pt>
                <c:pt idx="1">
                  <c:v>69867</c:v>
                </c:pt>
                <c:pt idx="2">
                  <c:v>176793</c:v>
                </c:pt>
              </c:numCache>
            </c:numRef>
          </c:val>
        </c:ser>
        <c:ser>
          <c:idx val="1"/>
          <c:order val="1"/>
          <c:tx>
            <c:strRef>
              <c:f>'9'!$B$21</c:f>
              <c:strCache>
                <c:ptCount val="1"/>
                <c:pt idx="0">
                  <c:v>гарсан</c:v>
                </c:pt>
              </c:strCache>
            </c:strRef>
          </c:tx>
          <c:dLbls>
            <c:dLbl>
              <c:idx val="0"/>
              <c:layout>
                <c:manualLayout>
                  <c:x val="2.5000000000000001E-2"/>
                  <c:y val="-2.3148148148148147E-2"/>
                </c:manualLayout>
              </c:layout>
              <c:showVal val="1"/>
            </c:dLbl>
            <c:dLbl>
              <c:idx val="1"/>
              <c:layout>
                <c:manualLayout>
                  <c:x val="8.3333333333333367E-3"/>
                  <c:y val="-2.3148148148148147E-2"/>
                </c:manualLayout>
              </c:layout>
              <c:showVal val="1"/>
            </c:dLbl>
            <c:dLbl>
              <c:idx val="2"/>
              <c:layout>
                <c:manualLayout>
                  <c:x val="3.333333333333334E-2"/>
                  <c:y val="-2.3148148148148133E-2"/>
                </c:manualLayout>
              </c:layout>
              <c:showVal val="1"/>
            </c:dLbl>
            <c:showVal val="1"/>
          </c:dLbls>
          <c:cat>
            <c:strRef>
              <c:f>'9'!$C$19:$E$19</c:f>
              <c:strCache>
                <c:ptCount val="3"/>
                <c:pt idx="0">
                  <c:v>2013 - YI</c:v>
                </c:pt>
                <c:pt idx="1">
                  <c:v>2014 - YI</c:v>
                </c:pt>
                <c:pt idx="2">
                  <c:v>2015 - YI</c:v>
                </c:pt>
              </c:strCache>
            </c:strRef>
          </c:cat>
          <c:val>
            <c:numRef>
              <c:f>'9'!$C$21:$E$21</c:f>
              <c:numCache>
                <c:formatCode>General</c:formatCode>
                <c:ptCount val="3"/>
                <c:pt idx="0">
                  <c:v>71815</c:v>
                </c:pt>
                <c:pt idx="1">
                  <c:v>72045</c:v>
                </c:pt>
                <c:pt idx="2">
                  <c:v>180845</c:v>
                </c:pt>
              </c:numCache>
            </c:numRef>
          </c:val>
        </c:ser>
        <c:dLbls>
          <c:showVal val="1"/>
        </c:dLbls>
        <c:gapWidth val="75"/>
        <c:shape val="box"/>
        <c:axId val="72288128"/>
        <c:axId val="72289664"/>
        <c:axId val="0"/>
      </c:bar3DChart>
      <c:catAx>
        <c:axId val="72288128"/>
        <c:scaling>
          <c:orientation val="minMax"/>
        </c:scaling>
        <c:axPos val="b"/>
        <c:majorTickMark val="none"/>
        <c:tickLblPos val="nextTo"/>
        <c:crossAx val="72289664"/>
        <c:crosses val="autoZero"/>
        <c:auto val="1"/>
        <c:lblAlgn val="ctr"/>
        <c:lblOffset val="100"/>
      </c:catAx>
      <c:valAx>
        <c:axId val="7228966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2288128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2205774278215227"/>
          <c:y val="2.8252405949256338E-2"/>
          <c:w val="0.87794225721784813"/>
          <c:h val="0.68673009623797054"/>
        </c:manualLayout>
      </c:layout>
      <c:bar3DChart>
        <c:barDir val="col"/>
        <c:grouping val="clustered"/>
        <c:ser>
          <c:idx val="0"/>
          <c:order val="0"/>
          <c:tx>
            <c:strRef>
              <c:f>'9'!$B$26</c:f>
              <c:strCache>
                <c:ptCount val="1"/>
                <c:pt idx="0">
                  <c:v>орсон</c:v>
                </c:pt>
              </c:strCache>
            </c:strRef>
          </c:tx>
          <c:dLbls>
            <c:dLbl>
              <c:idx val="0"/>
              <c:layout>
                <c:manualLayout>
                  <c:x val="-2.222222222222224E-2"/>
                  <c:y val="-3.2407407407407406E-2"/>
                </c:manualLayout>
              </c:layout>
              <c:showVal val="1"/>
            </c:dLbl>
            <c:dLbl>
              <c:idx val="1"/>
              <c:layout>
                <c:manualLayout>
                  <c:x val="8.3333333333333367E-3"/>
                  <c:y val="-4.1666666666666664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3.2407407407407426E-2"/>
                </c:manualLayout>
              </c:layout>
              <c:showVal val="1"/>
            </c:dLbl>
            <c:showVal val="1"/>
          </c:dLbls>
          <c:cat>
            <c:strRef>
              <c:f>'9'!$C$25:$E$25</c:f>
              <c:strCache>
                <c:ptCount val="3"/>
                <c:pt idx="0">
                  <c:v>2013 - YI</c:v>
                </c:pt>
                <c:pt idx="1">
                  <c:v>2014 - YI</c:v>
                </c:pt>
                <c:pt idx="2">
                  <c:v>2015 - YI</c:v>
                </c:pt>
              </c:strCache>
            </c:strRef>
          </c:cat>
          <c:val>
            <c:numRef>
              <c:f>'9'!$C$26:$E$26</c:f>
              <c:numCache>
                <c:formatCode>General</c:formatCode>
                <c:ptCount val="3"/>
                <c:pt idx="0">
                  <c:v>23363</c:v>
                </c:pt>
                <c:pt idx="1">
                  <c:v>22015</c:v>
                </c:pt>
                <c:pt idx="2">
                  <c:v>22462</c:v>
                </c:pt>
              </c:numCache>
            </c:numRef>
          </c:val>
        </c:ser>
        <c:ser>
          <c:idx val="1"/>
          <c:order val="1"/>
          <c:tx>
            <c:strRef>
              <c:f>'9'!$B$27</c:f>
              <c:strCache>
                <c:ptCount val="1"/>
                <c:pt idx="0">
                  <c:v>гарсан</c:v>
                </c:pt>
              </c:strCache>
            </c:strRef>
          </c:tx>
          <c:dLbls>
            <c:dLbl>
              <c:idx val="0"/>
              <c:layout>
                <c:manualLayout>
                  <c:x val="1.9444444444444445E-2"/>
                  <c:y val="-2.3148148148148147E-2"/>
                </c:manualLayout>
              </c:layout>
              <c:showVal val="1"/>
            </c:dLbl>
            <c:dLbl>
              <c:idx val="1"/>
              <c:layout>
                <c:manualLayout>
                  <c:x val="2.222222222222224E-2"/>
                  <c:y val="-4.1666666666666664E-2"/>
                </c:manualLayout>
              </c:layout>
              <c:showVal val="1"/>
            </c:dLbl>
            <c:dLbl>
              <c:idx val="2"/>
              <c:layout>
                <c:manualLayout>
                  <c:x val="1.6666666666666677E-2"/>
                  <c:y val="-1.8518518518518528E-2"/>
                </c:manualLayout>
              </c:layout>
              <c:showVal val="1"/>
            </c:dLbl>
            <c:showVal val="1"/>
          </c:dLbls>
          <c:cat>
            <c:strRef>
              <c:f>'9'!$C$25:$E$25</c:f>
              <c:strCache>
                <c:ptCount val="3"/>
                <c:pt idx="0">
                  <c:v>2013 - YI</c:v>
                </c:pt>
                <c:pt idx="1">
                  <c:v>2014 - YI</c:v>
                </c:pt>
                <c:pt idx="2">
                  <c:v>2015 - YI</c:v>
                </c:pt>
              </c:strCache>
            </c:strRef>
          </c:cat>
          <c:val>
            <c:numRef>
              <c:f>'9'!$C$27:$E$27</c:f>
              <c:numCache>
                <c:formatCode>General</c:formatCode>
                <c:ptCount val="3"/>
                <c:pt idx="0">
                  <c:v>30397</c:v>
                </c:pt>
                <c:pt idx="1">
                  <c:v>20278</c:v>
                </c:pt>
                <c:pt idx="2">
                  <c:v>22199</c:v>
                </c:pt>
              </c:numCache>
            </c:numRef>
          </c:val>
        </c:ser>
        <c:dLbls>
          <c:showVal val="1"/>
        </c:dLbls>
        <c:gapWidth val="75"/>
        <c:shape val="box"/>
        <c:axId val="72336128"/>
        <c:axId val="72337664"/>
        <c:axId val="0"/>
      </c:bar3DChart>
      <c:catAx>
        <c:axId val="72336128"/>
        <c:scaling>
          <c:orientation val="minMax"/>
        </c:scaling>
        <c:axPos val="b"/>
        <c:majorTickMark val="none"/>
        <c:tickLblPos val="nextTo"/>
        <c:crossAx val="72337664"/>
        <c:crosses val="autoZero"/>
        <c:auto val="1"/>
        <c:lblAlgn val="ctr"/>
        <c:lblOffset val="100"/>
      </c:catAx>
      <c:valAx>
        <c:axId val="7233766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2336128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bar"/>
        <c:grouping val="clustered"/>
        <c:ser>
          <c:idx val="0"/>
          <c:order val="0"/>
          <c:dLbls>
            <c:dLbl>
              <c:idx val="0"/>
              <c:layout>
                <c:manualLayout>
                  <c:x val="3.5211267605633825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3.5211267605633825E-2"/>
                  <c:y val="-4.629629629629632E-3"/>
                </c:manualLayout>
              </c:layout>
              <c:showVal val="1"/>
            </c:dLbl>
            <c:dLbl>
              <c:idx val="2"/>
              <c:layout>
                <c:manualLayout>
                  <c:x val="5.1643192488262851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9.7087378640776708E-3"/>
                  <c:y val="-1.018503937007874E-2"/>
                </c:manualLayout>
              </c:layout>
              <c:showVal val="1"/>
            </c:dLbl>
            <c:dLbl>
              <c:idx val="4"/>
              <c:layout>
                <c:manualLayout>
                  <c:x val="2.3246311444079206E-2"/>
                  <c:y val="5.5555555555555558E-3"/>
                </c:manualLayout>
              </c:layout>
              <c:showVal val="1"/>
            </c:dLbl>
            <c:showVal val="1"/>
          </c:dLbls>
          <c:cat>
            <c:strRef>
              <c:f>'9'!$B$31:$B$35</c:f>
              <c:strCache>
                <c:ptCount val="5"/>
                <c:pt idx="0">
                  <c:v>ачааны автомашин</c:v>
                </c:pt>
                <c:pt idx="1">
                  <c:v>суудлын вагон</c:v>
                </c:pt>
                <c:pt idx="2">
                  <c:v>ачааны вагон</c:v>
                </c:pt>
                <c:pt idx="3">
                  <c:v>суудлын автомашин</c:v>
                </c:pt>
                <c:pt idx="4">
                  <c:v>зүтгүүрийн вагон</c:v>
                </c:pt>
              </c:strCache>
            </c:strRef>
          </c:cat>
          <c:val>
            <c:numRef>
              <c:f>'9'!$C$31:$C$35</c:f>
              <c:numCache>
                <c:formatCode>General</c:formatCode>
                <c:ptCount val="5"/>
                <c:pt idx="0">
                  <c:v>27225</c:v>
                </c:pt>
                <c:pt idx="1">
                  <c:v>1922</c:v>
                </c:pt>
                <c:pt idx="2">
                  <c:v>57686</c:v>
                </c:pt>
                <c:pt idx="3">
                  <c:v>78797</c:v>
                </c:pt>
                <c:pt idx="4">
                  <c:v>2002</c:v>
                </c:pt>
              </c:numCache>
            </c:numRef>
          </c:val>
        </c:ser>
        <c:dLbls>
          <c:showVal val="1"/>
        </c:dLbls>
        <c:gapWidth val="75"/>
        <c:shape val="box"/>
        <c:axId val="72370432"/>
        <c:axId val="72384512"/>
        <c:axId val="0"/>
      </c:bar3DChart>
      <c:catAx>
        <c:axId val="72370432"/>
        <c:scaling>
          <c:orientation val="minMax"/>
        </c:scaling>
        <c:axPos val="l"/>
        <c:majorTickMark val="none"/>
        <c:tickLblPos val="nextTo"/>
        <c:crossAx val="72384512"/>
        <c:crosses val="autoZero"/>
        <c:auto val="1"/>
        <c:lblAlgn val="ctr"/>
        <c:lblOffset val="100"/>
      </c:catAx>
      <c:valAx>
        <c:axId val="72384512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7237043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'10'!$E$64</c:f>
              <c:strCache>
                <c:ptCount val="1"/>
                <c:pt idx="0">
                  <c:v>2014-YI </c:v>
                </c:pt>
              </c:strCache>
            </c:strRef>
          </c:tx>
          <c:dLbls>
            <c:dLbl>
              <c:idx val="1"/>
              <c:layout>
                <c:manualLayout>
                  <c:x val="-1.6666666666666621E-2"/>
                  <c:y val="-0.1388888888888889"/>
                </c:manualLayout>
              </c:layout>
              <c:showVal val="1"/>
            </c:dLbl>
            <c:dLbl>
              <c:idx val="2"/>
              <c:layout>
                <c:manualLayout>
                  <c:x val="-3.0303030303030307E-2"/>
                  <c:y val="-7.8703703703703734E-2"/>
                </c:manualLayout>
              </c:layout>
              <c:showVal val="1"/>
            </c:dLbl>
            <c:showVal val="1"/>
          </c:dLbls>
          <c:cat>
            <c:strRef>
              <c:f>'10'!$D$65:$D$67</c:f>
              <c:strCache>
                <c:ptCount val="3"/>
                <c:pt idx="1">
                  <c:v>Экспорт, мян ам.доллар </c:v>
                </c:pt>
                <c:pt idx="2">
                  <c:v>Импорт, мян ам доллар </c:v>
                </c:pt>
              </c:strCache>
            </c:strRef>
          </c:cat>
          <c:val>
            <c:numRef>
              <c:f>'10'!$E$65:$E$67</c:f>
              <c:numCache>
                <c:formatCode>General</c:formatCode>
                <c:ptCount val="3"/>
                <c:pt idx="1">
                  <c:v>1985.4</c:v>
                </c:pt>
                <c:pt idx="2">
                  <c:v>105760.4</c:v>
                </c:pt>
              </c:numCache>
            </c:numRef>
          </c:val>
        </c:ser>
        <c:ser>
          <c:idx val="1"/>
          <c:order val="1"/>
          <c:tx>
            <c:strRef>
              <c:f>'10'!$F$64</c:f>
              <c:strCache>
                <c:ptCount val="1"/>
                <c:pt idx="0">
                  <c:v>2015-YI </c:v>
                </c:pt>
              </c:strCache>
            </c:strRef>
          </c:tx>
          <c:dLbls>
            <c:dLbl>
              <c:idx val="1"/>
              <c:layout>
                <c:manualLayout>
                  <c:x val="3.3264462809917357E-2"/>
                  <c:y val="-0.16666666666666666"/>
                </c:manualLayout>
              </c:layout>
              <c:showVal val="1"/>
            </c:dLbl>
            <c:dLbl>
              <c:idx val="2"/>
              <c:layout>
                <c:manualLayout>
                  <c:x val="5.833333333333339E-2"/>
                  <c:y val="-6.9444444444444489E-2"/>
                </c:manualLayout>
              </c:layout>
              <c:showVal val="1"/>
            </c:dLbl>
            <c:showVal val="1"/>
          </c:dLbls>
          <c:cat>
            <c:strRef>
              <c:f>'10'!$D$65:$D$67</c:f>
              <c:strCache>
                <c:ptCount val="3"/>
                <c:pt idx="1">
                  <c:v>Экспорт, мян ам.доллар </c:v>
                </c:pt>
                <c:pt idx="2">
                  <c:v>Импорт, мян ам доллар </c:v>
                </c:pt>
              </c:strCache>
            </c:strRef>
          </c:cat>
          <c:val>
            <c:numRef>
              <c:f>'10'!$F$65:$F$67</c:f>
              <c:numCache>
                <c:formatCode>General</c:formatCode>
                <c:ptCount val="3"/>
                <c:pt idx="1">
                  <c:v>2067.8000000000002</c:v>
                </c:pt>
                <c:pt idx="2">
                  <c:v>53988.4</c:v>
                </c:pt>
              </c:numCache>
            </c:numRef>
          </c:val>
        </c:ser>
        <c:dLbls>
          <c:showVal val="1"/>
        </c:dLbls>
        <c:gapWidth val="75"/>
        <c:shape val="box"/>
        <c:axId val="62350464"/>
        <c:axId val="62352000"/>
        <c:axId val="0"/>
      </c:bar3DChart>
      <c:catAx>
        <c:axId val="62350464"/>
        <c:scaling>
          <c:orientation val="minMax"/>
        </c:scaling>
        <c:axPos val="b"/>
        <c:majorTickMark val="none"/>
        <c:tickLblPos val="nextTo"/>
        <c:crossAx val="62352000"/>
        <c:crosses val="autoZero"/>
        <c:auto val="1"/>
        <c:lblAlgn val="ctr"/>
        <c:lblOffset val="100"/>
      </c:catAx>
      <c:valAx>
        <c:axId val="6235200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62350464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1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'10'!$D$17</c:f>
              <c:strCache>
                <c:ptCount val="1"/>
              </c:strCache>
            </c:strRef>
          </c:tx>
          <c:dLbls>
            <c:showVal val="1"/>
          </c:dLbls>
          <c:cat>
            <c:strRef>
              <c:f>'10'!$E$16:$G$16</c:f>
              <c:strCache>
                <c:ptCount val="3"/>
                <c:pt idx="0">
                  <c:v>2013-YI</c:v>
                </c:pt>
                <c:pt idx="1">
                  <c:v>2014-YI</c:v>
                </c:pt>
                <c:pt idx="2">
                  <c:v>2015-YI</c:v>
                </c:pt>
              </c:strCache>
            </c:strRef>
          </c:cat>
          <c:val>
            <c:numRef>
              <c:f>'10'!$E$17:$G$17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'10'!$D$18</c:f>
              <c:strCache>
                <c:ptCount val="1"/>
                <c:pt idx="0">
                  <c:v>Аж үйлдвэрийн  бүтээгдэхүүн үйлдвэрлэлт, сая.төг </c:v>
                </c:pt>
              </c:strCache>
            </c:strRef>
          </c:tx>
          <c:dLbls>
            <c:dLbl>
              <c:idx val="0"/>
              <c:layout>
                <c:manualLayout>
                  <c:x val="-4.966329966329968E-2"/>
                  <c:y val="-3.796272965879265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3.7037037037037056E-2"/>
                </c:manualLayout>
              </c:layout>
              <c:showVal val="1"/>
            </c:dLbl>
            <c:dLbl>
              <c:idx val="2"/>
              <c:layout>
                <c:manualLayout>
                  <c:x val="1.6666666666666677E-2"/>
                  <c:y val="-6.9444444444444489E-2"/>
                </c:manualLayout>
              </c:layout>
              <c:showVal val="1"/>
            </c:dLbl>
            <c:showVal val="1"/>
          </c:dLbls>
          <c:cat>
            <c:strRef>
              <c:f>'10'!$E$16:$G$16</c:f>
              <c:strCache>
                <c:ptCount val="3"/>
                <c:pt idx="0">
                  <c:v>2013-YI</c:v>
                </c:pt>
                <c:pt idx="1">
                  <c:v>2014-YI</c:v>
                </c:pt>
                <c:pt idx="2">
                  <c:v>2015-YI</c:v>
                </c:pt>
              </c:strCache>
            </c:strRef>
          </c:cat>
          <c:val>
            <c:numRef>
              <c:f>'10'!$E$18:$G$18</c:f>
              <c:numCache>
                <c:formatCode>General</c:formatCode>
                <c:ptCount val="3"/>
                <c:pt idx="0">
                  <c:v>196057.4</c:v>
                </c:pt>
                <c:pt idx="1">
                  <c:v>233850.5</c:v>
                </c:pt>
                <c:pt idx="2">
                  <c:v>164558.9</c:v>
                </c:pt>
              </c:numCache>
            </c:numRef>
          </c:val>
        </c:ser>
        <c:ser>
          <c:idx val="2"/>
          <c:order val="2"/>
          <c:tx>
            <c:strRef>
              <c:f>'10'!$D$19</c:f>
              <c:strCache>
                <c:ptCount val="1"/>
                <c:pt idx="0">
                  <c:v>Аж үйлдвэрийн  бүтээгдэхүүн борлуулалт, сая.төг </c:v>
                </c:pt>
              </c:strCache>
            </c:strRef>
          </c:tx>
          <c:dLbls>
            <c:dLbl>
              <c:idx val="0"/>
              <c:layout>
                <c:manualLayout>
                  <c:x val="4.1245791245791259E-2"/>
                  <c:y val="-6.4629396325459318E-2"/>
                </c:manualLayout>
              </c:layout>
              <c:showVal val="1"/>
            </c:dLbl>
            <c:dLbl>
              <c:idx val="1"/>
              <c:layout>
                <c:manualLayout>
                  <c:x val="6.3888888888888884E-2"/>
                  <c:y val="-1.8518518518518528E-2"/>
                </c:manualLayout>
              </c:layout>
              <c:showVal val="1"/>
            </c:dLbl>
            <c:dLbl>
              <c:idx val="2"/>
              <c:layout>
                <c:manualLayout>
                  <c:x val="0.10833333333333336"/>
                  <c:y val="-9.2592592592592692E-3"/>
                </c:manualLayout>
              </c:layout>
              <c:showVal val="1"/>
            </c:dLbl>
            <c:showVal val="1"/>
          </c:dLbls>
          <c:cat>
            <c:strRef>
              <c:f>'10'!$E$16:$G$16</c:f>
              <c:strCache>
                <c:ptCount val="3"/>
                <c:pt idx="0">
                  <c:v>2013-YI</c:v>
                </c:pt>
                <c:pt idx="1">
                  <c:v>2014-YI</c:v>
                </c:pt>
                <c:pt idx="2">
                  <c:v>2015-YI</c:v>
                </c:pt>
              </c:strCache>
            </c:strRef>
          </c:cat>
          <c:val>
            <c:numRef>
              <c:f>'10'!$E$19:$G$19</c:f>
              <c:numCache>
                <c:formatCode>General</c:formatCode>
                <c:ptCount val="3"/>
                <c:pt idx="0">
                  <c:v>207687.9</c:v>
                </c:pt>
                <c:pt idx="1">
                  <c:v>195410.4</c:v>
                </c:pt>
                <c:pt idx="2">
                  <c:v>206044.9</c:v>
                </c:pt>
              </c:numCache>
            </c:numRef>
          </c:val>
        </c:ser>
        <c:dLbls>
          <c:showVal val="1"/>
        </c:dLbls>
        <c:gapWidth val="75"/>
        <c:shape val="box"/>
        <c:axId val="72651520"/>
        <c:axId val="72653056"/>
        <c:axId val="0"/>
      </c:bar3DChart>
      <c:catAx>
        <c:axId val="72651520"/>
        <c:scaling>
          <c:orientation val="minMax"/>
        </c:scaling>
        <c:axPos val="b"/>
        <c:majorTickMark val="none"/>
        <c:tickLblPos val="nextTo"/>
        <c:crossAx val="72653056"/>
        <c:crosses val="autoZero"/>
        <c:auto val="1"/>
        <c:lblAlgn val="ctr"/>
        <c:lblOffset val="100"/>
      </c:catAx>
      <c:valAx>
        <c:axId val="7265305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2651520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'10'!$E$25:$E$26</c:f>
              <c:strCache>
                <c:ptCount val="1"/>
                <c:pt idx="0">
                  <c:v>2014-YI</c:v>
                </c:pt>
              </c:strCache>
            </c:strRef>
          </c:tx>
          <c:dLbls>
            <c:dLbl>
              <c:idx val="0"/>
              <c:layout>
                <c:manualLayout>
                  <c:x val="-7.0028011204481813E-3"/>
                  <c:y val="-2.6881720430107538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8387096774193554E-2"/>
                </c:manualLayout>
              </c:layout>
              <c:showVal val="1"/>
            </c:dLbl>
            <c:dLbl>
              <c:idx val="2"/>
              <c:layout>
                <c:manualLayout>
                  <c:x val="4.2016806722689074E-3"/>
                  <c:y val="-5.9139784946236583E-2"/>
                </c:manualLayout>
              </c:layout>
              <c:showVal val="1"/>
            </c:dLbl>
            <c:dLbl>
              <c:idx val="3"/>
              <c:layout>
                <c:manualLayout>
                  <c:x val="4.2016806722689074E-3"/>
                  <c:y val="-4.3010752688172046E-2"/>
                </c:manualLayout>
              </c:layout>
              <c:showVal val="1"/>
            </c:dLbl>
            <c:dLbl>
              <c:idx val="4"/>
              <c:layout>
                <c:manualLayout>
                  <c:x val="2.8011204481792726E-3"/>
                  <c:y val="-3.2258064516129038E-2"/>
                </c:manualLayout>
              </c:layout>
              <c:showVal val="1"/>
            </c:dLbl>
            <c:dLbl>
              <c:idx val="5"/>
              <c:layout>
                <c:manualLayout>
                  <c:x val="2.8011204481792726E-3"/>
                  <c:y val="-4.8387096774193554E-2"/>
                </c:manualLayout>
              </c:layout>
              <c:showVal val="1"/>
            </c:dLbl>
            <c:showVal val="1"/>
          </c:dLbls>
          <c:cat>
            <c:strRef>
              <c:f>'10'!$D$27:$D$32</c:f>
              <c:strCache>
                <c:ptCount val="6"/>
                <c:pt idx="0">
                  <c:v>Бүгд</c:v>
                </c:pt>
                <c:pt idx="1">
                  <c:v>компани</c:v>
                </c:pt>
                <c:pt idx="2">
                  <c:v>нөхөрлөл</c:v>
                </c:pt>
                <c:pt idx="3">
                  <c:v>хоршоо</c:v>
                </c:pt>
                <c:pt idx="4">
                  <c:v>төсөв</c:v>
                </c:pt>
                <c:pt idx="5">
                  <c:v>бусад</c:v>
                </c:pt>
              </c:strCache>
            </c:strRef>
          </c:cat>
          <c:val>
            <c:numRef>
              <c:f>'10'!$E$27:$E$32</c:f>
              <c:numCache>
                <c:formatCode>General</c:formatCode>
                <c:ptCount val="6"/>
                <c:pt idx="0">
                  <c:v>2586</c:v>
                </c:pt>
                <c:pt idx="1">
                  <c:v>1486</c:v>
                </c:pt>
                <c:pt idx="2">
                  <c:v>241</c:v>
                </c:pt>
                <c:pt idx="3">
                  <c:v>146</c:v>
                </c:pt>
                <c:pt idx="4">
                  <c:v>221</c:v>
                </c:pt>
                <c:pt idx="5">
                  <c:v>492</c:v>
                </c:pt>
              </c:numCache>
            </c:numRef>
          </c:val>
        </c:ser>
        <c:ser>
          <c:idx val="1"/>
          <c:order val="1"/>
          <c:tx>
            <c:strRef>
              <c:f>'10'!$F$25:$F$26</c:f>
              <c:strCache>
                <c:ptCount val="1"/>
                <c:pt idx="0">
                  <c:v>2015-YI</c:v>
                </c:pt>
              </c:strCache>
            </c:strRef>
          </c:tx>
          <c:dLbls>
            <c:dLbl>
              <c:idx val="0"/>
              <c:layout>
                <c:manualLayout>
                  <c:x val="1.4005602240896359E-2"/>
                  <c:y val="-1.6129032258064519E-2"/>
                </c:manualLayout>
              </c:layout>
              <c:showVal val="1"/>
            </c:dLbl>
            <c:dLbl>
              <c:idx val="1"/>
              <c:layout>
                <c:manualLayout>
                  <c:x val="2.100840336134454E-2"/>
                  <c:y val="-3.2258064516129038E-2"/>
                </c:manualLayout>
              </c:layout>
              <c:showVal val="1"/>
            </c:dLbl>
            <c:dLbl>
              <c:idx val="2"/>
              <c:layout>
                <c:manualLayout>
                  <c:x val="8.403361344537813E-3"/>
                  <c:y val="-5.9139784946236583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4.3010752688172046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3.2258064516129038E-2"/>
                </c:manualLayout>
              </c:layout>
              <c:showVal val="1"/>
            </c:dLbl>
            <c:dLbl>
              <c:idx val="5"/>
              <c:layout>
                <c:manualLayout>
                  <c:x val="7.0028011204481813E-3"/>
                  <c:y val="-2.6881720430107482E-2"/>
                </c:manualLayout>
              </c:layout>
              <c:showVal val="1"/>
            </c:dLbl>
            <c:showVal val="1"/>
          </c:dLbls>
          <c:cat>
            <c:strRef>
              <c:f>'10'!$D$27:$D$32</c:f>
              <c:strCache>
                <c:ptCount val="6"/>
                <c:pt idx="0">
                  <c:v>Бүгд</c:v>
                </c:pt>
                <c:pt idx="1">
                  <c:v>компани</c:v>
                </c:pt>
                <c:pt idx="2">
                  <c:v>нөхөрлөл</c:v>
                </c:pt>
                <c:pt idx="3">
                  <c:v>хоршоо</c:v>
                </c:pt>
                <c:pt idx="4">
                  <c:v>төсөв</c:v>
                </c:pt>
                <c:pt idx="5">
                  <c:v>бусад</c:v>
                </c:pt>
              </c:strCache>
            </c:strRef>
          </c:cat>
          <c:val>
            <c:numRef>
              <c:f>'10'!$F$27:$F$32</c:f>
              <c:numCache>
                <c:formatCode>General</c:formatCode>
                <c:ptCount val="6"/>
                <c:pt idx="0">
                  <c:v>2832</c:v>
                </c:pt>
                <c:pt idx="1">
                  <c:v>1575</c:v>
                </c:pt>
                <c:pt idx="2">
                  <c:v>235</c:v>
                </c:pt>
                <c:pt idx="3">
                  <c:v>163</c:v>
                </c:pt>
                <c:pt idx="4">
                  <c:v>222</c:v>
                </c:pt>
                <c:pt idx="5">
                  <c:v>637</c:v>
                </c:pt>
              </c:numCache>
            </c:numRef>
          </c:val>
        </c:ser>
        <c:dLbls>
          <c:showVal val="1"/>
        </c:dLbls>
        <c:gapWidth val="75"/>
        <c:shape val="box"/>
        <c:axId val="73188864"/>
        <c:axId val="73190400"/>
        <c:axId val="0"/>
      </c:bar3DChart>
      <c:catAx>
        <c:axId val="73188864"/>
        <c:scaling>
          <c:orientation val="minMax"/>
        </c:scaling>
        <c:axPos val="b"/>
        <c:majorTickMark val="none"/>
        <c:tickLblPos val="nextTo"/>
        <c:crossAx val="73190400"/>
        <c:crosses val="autoZero"/>
        <c:auto val="1"/>
        <c:lblAlgn val="ctr"/>
        <c:lblOffset val="100"/>
      </c:catAx>
      <c:valAx>
        <c:axId val="7319040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3188864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'10'!$D$52</c:f>
              <c:strCache>
                <c:ptCount val="1"/>
                <c:pt idx="0">
                  <c:v>Нийт сурагчдын тоо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0.05"/>
                </c:manualLayout>
              </c:layout>
              <c:showVal val="1"/>
            </c:dLbl>
            <c:dLbl>
              <c:idx val="1"/>
              <c:layout>
                <c:manualLayout>
                  <c:x val="-1.5151515151515155E-2"/>
                  <c:y val="-5.5555555555555539E-2"/>
                </c:manualLayout>
              </c:layout>
              <c:showVal val="1"/>
            </c:dLbl>
            <c:dLbl>
              <c:idx val="2"/>
              <c:layout>
                <c:manualLayout>
                  <c:x val="6.7340067340067346E-3"/>
                  <c:y val="-2.222222222222223E-2"/>
                </c:manualLayout>
              </c:layout>
              <c:showVal val="1"/>
            </c:dLbl>
            <c:showVal val="1"/>
          </c:dLbls>
          <c:cat>
            <c:strRef>
              <c:f>'10'!$E$51:$G$51</c:f>
              <c:strCache>
                <c:ptCount val="3"/>
                <c:pt idx="0">
                  <c:v>2013 - YI</c:v>
                </c:pt>
                <c:pt idx="1">
                  <c:v>2014 - YI</c:v>
                </c:pt>
                <c:pt idx="2">
                  <c:v>2015 - YI</c:v>
                </c:pt>
              </c:strCache>
            </c:strRef>
          </c:cat>
          <c:val>
            <c:numRef>
              <c:f>'10'!$E$52:$G$52</c:f>
              <c:numCache>
                <c:formatCode>General</c:formatCode>
                <c:ptCount val="3"/>
                <c:pt idx="0">
                  <c:v>17817</c:v>
                </c:pt>
                <c:pt idx="1">
                  <c:v>17503</c:v>
                </c:pt>
                <c:pt idx="2">
                  <c:v>17503</c:v>
                </c:pt>
              </c:numCache>
            </c:numRef>
          </c:val>
        </c:ser>
        <c:ser>
          <c:idx val="1"/>
          <c:order val="1"/>
          <c:tx>
            <c:strRef>
              <c:f>'10'!$D$53</c:f>
              <c:strCache>
                <c:ptCount val="1"/>
                <c:pt idx="0">
                  <c:v>Бүрэн дунд боловсрол эзэмшигчид</c:v>
                </c:pt>
              </c:strCache>
            </c:strRef>
          </c:tx>
          <c:dLbls>
            <c:dLbl>
              <c:idx val="0"/>
              <c:layout>
                <c:manualLayout>
                  <c:x val="2.5252525252525249E-2"/>
                  <c:y val="-6.1111111111111116E-2"/>
                </c:manualLayout>
              </c:layout>
              <c:showVal val="1"/>
            </c:dLbl>
            <c:dLbl>
              <c:idx val="1"/>
              <c:layout>
                <c:manualLayout>
                  <c:x val="1.8518518518518521E-2"/>
                  <c:y val="-0.1"/>
                </c:manualLayout>
              </c:layout>
              <c:showVal val="1"/>
            </c:dLbl>
            <c:dLbl>
              <c:idx val="2"/>
              <c:layout>
                <c:manualLayout>
                  <c:x val="1.8518518518518521E-2"/>
                  <c:y val="-8.3333333333333343E-2"/>
                </c:manualLayout>
              </c:layout>
              <c:showVal val="1"/>
            </c:dLbl>
            <c:showVal val="1"/>
          </c:dLbls>
          <c:cat>
            <c:strRef>
              <c:f>'10'!$E$51:$G$51</c:f>
              <c:strCache>
                <c:ptCount val="3"/>
                <c:pt idx="0">
                  <c:v>2013 - YI</c:v>
                </c:pt>
                <c:pt idx="1">
                  <c:v>2014 - YI</c:v>
                </c:pt>
                <c:pt idx="2">
                  <c:v>2015 - YI</c:v>
                </c:pt>
              </c:strCache>
            </c:strRef>
          </c:cat>
          <c:val>
            <c:numRef>
              <c:f>'10'!$E$53:$G$53</c:f>
              <c:numCache>
                <c:formatCode>General</c:formatCode>
                <c:ptCount val="3"/>
                <c:pt idx="0">
                  <c:v>1602</c:v>
                </c:pt>
                <c:pt idx="1">
                  <c:v>1392</c:v>
                </c:pt>
                <c:pt idx="2">
                  <c:v>709</c:v>
                </c:pt>
              </c:numCache>
            </c:numRef>
          </c:val>
        </c:ser>
        <c:ser>
          <c:idx val="2"/>
          <c:order val="2"/>
          <c:tx>
            <c:strRef>
              <c:f>'10'!$D$54</c:f>
              <c:strCache>
                <c:ptCount val="1"/>
                <c:pt idx="0">
                  <c:v>Бүрэн бус дунд боловсрол эзэмшигчид</c:v>
                </c:pt>
              </c:strCache>
            </c:strRef>
          </c:tx>
          <c:dLbls>
            <c:dLbl>
              <c:idx val="0"/>
              <c:layout>
                <c:manualLayout>
                  <c:x val="3.3670033670033676E-2"/>
                  <c:y val="-5.0000000000000058E-2"/>
                </c:manualLayout>
              </c:layout>
              <c:showVal val="1"/>
            </c:dLbl>
            <c:dLbl>
              <c:idx val="1"/>
              <c:layout>
                <c:manualLayout>
                  <c:x val="1.8518518518518521E-2"/>
                  <c:y val="-5.5555555555555539E-2"/>
                </c:manualLayout>
              </c:layout>
              <c:showVal val="1"/>
            </c:dLbl>
            <c:dLbl>
              <c:idx val="2"/>
              <c:layout>
                <c:manualLayout>
                  <c:x val="3.3670033670033676E-2"/>
                  <c:y val="-5.5555555555555539E-2"/>
                </c:manualLayout>
              </c:layout>
              <c:showVal val="1"/>
            </c:dLbl>
            <c:showVal val="1"/>
          </c:dLbls>
          <c:cat>
            <c:strRef>
              <c:f>'10'!$E$51:$G$51</c:f>
              <c:strCache>
                <c:ptCount val="3"/>
                <c:pt idx="0">
                  <c:v>2013 - YI</c:v>
                </c:pt>
                <c:pt idx="1">
                  <c:v>2014 - YI</c:v>
                </c:pt>
                <c:pt idx="2">
                  <c:v>2015 - YI</c:v>
                </c:pt>
              </c:strCache>
            </c:strRef>
          </c:cat>
          <c:val>
            <c:numRef>
              <c:f>'10'!$E$54:$G$54</c:f>
              <c:numCache>
                <c:formatCode>General</c:formatCode>
                <c:ptCount val="3"/>
                <c:pt idx="0">
                  <c:v>2230</c:v>
                </c:pt>
                <c:pt idx="1">
                  <c:v>1834</c:v>
                </c:pt>
                <c:pt idx="2">
                  <c:v>1902</c:v>
                </c:pt>
              </c:numCache>
            </c:numRef>
          </c:val>
        </c:ser>
        <c:dLbls>
          <c:showVal val="1"/>
        </c:dLbls>
        <c:gapWidth val="75"/>
        <c:shape val="box"/>
        <c:axId val="62516608"/>
        <c:axId val="61604992"/>
        <c:axId val="0"/>
      </c:bar3DChart>
      <c:catAx>
        <c:axId val="62516608"/>
        <c:scaling>
          <c:orientation val="minMax"/>
        </c:scaling>
        <c:axPos val="b"/>
        <c:majorTickMark val="none"/>
        <c:tickLblPos val="nextTo"/>
        <c:crossAx val="61604992"/>
        <c:crosses val="autoZero"/>
        <c:auto val="1"/>
        <c:lblAlgn val="ctr"/>
        <c:lblOffset val="100"/>
      </c:catAx>
      <c:valAx>
        <c:axId val="61604992"/>
        <c:scaling>
          <c:orientation val="minMax"/>
        </c:scaling>
        <c:axPos val="l"/>
        <c:numFmt formatCode="General" sourceLinked="1"/>
        <c:majorTickMark val="none"/>
        <c:tickLblPos val="nextTo"/>
        <c:crossAx val="62516608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Sheet1!$B$2:$B$3</c:f>
              <c:strCache>
                <c:ptCount val="1"/>
                <c:pt idx="0">
                  <c:v>2013-YI </c:v>
                </c:pt>
              </c:strCache>
            </c:strRef>
          </c:tx>
          <c:dLbls>
            <c:dLbl>
              <c:idx val="0"/>
              <c:layout>
                <c:manualLayout>
                  <c:x val="-8.3333333333333367E-3"/>
                  <c:y val="-3.7037037037037056E-2"/>
                </c:manualLayout>
              </c:layout>
              <c:showVal val="1"/>
            </c:dLbl>
            <c:dLbl>
              <c:idx val="1"/>
              <c:layout>
                <c:manualLayout>
                  <c:x val="3.2051282051282653E-3"/>
                  <c:y val="-2.488435039370079E-2"/>
                </c:manualLayout>
              </c:layout>
              <c:showVal val="1"/>
            </c:dLbl>
            <c:dLbl>
              <c:idx val="2"/>
              <c:layout>
                <c:manualLayout>
                  <c:x val="2.7777777777777861E-3"/>
                  <c:y val="-2.777777777777784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Sheet1!$A$4:$A$6</c:f>
              <c:strCache>
                <c:ptCount val="3"/>
                <c:pt idx="0">
                  <c:v>Төрөлт </c:v>
                </c:pt>
                <c:pt idx="1">
                  <c:v>Нас баралт </c:v>
                </c:pt>
                <c:pt idx="2">
                  <c:v>Цэвэр өсөлт </c:v>
                </c:pt>
              </c:strCache>
            </c:strRef>
          </c:cat>
          <c:val>
            <c:numRef>
              <c:f>Sheet1!$B$4:$B$6</c:f>
              <c:numCache>
                <c:formatCode>General</c:formatCode>
                <c:ptCount val="3"/>
                <c:pt idx="0">
                  <c:v>937</c:v>
                </c:pt>
                <c:pt idx="1">
                  <c:v>231</c:v>
                </c:pt>
                <c:pt idx="2">
                  <c:v>706</c:v>
                </c:pt>
              </c:numCache>
            </c:numRef>
          </c:val>
        </c:ser>
        <c:ser>
          <c:idx val="1"/>
          <c:order val="1"/>
          <c:tx>
            <c:strRef>
              <c:f>Sheet1!$C$2:$C$3</c:f>
              <c:strCache>
                <c:ptCount val="1"/>
                <c:pt idx="0">
                  <c:v>2014-YI </c:v>
                </c:pt>
              </c:strCache>
            </c:strRef>
          </c:tx>
          <c:dLbls>
            <c:dLbl>
              <c:idx val="0"/>
              <c:layout>
                <c:manualLayout>
                  <c:x val="2.2222222222222251E-2"/>
                  <c:y val="-2.7777777777777853E-2"/>
                </c:manualLayout>
              </c:layout>
              <c:showVal val="1"/>
            </c:dLbl>
            <c:dLbl>
              <c:idx val="1"/>
              <c:layout>
                <c:manualLayout>
                  <c:x val="8.3333333333333367E-3"/>
                  <c:y val="-2.7777777777777842E-2"/>
                </c:manualLayout>
              </c:layout>
              <c:showVal val="1"/>
            </c:dLbl>
            <c:dLbl>
              <c:idx val="2"/>
              <c:layout>
                <c:manualLayout>
                  <c:x val="2.2222222222222251E-2"/>
                  <c:y val="-1.388888888888891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Sheet1!$A$4:$A$6</c:f>
              <c:strCache>
                <c:ptCount val="3"/>
                <c:pt idx="0">
                  <c:v>Төрөлт </c:v>
                </c:pt>
                <c:pt idx="1">
                  <c:v>Нас баралт </c:v>
                </c:pt>
                <c:pt idx="2">
                  <c:v>Цэвэр өсөлт </c:v>
                </c:pt>
              </c:strCache>
            </c:strRef>
          </c:cat>
          <c:val>
            <c:numRef>
              <c:f>Sheet1!$C$4:$C$6</c:f>
              <c:numCache>
                <c:formatCode>General</c:formatCode>
                <c:ptCount val="3"/>
                <c:pt idx="0">
                  <c:v>1052</c:v>
                </c:pt>
                <c:pt idx="1">
                  <c:v>259</c:v>
                </c:pt>
                <c:pt idx="2">
                  <c:v>793</c:v>
                </c:pt>
              </c:numCache>
            </c:numRef>
          </c:val>
        </c:ser>
        <c:ser>
          <c:idx val="2"/>
          <c:order val="2"/>
          <c:tx>
            <c:strRef>
              <c:f>Sheet1!$D$2:$D$3</c:f>
              <c:strCache>
                <c:ptCount val="1"/>
                <c:pt idx="0">
                  <c:v>2015-YI </c:v>
                </c:pt>
              </c:strCache>
            </c:strRef>
          </c:tx>
          <c:dLbls>
            <c:dLbl>
              <c:idx val="0"/>
              <c:layout>
                <c:manualLayout>
                  <c:x val="4.7222222222222332E-2"/>
                  <c:y val="-1.8518518518518538E-2"/>
                </c:manualLayout>
              </c:layout>
              <c:showVal val="1"/>
            </c:dLbl>
            <c:dLbl>
              <c:idx val="1"/>
              <c:layout>
                <c:manualLayout>
                  <c:x val="3.3547092671108419E-2"/>
                  <c:y val="-1.2731299212598425E-2"/>
                </c:manualLayout>
              </c:layout>
              <c:showVal val="1"/>
            </c:dLbl>
            <c:dLbl>
              <c:idx val="2"/>
              <c:layout>
                <c:manualLayout>
                  <c:x val="2.5000000000000001E-2"/>
                  <c:y val="-1.388888888888891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Sheet1!$A$4:$A$6</c:f>
              <c:strCache>
                <c:ptCount val="3"/>
                <c:pt idx="0">
                  <c:v>Төрөлт </c:v>
                </c:pt>
                <c:pt idx="1">
                  <c:v>Нас баралт </c:v>
                </c:pt>
                <c:pt idx="2">
                  <c:v>Цэвэр өсөлт </c:v>
                </c:pt>
              </c:strCache>
            </c:strRef>
          </c:cat>
          <c:val>
            <c:numRef>
              <c:f>Sheet1!$D$4:$D$6</c:f>
              <c:numCache>
                <c:formatCode>General</c:formatCode>
                <c:ptCount val="3"/>
                <c:pt idx="0">
                  <c:v>942</c:v>
                </c:pt>
                <c:pt idx="1">
                  <c:v>254</c:v>
                </c:pt>
                <c:pt idx="2">
                  <c:v>688</c:v>
                </c:pt>
              </c:numCache>
            </c:numRef>
          </c:val>
        </c:ser>
        <c:dLbls>
          <c:showVal val="1"/>
        </c:dLbls>
        <c:gapWidth val="75"/>
        <c:shape val="box"/>
        <c:axId val="68193280"/>
        <c:axId val="68211456"/>
        <c:axId val="0"/>
      </c:bar3DChart>
      <c:catAx>
        <c:axId val="681932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68211456"/>
        <c:crosses val="autoZero"/>
        <c:auto val="1"/>
        <c:lblAlgn val="ctr"/>
        <c:lblOffset val="100"/>
      </c:catAx>
      <c:valAx>
        <c:axId val="68211456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6819328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mn-MN" sz="1100" baseline="0" dirty="0">
                <a:latin typeface="Arial" pitchFamily="34" charset="0"/>
              </a:rPr>
              <a:t>БҮРТГЭЛТЭЙ  АЖИЛГҮЙЧҮҮДЭЭС  АЖИЛД  ЗУУЧЛАГДАН   ОРСОН  ХҮН</a:t>
            </a:r>
            <a:endParaRPr lang="en-US" sz="1100" baseline="0" dirty="0">
              <a:latin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2.1227195129110882E-2"/>
          <c:y val="0.26696969696969713"/>
          <c:w val="0.94162521339494576"/>
          <c:h val="0.47765767915374241"/>
        </c:manualLayout>
      </c:layout>
      <c:lineChart>
        <c:grouping val="standard"/>
        <c:ser>
          <c:idx val="0"/>
          <c:order val="0"/>
          <c:tx>
            <c:strRef>
              <c:f>'2'!$B$4</c:f>
              <c:strCache>
                <c:ptCount val="1"/>
                <c:pt idx="0">
                  <c:v>Бүртгэлтэй ажилгүйчүүд</c:v>
                </c:pt>
              </c:strCache>
            </c:strRef>
          </c:tx>
          <c:dLbls>
            <c:dLbl>
              <c:idx val="0"/>
              <c:layout>
                <c:manualLayout>
                  <c:x val="-2.1227195129110882E-2"/>
                  <c:y val="-7.0707070707070704E-2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2.1227195129110882E-2"/>
                  <c:y val="-6.0606060606060622E-2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4.7761189040499537E-2"/>
                  <c:y val="7.5757575757575774E-2"/>
                </c:manualLayout>
              </c:layout>
              <c:dLblPos val="ctr"/>
              <c:showVal val="1"/>
            </c:dLbl>
            <c:dLblPos val="ctr"/>
            <c:showVal val="1"/>
          </c:dLbls>
          <c:cat>
            <c:numRef>
              <c:f>'2'!$C$3:$E$3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'2'!$C$4:$E$4</c:f>
              <c:numCache>
                <c:formatCode>General</c:formatCode>
                <c:ptCount val="3"/>
                <c:pt idx="0">
                  <c:v>827</c:v>
                </c:pt>
                <c:pt idx="1">
                  <c:v>900</c:v>
                </c:pt>
                <c:pt idx="2">
                  <c:v>877</c:v>
                </c:pt>
              </c:numCache>
            </c:numRef>
          </c:val>
        </c:ser>
        <c:ser>
          <c:idx val="1"/>
          <c:order val="1"/>
          <c:tx>
            <c:strRef>
              <c:f>'2'!$B$5</c:f>
              <c:strCache>
                <c:ptCount val="1"/>
                <c:pt idx="0">
                  <c:v>Ажилд зуучлагдсан хасагдсан</c:v>
                </c:pt>
              </c:strCache>
            </c:strRef>
          </c:tx>
          <c:dLbls>
            <c:dLbl>
              <c:idx val="0"/>
              <c:layout>
                <c:manualLayout>
                  <c:x val="-1.0613597564555431E-2"/>
                  <c:y val="8.0808080808080843E-2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-2.6533993911388594E-3"/>
                  <c:y val="9.595959595959605E-2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4.7761189040499537E-2"/>
                  <c:y val="8.0808080808080843E-2"/>
                </c:manualLayout>
              </c:layout>
              <c:dLblPos val="ctr"/>
              <c:showVal val="1"/>
            </c:dLbl>
            <c:dLblPos val="ctr"/>
            <c:showVal val="1"/>
          </c:dLbls>
          <c:cat>
            <c:numRef>
              <c:f>'2'!$C$3:$E$3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'2'!$C$5:$E$5</c:f>
              <c:numCache>
                <c:formatCode>General</c:formatCode>
                <c:ptCount val="3"/>
                <c:pt idx="0">
                  <c:v>586</c:v>
                </c:pt>
                <c:pt idx="1">
                  <c:v>588</c:v>
                </c:pt>
                <c:pt idx="2">
                  <c:v>397</c:v>
                </c:pt>
              </c:numCache>
            </c:numRef>
          </c:val>
        </c:ser>
        <c:dLbls>
          <c:showVal val="1"/>
        </c:dLbls>
        <c:marker val="1"/>
        <c:axId val="70487040"/>
        <c:axId val="70505216"/>
      </c:lineChart>
      <c:catAx>
        <c:axId val="7048704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525">
            <a:noFill/>
          </a:ln>
        </c:spPr>
        <c:crossAx val="70505216"/>
        <c:crosses val="autoZero"/>
        <c:auto val="1"/>
        <c:lblAlgn val="ctr"/>
        <c:lblOffset val="100"/>
      </c:catAx>
      <c:valAx>
        <c:axId val="7050521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048704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900" baseline="0">
                <a:latin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900" baseline="0">
                <a:latin typeface="Arial" pitchFamily="34" charset="0"/>
              </a:defRPr>
            </a:pPr>
            <a:endParaRPr lang="en-US"/>
          </a:p>
        </c:txPr>
      </c:legendEntry>
      <c:layout/>
      <c:txPr>
        <a:bodyPr/>
        <a:lstStyle/>
        <a:p>
          <a:pPr>
            <a:defRPr baseline="0">
              <a:latin typeface="Arial" pitchFamily="34" charset="0"/>
            </a:defRPr>
          </a:pPr>
          <a:endParaRPr lang="en-US"/>
        </a:p>
      </c:txPr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100" baseline="0">
                <a:latin typeface="Arial" pitchFamily="34" charset="0"/>
              </a:defRPr>
            </a:pPr>
            <a:r>
              <a:rPr lang="mn-MN" sz="1100" baseline="0" dirty="0">
                <a:latin typeface="Arial" pitchFamily="34" charset="0"/>
              </a:rPr>
              <a:t>Бүртгэлтэй ажилгүйчүүд   </a:t>
            </a:r>
            <a:r>
              <a:rPr lang="mn-MN" sz="1100" baseline="0" dirty="0" smtClean="0">
                <a:latin typeface="Arial" pitchFamily="34" charset="0"/>
              </a:rPr>
              <a:t>    </a:t>
            </a:r>
            <a:r>
              <a:rPr lang="mn-MN" sz="1100" baseline="0" dirty="0">
                <a:latin typeface="Arial" pitchFamily="34" charset="0"/>
              </a:rPr>
              <a:t>/боловсролын түвшнээр/   </a:t>
            </a:r>
            <a:r>
              <a:rPr lang="mn-MN" sz="1100" baseline="0" dirty="0" smtClean="0">
                <a:latin typeface="Arial" pitchFamily="34" charset="0"/>
              </a:rPr>
              <a:t>   2015 </a:t>
            </a:r>
            <a:r>
              <a:rPr lang="mn-MN" sz="1100" baseline="0" dirty="0">
                <a:latin typeface="Arial" pitchFamily="34" charset="0"/>
              </a:rPr>
              <a:t>оны 6-р сарын байдлаар</a:t>
            </a:r>
            <a:endParaRPr lang="en-US" sz="1100" baseline="0" dirty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16850000000000001"/>
          <c:y val="4.3797583710070073E-2"/>
        </c:manualLayout>
      </c:layout>
    </c:title>
    <c:plotArea>
      <c:layout/>
      <c:barChart>
        <c:barDir val="bar"/>
        <c:grouping val="clustered"/>
        <c:ser>
          <c:idx val="0"/>
          <c:order val="0"/>
          <c:tx>
            <c:strRef>
              <c:f>'2'!$J$20:$J$21</c:f>
              <c:strCache>
                <c:ptCount val="1"/>
                <c:pt idx="0">
                  <c:v>2015 - V</c:v>
                </c:pt>
              </c:strCache>
            </c:strRef>
          </c:tx>
          <c:dLbls>
            <c:showVal val="1"/>
          </c:dLbls>
          <c:cat>
            <c:strRef>
              <c:f>'2'!$I$22:$I$27</c:f>
              <c:strCache>
                <c:ptCount val="6"/>
                <c:pt idx="0">
                  <c:v>Бүгд</c:v>
                </c:pt>
                <c:pt idx="1">
                  <c:v>  -дээд</c:v>
                </c:pt>
                <c:pt idx="2">
                  <c:v>  -тусгай дунд</c:v>
                </c:pt>
                <c:pt idx="3">
                  <c:v>  -ерөнхий боловсролтой</c:v>
                </c:pt>
                <c:pt idx="4">
                  <c:v>  -мэргэжилтэй ажилчид </c:v>
                </c:pt>
                <c:pt idx="5">
                  <c:v>  -Боловсролгүй</c:v>
                </c:pt>
              </c:strCache>
            </c:strRef>
          </c:cat>
          <c:val>
            <c:numRef>
              <c:f>'2'!$J$22:$J$27</c:f>
              <c:numCache>
                <c:formatCode>General</c:formatCode>
                <c:ptCount val="6"/>
                <c:pt idx="0">
                  <c:v>877</c:v>
                </c:pt>
                <c:pt idx="1">
                  <c:v>167</c:v>
                </c:pt>
                <c:pt idx="2">
                  <c:v>49</c:v>
                </c:pt>
                <c:pt idx="3">
                  <c:v>551</c:v>
                </c:pt>
                <c:pt idx="4">
                  <c:v>109</c:v>
                </c:pt>
                <c:pt idx="5">
                  <c:v>1</c:v>
                </c:pt>
              </c:numCache>
            </c:numRef>
          </c:val>
        </c:ser>
        <c:dLbls>
          <c:showVal val="1"/>
        </c:dLbls>
        <c:overlap val="-25"/>
        <c:axId val="70592000"/>
        <c:axId val="70593536"/>
      </c:barChart>
      <c:catAx>
        <c:axId val="7059200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0593536"/>
        <c:crosses val="autoZero"/>
        <c:auto val="1"/>
        <c:lblAlgn val="ctr"/>
        <c:lblOffset val="100"/>
      </c:catAx>
      <c:valAx>
        <c:axId val="70593536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70592000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'11'!$A$34</c:f>
              <c:strCache>
                <c:ptCount val="1"/>
                <c:pt idx="0">
                  <c:v>бүртгэлтэй ажилгүйчүүд</c:v>
                </c:pt>
              </c:strCache>
            </c:strRef>
          </c:tx>
          <c:dLbls>
            <c:showVal val="1"/>
          </c:dLbls>
          <c:cat>
            <c:strRef>
              <c:f>'11'!$B$33:$M$33</c:f>
              <c:strCache>
                <c:ptCount val="12"/>
                <c:pt idx="0">
                  <c:v>2000-YI</c:v>
                </c:pt>
                <c:pt idx="1">
                  <c:v>2005-YI</c:v>
                </c:pt>
                <c:pt idx="2">
                  <c:v>2006-YI</c:v>
                </c:pt>
                <c:pt idx="3">
                  <c:v>2007-YI</c:v>
                </c:pt>
                <c:pt idx="4">
                  <c:v>2008-YI</c:v>
                </c:pt>
                <c:pt idx="5">
                  <c:v>2009-YI</c:v>
                </c:pt>
                <c:pt idx="6">
                  <c:v>2010-YI</c:v>
                </c:pt>
                <c:pt idx="7">
                  <c:v>2011-YI</c:v>
                </c:pt>
                <c:pt idx="8">
                  <c:v>2012-YI</c:v>
                </c:pt>
                <c:pt idx="9">
                  <c:v>2013-YI</c:v>
                </c:pt>
                <c:pt idx="10">
                  <c:v>2014-YI</c:v>
                </c:pt>
                <c:pt idx="11">
                  <c:v>2015-YI</c:v>
                </c:pt>
              </c:strCache>
            </c:strRef>
          </c:cat>
          <c:val>
            <c:numRef>
              <c:f>'11'!$B$34:$M$34</c:f>
              <c:numCache>
                <c:formatCode>General</c:formatCode>
                <c:ptCount val="12"/>
                <c:pt idx="0">
                  <c:v>1377</c:v>
                </c:pt>
                <c:pt idx="1">
                  <c:v>1378</c:v>
                </c:pt>
                <c:pt idx="2">
                  <c:v>1045</c:v>
                </c:pt>
                <c:pt idx="3">
                  <c:v>1164</c:v>
                </c:pt>
                <c:pt idx="4">
                  <c:v>1038</c:v>
                </c:pt>
                <c:pt idx="5">
                  <c:v>1061</c:v>
                </c:pt>
                <c:pt idx="6">
                  <c:v>1057</c:v>
                </c:pt>
                <c:pt idx="7">
                  <c:v>1064</c:v>
                </c:pt>
                <c:pt idx="8">
                  <c:v>1322</c:v>
                </c:pt>
                <c:pt idx="9">
                  <c:v>827</c:v>
                </c:pt>
                <c:pt idx="10">
                  <c:v>900</c:v>
                </c:pt>
                <c:pt idx="11">
                  <c:v>877</c:v>
                </c:pt>
              </c:numCache>
            </c:numRef>
          </c:val>
        </c:ser>
        <c:dLbls>
          <c:showVal val="1"/>
        </c:dLbls>
        <c:gapWidth val="75"/>
        <c:shape val="box"/>
        <c:axId val="70630400"/>
        <c:axId val="70632192"/>
        <c:axId val="0"/>
      </c:bar3DChart>
      <c:catAx>
        <c:axId val="70630400"/>
        <c:scaling>
          <c:orientation val="minMax"/>
        </c:scaling>
        <c:axPos val="b"/>
        <c:majorTickMark val="none"/>
        <c:tickLblPos val="nextTo"/>
        <c:crossAx val="70632192"/>
        <c:crosses val="autoZero"/>
        <c:auto val="1"/>
        <c:lblAlgn val="ctr"/>
        <c:lblOffset val="100"/>
      </c:catAx>
      <c:valAx>
        <c:axId val="7063219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06304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baseline="0">
              <a:latin typeface="Arial" pitchFamily="34" charset="0"/>
            </a:defRPr>
          </a:pPr>
          <a:endParaRPr lang="en-US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'4'!$B$21</c:f>
              <c:strCache>
                <c:ptCount val="1"/>
                <c:pt idx="0">
                  <c:v>амаржсан эх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4.6296296296296328E-2"/>
                </c:manualLayout>
              </c:layout>
              <c:showVal val="1"/>
            </c:dLbl>
            <c:dLbl>
              <c:idx val="1"/>
              <c:layout>
                <c:manualLayout>
                  <c:x val="5.0925337632080094E-17"/>
                  <c:y val="-4.1666666666666664E-2"/>
                </c:manualLayout>
              </c:layout>
              <c:showVal val="1"/>
            </c:dLbl>
            <c:dLbl>
              <c:idx val="2"/>
              <c:layout>
                <c:manualLayout>
                  <c:x val="8.3333333333333367E-3"/>
                  <c:y val="-6.4814814814814908E-2"/>
                </c:manualLayout>
              </c:layout>
              <c:showVal val="1"/>
            </c:dLbl>
            <c:showVal val="1"/>
          </c:dLbls>
          <c:cat>
            <c:strRef>
              <c:f>'4'!$C$20:$E$20</c:f>
              <c:strCache>
                <c:ptCount val="3"/>
                <c:pt idx="0">
                  <c:v>2013 - YI</c:v>
                </c:pt>
                <c:pt idx="1">
                  <c:v>2014 - YI</c:v>
                </c:pt>
                <c:pt idx="2">
                  <c:v>2015 - YI</c:v>
                </c:pt>
              </c:strCache>
            </c:strRef>
          </c:cat>
          <c:val>
            <c:numRef>
              <c:f>'4'!$C$21:$E$21</c:f>
              <c:numCache>
                <c:formatCode>General</c:formatCode>
                <c:ptCount val="3"/>
                <c:pt idx="0">
                  <c:v>937</c:v>
                </c:pt>
                <c:pt idx="1">
                  <c:v>1052</c:v>
                </c:pt>
                <c:pt idx="2">
                  <c:v>942</c:v>
                </c:pt>
              </c:numCache>
            </c:numRef>
          </c:val>
        </c:ser>
        <c:ser>
          <c:idx val="1"/>
          <c:order val="1"/>
          <c:tx>
            <c:strRef>
              <c:f>'4'!$B$22</c:f>
              <c:strCache>
                <c:ptCount val="1"/>
                <c:pt idx="0">
                  <c:v>амьд төрсөн хүүхэд</c:v>
                </c:pt>
              </c:strCache>
            </c:strRef>
          </c:tx>
          <c:dLbls>
            <c:dLbl>
              <c:idx val="0"/>
              <c:layout>
                <c:manualLayout>
                  <c:x val="1.111111111111112E-2"/>
                  <c:y val="-4.1666666666666713E-2"/>
                </c:manualLayout>
              </c:layout>
              <c:showVal val="1"/>
            </c:dLbl>
            <c:dLbl>
              <c:idx val="1"/>
              <c:layout>
                <c:manualLayout>
                  <c:x val="1.38888888888889E-2"/>
                  <c:y val="-4.1666666666666664E-2"/>
                </c:manualLayout>
              </c:layout>
              <c:showVal val="1"/>
            </c:dLbl>
            <c:dLbl>
              <c:idx val="2"/>
              <c:layout>
                <c:manualLayout>
                  <c:x val="1.6666666666666576E-2"/>
                  <c:y val="-4.1666666666666713E-2"/>
                </c:manualLayout>
              </c:layout>
              <c:showVal val="1"/>
            </c:dLbl>
            <c:showVal val="1"/>
          </c:dLbls>
          <c:cat>
            <c:strRef>
              <c:f>'4'!$C$20:$E$20</c:f>
              <c:strCache>
                <c:ptCount val="3"/>
                <c:pt idx="0">
                  <c:v>2013 - YI</c:v>
                </c:pt>
                <c:pt idx="1">
                  <c:v>2014 - YI</c:v>
                </c:pt>
                <c:pt idx="2">
                  <c:v>2015 - YI</c:v>
                </c:pt>
              </c:strCache>
            </c:strRef>
          </c:cat>
          <c:val>
            <c:numRef>
              <c:f>'4'!$C$22:$E$22</c:f>
              <c:numCache>
                <c:formatCode>General</c:formatCode>
                <c:ptCount val="3"/>
                <c:pt idx="0">
                  <c:v>942</c:v>
                </c:pt>
                <c:pt idx="1">
                  <c:v>1055</c:v>
                </c:pt>
                <c:pt idx="2">
                  <c:v>943</c:v>
                </c:pt>
              </c:numCache>
            </c:numRef>
          </c:val>
        </c:ser>
        <c:dLbls>
          <c:showVal val="1"/>
        </c:dLbls>
        <c:gapWidth val="75"/>
        <c:shape val="box"/>
        <c:axId val="70787072"/>
        <c:axId val="70788608"/>
        <c:axId val="0"/>
      </c:bar3DChart>
      <c:catAx>
        <c:axId val="70787072"/>
        <c:scaling>
          <c:orientation val="minMax"/>
        </c:scaling>
        <c:axPos val="b"/>
        <c:majorTickMark val="none"/>
        <c:tickLblPos val="nextTo"/>
        <c:crossAx val="70788608"/>
        <c:crosses val="autoZero"/>
        <c:auto val="1"/>
        <c:lblAlgn val="ctr"/>
        <c:lblOffset val="100"/>
      </c:catAx>
      <c:valAx>
        <c:axId val="7078860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078707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aseline="0">
              <a:latin typeface="Arial" pitchFamily="34" charset="0"/>
            </a:defRPr>
          </a:pPr>
          <a:endParaRPr lang="en-US"/>
        </a:p>
      </c:txPr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'5'!$C$20</c:f>
              <c:strCache>
                <c:ptCount val="1"/>
                <c:pt idx="0">
                  <c:v>Төрөлт </c:v>
                </c:pt>
              </c:strCache>
            </c:strRef>
          </c:tx>
          <c:dLbls>
            <c:dLbl>
              <c:idx val="0"/>
              <c:layout>
                <c:manualLayout>
                  <c:x val="2.7777777777777822E-3"/>
                  <c:y val="-4.6296296296296315E-2"/>
                </c:manualLayout>
              </c:layout>
              <c:showVal val="1"/>
            </c:dLbl>
            <c:dLbl>
              <c:idx val="1"/>
              <c:layout>
                <c:manualLayout>
                  <c:x val="5.0925337632080094E-17"/>
                  <c:y val="-5.5555555555555518E-2"/>
                </c:manualLayout>
              </c:layout>
              <c:showVal val="1"/>
            </c:dLbl>
            <c:dLbl>
              <c:idx val="2"/>
              <c:layout>
                <c:manualLayout>
                  <c:x val="1.9444444444444445E-2"/>
                  <c:y val="-4.6296296296296328E-2"/>
                </c:manualLayout>
              </c:layout>
              <c:showVal val="1"/>
            </c:dLbl>
            <c:showVal val="1"/>
          </c:dLbls>
          <c:cat>
            <c:strRef>
              <c:f>'5'!$D$19:$F$19</c:f>
              <c:strCache>
                <c:ptCount val="3"/>
                <c:pt idx="0">
                  <c:v>2013 - YI</c:v>
                </c:pt>
                <c:pt idx="1">
                  <c:v>2014 - YI</c:v>
                </c:pt>
                <c:pt idx="2">
                  <c:v>2015 - YI</c:v>
                </c:pt>
              </c:strCache>
            </c:strRef>
          </c:cat>
          <c:val>
            <c:numRef>
              <c:f>'5'!$D$20:$F$20</c:f>
              <c:numCache>
                <c:formatCode>General</c:formatCode>
                <c:ptCount val="3"/>
                <c:pt idx="0">
                  <c:v>937</c:v>
                </c:pt>
                <c:pt idx="1">
                  <c:v>1052</c:v>
                </c:pt>
                <c:pt idx="2">
                  <c:v>942</c:v>
                </c:pt>
              </c:numCache>
            </c:numRef>
          </c:val>
        </c:ser>
        <c:ser>
          <c:idx val="1"/>
          <c:order val="1"/>
          <c:tx>
            <c:strRef>
              <c:f>'5'!$C$21</c:f>
              <c:strCache>
                <c:ptCount val="1"/>
                <c:pt idx="0">
                  <c:v>Нас баралт</c:v>
                </c:pt>
              </c:strCache>
            </c:strRef>
          </c:tx>
          <c:dLbls>
            <c:dLbl>
              <c:idx val="0"/>
              <c:layout>
                <c:manualLayout>
                  <c:x val="1.9444444444444445E-2"/>
                  <c:y val="-4.1666666666666664E-2"/>
                </c:manualLayout>
              </c:layout>
              <c:showVal val="1"/>
            </c:dLbl>
            <c:dLbl>
              <c:idx val="1"/>
              <c:layout>
                <c:manualLayout>
                  <c:x val="2.5000000000000001E-2"/>
                  <c:y val="-4.1666666666666664E-2"/>
                </c:manualLayout>
              </c:layout>
              <c:showVal val="1"/>
            </c:dLbl>
            <c:dLbl>
              <c:idx val="2"/>
              <c:layout>
                <c:manualLayout>
                  <c:x val="2.4999999999999897E-2"/>
                  <c:y val="-4.1666666666666664E-2"/>
                </c:manualLayout>
              </c:layout>
              <c:showVal val="1"/>
            </c:dLbl>
            <c:showVal val="1"/>
          </c:dLbls>
          <c:cat>
            <c:strRef>
              <c:f>'5'!$D$19:$F$19</c:f>
              <c:strCache>
                <c:ptCount val="3"/>
                <c:pt idx="0">
                  <c:v>2013 - YI</c:v>
                </c:pt>
                <c:pt idx="1">
                  <c:v>2014 - YI</c:v>
                </c:pt>
                <c:pt idx="2">
                  <c:v>2015 - YI</c:v>
                </c:pt>
              </c:strCache>
            </c:strRef>
          </c:cat>
          <c:val>
            <c:numRef>
              <c:f>'5'!$D$21:$F$21</c:f>
              <c:numCache>
                <c:formatCode>General</c:formatCode>
                <c:ptCount val="3"/>
                <c:pt idx="0">
                  <c:v>231</c:v>
                </c:pt>
                <c:pt idx="1">
                  <c:v>259</c:v>
                </c:pt>
                <c:pt idx="2">
                  <c:v>254</c:v>
                </c:pt>
              </c:numCache>
            </c:numRef>
          </c:val>
        </c:ser>
        <c:dLbls>
          <c:showVal val="1"/>
        </c:dLbls>
        <c:gapWidth val="75"/>
        <c:shape val="box"/>
        <c:axId val="70818432"/>
        <c:axId val="70836608"/>
        <c:axId val="0"/>
      </c:bar3DChart>
      <c:catAx>
        <c:axId val="70818432"/>
        <c:scaling>
          <c:orientation val="minMax"/>
        </c:scaling>
        <c:axPos val="b"/>
        <c:majorTickMark val="none"/>
        <c:tickLblPos val="nextTo"/>
        <c:crossAx val="70836608"/>
        <c:crosses val="autoZero"/>
        <c:auto val="1"/>
        <c:lblAlgn val="ctr"/>
        <c:lblOffset val="100"/>
      </c:catAx>
      <c:valAx>
        <c:axId val="7083660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081843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aseline="0">
              <a:latin typeface="Arial" pitchFamily="34" charset="0"/>
            </a:defRPr>
          </a:pPr>
          <a:endParaRPr lang="en-US"/>
        </a:p>
      </c:tx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E2A6E-DE34-4903-9873-13BEAFF26125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C4E0D-1C16-491E-A0C6-153F8583E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4E0D-1C16-491E-A0C6-153F8583E2D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4E0D-1C16-491E-A0C6-153F8583E2D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13421D5-55E9-4EFD-A315-39F0E3CBC944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14.pn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2.jpeg"/><Relationship Id="rId4" Type="http://schemas.openxmlformats.org/officeDocument/2006/relationships/image" Target="../media/image3.png"/><Relationship Id="rId9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133600"/>
            <a:ext cx="7391400" cy="1371600"/>
          </a:xfrm>
        </p:spPr>
        <p:txBody>
          <a:bodyPr/>
          <a:lstStyle/>
          <a:p>
            <a:r>
              <a:rPr lang="mn-MN" alt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СЭЛЭНГЭ АЙМГИЙН</a:t>
            </a:r>
            <a:br>
              <a:rPr lang="mn-MN" alt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mn-MN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НИЙГЭМ, ЭДИЙН ЗАСГИЙН БАЙДАЛ</a:t>
            </a:r>
            <a:r>
              <a:rPr lang="mn-MN" alt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mn-M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mn-M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3886200"/>
            <a:ext cx="6019800" cy="380999"/>
          </a:xfrm>
        </p:spPr>
        <p:txBody>
          <a:bodyPr/>
          <a:lstStyle/>
          <a:p>
            <a:pPr algn="ctr">
              <a:buNone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(2015 </a:t>
            </a:r>
            <a:r>
              <a:rPr lang="mn-MN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ОНЫ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06-</a:t>
            </a:r>
            <a:r>
              <a:rPr lang="mn-MN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Р САР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28600"/>
            <a:ext cx="3124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6477000"/>
            <a:ext cx="16668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562600" y="1524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0" y="6581001"/>
            <a:ext cx="168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914400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Нийгмийн даатгалын шимтгэлийн орлого, сая.төг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990600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Нийгмийн даатгалын шимтгэлийн авлага, сая.төг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6477000"/>
            <a:ext cx="2571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838200" y="609600"/>
            <a:ext cx="76962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Нийгмийн даатгал, халамж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6400" y="1524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6553200"/>
            <a:ext cx="168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1" name="Picture 1" descr="C:\Users\Top\Desktop\index9.jpg"/>
          <p:cNvPicPr>
            <a:picLocks noChangeAspect="1" noChangeArrowheads="1"/>
          </p:cNvPicPr>
          <p:nvPr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>
            <a:off x="2667000" y="2895600"/>
            <a:ext cx="4419600" cy="2028825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2133600" y="3429000"/>
            <a:ext cx="586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b="1" dirty="0" smtClean="0">
                <a:latin typeface="Arial" pitchFamily="34" charset="0"/>
                <a:cs typeface="Arial" pitchFamily="34" charset="0"/>
              </a:rPr>
              <a:t>Халамжийн сангаас олгосон тэтгэвэр тэтгэмж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609600" y="1295400"/>
          <a:ext cx="4495800" cy="205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4724400" y="1143000"/>
          <a:ext cx="4419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Chart 23"/>
          <p:cNvGraphicFramePr/>
          <p:nvPr/>
        </p:nvGraphicFramePr>
        <p:xfrm>
          <a:off x="-228600" y="3810000"/>
          <a:ext cx="10058400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3429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228600"/>
            <a:ext cx="33432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6477000"/>
            <a:ext cx="2571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838200" y="609600"/>
            <a:ext cx="76962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pic>
        <p:nvPicPr>
          <p:cNvPr id="1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562600" y="225623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6477000"/>
            <a:ext cx="168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3" name="Picture 1" descr="C:\Users\Top\Desktop\images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1905000"/>
            <a:ext cx="4267200" cy="32004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429000" y="426720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latin typeface="Arial" pitchFamily="34" charset="0"/>
                <a:cs typeface="Arial" pitchFamily="34" charset="0"/>
              </a:rPr>
              <a:t>Бүртгэгдсэн гэмт хэрэг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3600" y="990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latin typeface="Arial" pitchFamily="34" charset="0"/>
                <a:cs typeface="Arial" pitchFamily="34" charset="0"/>
              </a:rPr>
              <a:t>Шүүхээр шийдвэрлэсэн хэрэг  /тоо/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9200" y="10668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Гэмт хэрэг төрлөөр, тоогооор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Chart 20"/>
          <p:cNvGraphicFramePr/>
          <p:nvPr/>
        </p:nvGraphicFramePr>
        <p:xfrm>
          <a:off x="990600" y="1219200"/>
          <a:ext cx="4419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" name="Chart 22"/>
          <p:cNvGraphicFramePr/>
          <p:nvPr/>
        </p:nvGraphicFramePr>
        <p:xfrm>
          <a:off x="4876800" y="1219200"/>
          <a:ext cx="4267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4" name="Chart 23"/>
          <p:cNvGraphicFramePr/>
          <p:nvPr/>
        </p:nvGraphicFramePr>
        <p:xfrm>
          <a:off x="381000" y="4038600"/>
          <a:ext cx="8991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Top\Desktop\images13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2057400" y="2209800"/>
            <a:ext cx="4648200" cy="2743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66800" y="533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Алтанбулаг шалган нэвтрүүлэх боомтоор нэвтэрсэн иргэд /Монгол/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533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Алтанбулаг шалган нэвтрүүлэх боомтоор нэвтэрсэн иргэд /Гадаад/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3505200"/>
            <a:ext cx="678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Алтанбулаг шалган нэвтрүүлэх боомтоор нэвтэрсэн тээврийн хэрэгсэл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6925" y="6477000"/>
            <a:ext cx="3267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04800"/>
            <a:ext cx="3267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257800" y="15240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15200" y="6581001"/>
            <a:ext cx="168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Chart 18"/>
          <p:cNvGraphicFramePr/>
          <p:nvPr/>
        </p:nvGraphicFramePr>
        <p:xfrm>
          <a:off x="838200" y="914400"/>
          <a:ext cx="4572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4343400" y="1219200"/>
          <a:ext cx="48006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Chart 23"/>
          <p:cNvGraphicFramePr/>
          <p:nvPr/>
        </p:nvGraphicFramePr>
        <p:xfrm>
          <a:off x="990600" y="3886200"/>
          <a:ext cx="7848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09800" y="990600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Аж үйлдвэрийн салбарын нийт үйлдвэрлэлт, борлуулалт сая.төг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28600"/>
            <a:ext cx="35718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6477000"/>
            <a:ext cx="2571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838200" y="609600"/>
            <a:ext cx="80010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</a:t>
            </a:r>
            <a:r>
              <a:rPr lang="mn-MN" sz="16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үйлдвэр,  дэд бүтэц</a:t>
            </a:r>
            <a:endParaRPr lang="mn-MN" sz="16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562600" y="1524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6581001"/>
            <a:ext cx="168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90600" y="1524000"/>
          <a:ext cx="7772399" cy="2438400"/>
        </p:xfrm>
        <a:graphic>
          <a:graphicData uri="http://schemas.openxmlformats.org/drawingml/2006/table">
            <a:tbl>
              <a:tblPr/>
              <a:tblGrid>
                <a:gridCol w="2694244"/>
                <a:gridCol w="971746"/>
                <a:gridCol w="909052"/>
                <a:gridCol w="940399"/>
                <a:gridCol w="1128479"/>
                <a:gridCol w="1128479"/>
              </a:tblGrid>
              <a:tr h="194663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Үзүүлэлтүүд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782" marR="6778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2013-YI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782" marR="677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2014-YI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782" marR="677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2015-YI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782" marR="677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2014-YI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782" marR="6778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2015-YI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782" marR="6778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151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2013-YI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782" marR="6778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2014-YI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782" marR="6778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307362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III.Эдийн засгин статистикийн үзүүлэлтүүд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782" marR="6778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42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Аж үйлдвэрийн  бүтээгдэхүүн үйлдвэрлэлт, сая.төг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782" marR="6778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196057.4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782" marR="677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233850.5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782" marR="677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164558.9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782" marR="677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119.3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782" marR="677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 Mon"/>
                          <a:ea typeface="Times New Roman"/>
                          <a:cs typeface="Arial"/>
                        </a:rPr>
                        <a:t>68.8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782" marR="677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5942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Аж үйлдвэрийн  бүтээгдэхүүн борлуулалт, сая.төг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782" marR="6778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207687.9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782" marR="677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211468.4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782" marR="677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157021.8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782" marR="677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94.1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782" marR="677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74.3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782" marR="677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5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 Mon"/>
                          <a:ea typeface="Times New Roman"/>
                          <a:cs typeface="Calibri"/>
                        </a:rPr>
                        <a:t>БУА, ИЗА - Бүгд /сая төг/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782" marR="6778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Mon"/>
                          <a:ea typeface="Times New Roman"/>
                          <a:cs typeface="Calibri"/>
                        </a:rPr>
                        <a:t>449.0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782" marR="677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Mon"/>
                          <a:ea typeface="Times New Roman"/>
                          <a:cs typeface="Calibri"/>
                        </a:rPr>
                        <a:t>1118.1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782" marR="677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Mon"/>
                          <a:ea typeface="Times New Roman"/>
                          <a:cs typeface="Calibri"/>
                        </a:rPr>
                        <a:t>2260.0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782" marR="677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249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782" marR="677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202.1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782" marR="677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868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 Mon"/>
                          <a:ea typeface="Times New Roman"/>
                          <a:cs typeface="Calibri"/>
                        </a:rPr>
                        <a:t>    үүнээс: БУА /сая.төг/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782" marR="6778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Mon"/>
                          <a:ea typeface="Times New Roman"/>
                          <a:cs typeface="Calibri"/>
                        </a:rPr>
                        <a:t>449.0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782" marR="677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Mon"/>
                          <a:ea typeface="Times New Roman"/>
                          <a:cs typeface="Calibri"/>
                        </a:rPr>
                        <a:t>224.8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782" marR="677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 Mon"/>
                          <a:ea typeface="Times New Roman"/>
                          <a:cs typeface="Calibri"/>
                        </a:rPr>
                        <a:t>2260.0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782" marR="677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50.1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782" marR="677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10*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7782" marR="6778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914400" y="4267200"/>
          <a:ext cx="75438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28601"/>
            <a:ext cx="312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62600" y="1524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6477000"/>
            <a:ext cx="15811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315200" y="6581001"/>
            <a:ext cx="168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838200" y="609600"/>
            <a:ext cx="80010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МАКРО ЭДИЙН ЗАСГИЙН ҮЗҮҮЛЭЛТ – </a:t>
            </a:r>
            <a:r>
              <a:rPr lang="mn-MN" sz="1600" b="1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Бизнес регистр</a:t>
            </a:r>
            <a:endParaRPr lang="mn-MN" sz="1600" b="1" dirty="0">
              <a:solidFill>
                <a:schemeClr val="tx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3886200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ААН </a:t>
            </a:r>
            <a:r>
              <a:rPr lang="mn-MN" sz="1400" b="1" dirty="0" smtClean="0">
                <a:latin typeface="Arial" pitchFamily="34" charset="0"/>
                <a:cs typeface="Arial" pitchFamily="34" charset="0"/>
              </a:rPr>
              <a:t>Байгууллагын</a:t>
            </a:r>
            <a:r>
              <a:rPr lang="mn-MN" sz="1600" b="1" dirty="0" smtClean="0">
                <a:latin typeface="Arial" pitchFamily="34" charset="0"/>
                <a:cs typeface="Arial" pitchFamily="34" charset="0"/>
              </a:rPr>
              <a:t> тоо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4400" y="1143001"/>
          <a:ext cx="7696199" cy="2743203"/>
        </p:xfrm>
        <a:graphic>
          <a:graphicData uri="http://schemas.openxmlformats.org/drawingml/2006/table">
            <a:tbl>
              <a:tblPr/>
              <a:tblGrid>
                <a:gridCol w="1823818"/>
                <a:gridCol w="1493645"/>
                <a:gridCol w="1336418"/>
                <a:gridCol w="1415032"/>
                <a:gridCol w="1627286"/>
              </a:tblGrid>
              <a:tr h="2932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latin typeface="Arial"/>
                          <a:ea typeface="Times New Roman"/>
                          <a:cs typeface="Arial"/>
                        </a:rPr>
                        <a:t>хариуцлагын</a:t>
                      </a:r>
                      <a:r>
                        <a:rPr lang="en-US" sz="1000" b="1" dirty="0">
                          <a:latin typeface="Arial"/>
                          <a:ea typeface="Times New Roman"/>
                          <a:cs typeface="Arial"/>
                        </a:rPr>
                        <a:t>  </a:t>
                      </a:r>
                      <a:r>
                        <a:rPr lang="en-US" sz="1000" b="1" dirty="0" err="1">
                          <a:latin typeface="Arial"/>
                          <a:ea typeface="Times New Roman"/>
                          <a:cs typeface="Arial"/>
                        </a:rPr>
                        <a:t>хэлбэр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улирлын  эхэнд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нэмэгдсэн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хасагдсан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улирлын  эцэст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638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  <a:ea typeface="Times New Roman"/>
                          <a:cs typeface="Arial"/>
                        </a:rPr>
                        <a:t>ДҮН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2691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157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2832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207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  <a:ea typeface="Times New Roman"/>
                          <a:cs typeface="Arial"/>
                        </a:rPr>
                        <a:t>ХХК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1513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55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1560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7207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  <a:ea typeface="Times New Roman"/>
                          <a:cs typeface="Arial"/>
                        </a:rPr>
                        <a:t>ХК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15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207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  <a:ea typeface="Times New Roman"/>
                          <a:cs typeface="Arial"/>
                        </a:rPr>
                        <a:t>ББН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187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187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7207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  <a:ea typeface="Times New Roman"/>
                          <a:cs typeface="Arial"/>
                        </a:rPr>
                        <a:t>ЗБН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49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48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207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latin typeface="Arial"/>
                          <a:ea typeface="Times New Roman"/>
                          <a:cs typeface="Arial"/>
                        </a:rPr>
                        <a:t>Хоршоо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155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160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3031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latin typeface="Arial"/>
                          <a:ea typeface="Times New Roman"/>
                          <a:cs typeface="Arial"/>
                        </a:rPr>
                        <a:t>Хад</a:t>
                      </a:r>
                      <a:r>
                        <a:rPr lang="en-US" sz="1000" b="1" dirty="0">
                          <a:latin typeface="Arial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en-US" sz="1000" b="1" dirty="0" err="1">
                          <a:latin typeface="Arial"/>
                          <a:ea typeface="Times New Roman"/>
                          <a:cs typeface="Arial"/>
                        </a:rPr>
                        <a:t>зээлийн</a:t>
                      </a:r>
                      <a:r>
                        <a:rPr lang="en-US" sz="10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dirty="0" err="1">
                          <a:latin typeface="Arial"/>
                          <a:ea typeface="Times New Roman"/>
                          <a:cs typeface="Arial"/>
                        </a:rPr>
                        <a:t>хоршоо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85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  <a:ea typeface="Times New Roman"/>
                          <a:cs typeface="Arial"/>
                        </a:rPr>
                        <a:t>ОНӨҮГ. ТӨҮГ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14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7207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latin typeface="Arial"/>
                          <a:ea typeface="Times New Roman"/>
                          <a:cs typeface="Arial"/>
                        </a:rPr>
                        <a:t>Салбар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333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69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402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207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latin typeface="Arial"/>
                          <a:ea typeface="Times New Roman"/>
                          <a:cs typeface="Arial"/>
                        </a:rPr>
                        <a:t>Сан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31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33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3277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  <a:ea typeface="Times New Roman"/>
                          <a:cs typeface="Arial"/>
                        </a:rPr>
                        <a:t>ТББ, ОНБ, </a:t>
                      </a:r>
                      <a:r>
                        <a:rPr lang="en-US" sz="1000" b="1" dirty="0" err="1">
                          <a:latin typeface="Arial"/>
                          <a:ea typeface="Times New Roman"/>
                          <a:cs typeface="Arial"/>
                        </a:rPr>
                        <a:t>шашин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170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188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207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latin typeface="Arial"/>
                          <a:ea typeface="Times New Roman"/>
                          <a:cs typeface="Arial"/>
                        </a:rPr>
                        <a:t>Төсөвт</a:t>
                      </a:r>
                      <a:r>
                        <a:rPr lang="en-US" sz="10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dirty="0" err="1">
                          <a:latin typeface="Arial"/>
                          <a:ea typeface="Times New Roman"/>
                          <a:cs typeface="Arial"/>
                        </a:rPr>
                        <a:t>газар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222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  <a:ea typeface="Times New Roman"/>
                          <a:cs typeface="Arial"/>
                        </a:rPr>
                        <a:t>222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Chart 14"/>
          <p:cNvGraphicFramePr/>
          <p:nvPr/>
        </p:nvGraphicFramePr>
        <p:xfrm>
          <a:off x="304800" y="4191000"/>
          <a:ext cx="9067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2013\12. December 2013\display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077913"/>
            <a:ext cx="716280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52400"/>
            <a:ext cx="3276600" cy="33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6526192"/>
            <a:ext cx="3276600" cy="33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62600" y="1524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6581001"/>
            <a:ext cx="168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28600"/>
            <a:ext cx="33528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534999" y="228600"/>
            <a:ext cx="3609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553200"/>
            <a:ext cx="16478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7315200" y="6581001"/>
            <a:ext cx="168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990600" y="914400"/>
            <a:ext cx="7924800" cy="338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СЭЛЭНГЭ АЙМГИЙН НИЙГЭМ, ЭДИЙН ЗАСГИЙН БАЙДАЛ - Үндсэн үзүүлэлт</a:t>
            </a:r>
          </a:p>
        </p:txBody>
      </p:sp>
      <p:pic>
        <p:nvPicPr>
          <p:cNvPr id="8201" name="Picture 9" descr="C:\Users\Top\Desktop\images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4800600"/>
            <a:ext cx="7391400" cy="1524000"/>
          </a:xfrm>
          <a:prstGeom prst="rect">
            <a:avLst/>
          </a:prstGeom>
          <a:noFill/>
        </p:spPr>
      </p:pic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1219200" y="1447800"/>
          <a:ext cx="7467601" cy="3194985"/>
        </p:xfrm>
        <a:graphic>
          <a:graphicData uri="http://schemas.openxmlformats.org/drawingml/2006/table">
            <a:tbl>
              <a:tblPr/>
              <a:tblGrid>
                <a:gridCol w="3694633"/>
                <a:gridCol w="943242"/>
                <a:gridCol w="943242"/>
                <a:gridCol w="943242"/>
                <a:gridCol w="943242"/>
              </a:tblGrid>
              <a:tr h="565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n-MN" sz="11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Үзүүлэлтүүд </a:t>
                      </a:r>
                      <a:endParaRPr lang="en-US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2014-YI </a:t>
                      </a:r>
                      <a:endParaRPr lang="en-US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2015-YI</a:t>
                      </a:r>
                      <a:endParaRPr lang="en-US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sng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2014-YI</a:t>
                      </a:r>
                      <a:r>
                        <a:rPr lang="en-US" sz="1100" b="0" u="sng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2013-YI </a:t>
                      </a:r>
                      <a:endParaRPr lang="en-US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u="sng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2015-YI </a:t>
                      </a:r>
                      <a:r>
                        <a:rPr lang="en-US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2014-YI </a:t>
                      </a:r>
                      <a:endParaRPr lang="en-US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2675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1.Хүн ам, нийгмийн статистикийн үзүүлэлтүүд </a:t>
                      </a:r>
                      <a:endParaRPr lang="en-US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51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n-MN" sz="11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Шилжиж ирсэн </a:t>
                      </a:r>
                      <a:endParaRPr lang="en-US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636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623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97.9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3251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n-MN" sz="11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Шилжиж явсан </a:t>
                      </a:r>
                      <a:endParaRPr lang="en-US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1518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1354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en-US" sz="1100" b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89.2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304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n-MN" sz="11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Төрсөн хүүхэд </a:t>
                      </a:r>
                      <a:endParaRPr lang="en-US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1055</a:t>
                      </a:r>
                      <a:endParaRPr lang="en-US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943</a:t>
                      </a:r>
                      <a:endParaRPr lang="en-US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111.9</a:t>
                      </a:r>
                      <a:endParaRPr lang="en-US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89.4</a:t>
                      </a:r>
                      <a:endParaRPr lang="en-US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3251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n-MN" sz="11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Нас баралт </a:t>
                      </a:r>
                      <a:endParaRPr lang="en-US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259</a:t>
                      </a:r>
                      <a:endParaRPr lang="en-US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254</a:t>
                      </a:r>
                      <a:endParaRPr lang="en-US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112.1</a:t>
                      </a:r>
                      <a:endParaRPr lang="en-US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98.1</a:t>
                      </a:r>
                      <a:endParaRPr lang="en-US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251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n-MN" sz="11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Бүртгэлтэй ажилгүйчүүд </a:t>
                      </a:r>
                      <a:endParaRPr lang="en-US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894</a:t>
                      </a:r>
                      <a:endParaRPr lang="en-US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877</a:t>
                      </a:r>
                      <a:endParaRPr lang="en-US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108.1</a:t>
                      </a:r>
                      <a:endParaRPr lang="en-US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98.1</a:t>
                      </a:r>
                      <a:endParaRPr lang="en-US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3251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n-MN" sz="11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Халдварт өвчнөөр өвчлөгсөд </a:t>
                      </a:r>
                      <a:endParaRPr lang="en-US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420</a:t>
                      </a:r>
                      <a:endParaRPr lang="en-US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470</a:t>
                      </a:r>
                      <a:endParaRPr lang="en-US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82.9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111.9</a:t>
                      </a:r>
                      <a:endParaRPr lang="en-US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251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mn-MN" sz="11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Бүртгэгдсэн гэмт хэрэг </a:t>
                      </a:r>
                      <a:endParaRPr lang="en-US" sz="11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398 </a:t>
                      </a:r>
                      <a:endParaRPr lang="en-US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395</a:t>
                      </a:r>
                      <a:endParaRPr lang="en-US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109.6 </a:t>
                      </a:r>
                      <a:endParaRPr lang="en-US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99.2</a:t>
                      </a:r>
                      <a:endParaRPr lang="en-US" sz="11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0"/>
            <a:ext cx="3581400" cy="48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486400" y="228600"/>
            <a:ext cx="339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6477000"/>
            <a:ext cx="15335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315200" y="6553200"/>
            <a:ext cx="198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38200" y="762000"/>
            <a:ext cx="7696200" cy="338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СЭЛЭНГЭ АЙМГИЙН НИЙГЭМ, ЭДИЙН ЗАСГИЙН БАЙДАЛ - Үндсэн үзүүлэлт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990600" y="1371600"/>
          <a:ext cx="7619998" cy="2743199"/>
        </p:xfrm>
        <a:graphic>
          <a:graphicData uri="http://schemas.openxmlformats.org/drawingml/2006/table">
            <a:tbl>
              <a:tblPr/>
              <a:tblGrid>
                <a:gridCol w="3167002"/>
                <a:gridCol w="1113249"/>
                <a:gridCol w="1113249"/>
                <a:gridCol w="1113249"/>
                <a:gridCol w="1113249"/>
              </a:tblGrid>
              <a:tr h="520699"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fontAlgn="t"/>
                      <a:r>
                        <a:rPr lang="en-US" sz="1400" b="0" i="0" u="none" strike="noStrike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Үзүүлэлтүүд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2014-YI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2015-YI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2014-YI</a:t>
                      </a:r>
                      <a:endParaRPr lang="en-US" sz="1400" b="0" i="0" u="sng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2013-YI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2015-YI</a:t>
                      </a:r>
                      <a:endParaRPr lang="en-US" sz="1400" b="0" i="0" u="sng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2014-YI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17500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III.Эдийн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засгин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статистикийн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үзүүлэлтүүд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Төллөсөн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эх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538345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568887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107.5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105.6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Хорогдсон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төл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1877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12244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27.0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652.3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Бойжсон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төл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538097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557552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108.7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103.6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Том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малын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зүй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бус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хорогдол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2179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6471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37.7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296.9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Өвчнөөр хорогдсон мал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153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384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15.6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250.9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Хээлтэгч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малын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хорогдол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405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1577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33.5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389.4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cxnSp>
        <p:nvCxnSpPr>
          <p:cNvPr id="18" name="Straight Connector 17"/>
          <p:cNvCxnSpPr/>
          <p:nvPr/>
        </p:nvCxnSpPr>
        <p:spPr>
          <a:xfrm flipV="1">
            <a:off x="4676775" y="7620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924300" y="7620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/>
          <p:nvPr/>
        </p:nvGraphicFramePr>
        <p:xfrm>
          <a:off x="228600" y="4191000"/>
          <a:ext cx="9067800" cy="192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04800"/>
            <a:ext cx="297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486400" y="228600"/>
            <a:ext cx="339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6477000"/>
            <a:ext cx="15335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315200" y="6581001"/>
            <a:ext cx="17311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581400" y="74295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333875" y="74295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143000" y="762000"/>
            <a:ext cx="7772400" cy="338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СЭЛЭНГЭ АЙМГИЙН НИЙГЭМ, ЭДИЙН ЗАСГИЙН БАЙДАЛ - Үндсэн үзүүлэлт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581400" y="74295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333875" y="74295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676775" y="7620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333875" y="7620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924300" y="7620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581400" y="7620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143000" y="1295400"/>
          <a:ext cx="7543800" cy="2590800"/>
        </p:xfrm>
        <a:graphic>
          <a:graphicData uri="http://schemas.openxmlformats.org/drawingml/2006/table">
            <a:tbl>
              <a:tblPr/>
              <a:tblGrid>
                <a:gridCol w="2930444"/>
                <a:gridCol w="1038214"/>
                <a:gridCol w="1163806"/>
                <a:gridCol w="1205668"/>
                <a:gridCol w="1205668"/>
              </a:tblGrid>
              <a:tr h="528885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Үзүүлэлтүүд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2014-YI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2015-YI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2014-YI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2015-YI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399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2013-YI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2014-YI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493626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II.Макро эдийн засгийн статистикийн үзүүлэлтүүд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41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Экспорт, мян ам.доллар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1985.4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2067.8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299.7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104.1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5141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Импорт, мян ам доллар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105760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53988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115.5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51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-76200" y="3810000"/>
          <a:ext cx="9220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0"/>
            <a:ext cx="3124200" cy="47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486400" y="152400"/>
            <a:ext cx="339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6477000"/>
            <a:ext cx="1581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62800" y="6477000"/>
            <a:ext cx="17311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90600" y="990600"/>
            <a:ext cx="7924800" cy="520700"/>
          </a:xfrm>
        </p:spPr>
        <p:txBody>
          <a:bodyPr/>
          <a:lstStyle/>
          <a:p>
            <a:pPr algn="ctr"/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Бүрэн дунд ба бүрэн бус дунд боловсрол эзэмшигчдийн тоо</a:t>
            </a:r>
            <a:br>
              <a:rPr lang="mn-MN" sz="1200" b="1" dirty="0" smtClean="0">
                <a:latin typeface="Arial" pitchFamily="34" charset="0"/>
                <a:cs typeface="Arial" pitchFamily="34" charset="0"/>
              </a:rPr>
            </a:b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990600" y="609600"/>
            <a:ext cx="77724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mn-MN" sz="16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Боловсролын салбар</a:t>
            </a:r>
            <a:endParaRPr lang="mn-MN" sz="16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81" name="Picture 1" descr="C:\Users\Top\Desktop\image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828800"/>
            <a:ext cx="2286000" cy="1828800"/>
          </a:xfrm>
          <a:prstGeom prst="rect">
            <a:avLst/>
          </a:prstGeom>
          <a:noFill/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066800" y="1600201"/>
          <a:ext cx="5334001" cy="2057399"/>
        </p:xfrm>
        <a:graphic>
          <a:graphicData uri="http://schemas.openxmlformats.org/drawingml/2006/table">
            <a:tbl>
              <a:tblPr/>
              <a:tblGrid>
                <a:gridCol w="2814331"/>
                <a:gridCol w="867886"/>
                <a:gridCol w="811894"/>
                <a:gridCol w="839890"/>
              </a:tblGrid>
              <a:tr h="4710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үзүүлэлт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2013 - YI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2014 - YI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2015 - YI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71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Нийт сурагчдын тоо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17817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17503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17503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4521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Бүрэн дунд боловсрол эзэмшигчид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1602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1392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709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6631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Бүрэн бус дунд боловсрол эзэмшигчид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2230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1834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1902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1066800" y="3810000"/>
          <a:ext cx="7543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0"/>
            <a:ext cx="3124200" cy="47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486400" y="152400"/>
            <a:ext cx="339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6477000"/>
            <a:ext cx="1581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62800" y="6477000"/>
            <a:ext cx="17311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90600" y="990600"/>
            <a:ext cx="7924800" cy="520700"/>
          </a:xfrm>
        </p:spPr>
        <p:txBody>
          <a:bodyPr/>
          <a:lstStyle/>
          <a:p>
            <a:pPr algn="ctr"/>
            <a:r>
              <a:rPr lang="mn-MN" sz="1200" b="1" dirty="0" smtClean="0">
                <a:latin typeface="Arial" pitchFamily="34" charset="0"/>
                <a:cs typeface="Arial" pitchFamily="34" charset="0"/>
              </a:rPr>
              <a:t>Төрөлт, нас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барал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, цэвэр өсөлт жил бүрийн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200" b="1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latin typeface="Arial" pitchFamily="34" charset="0"/>
                <a:cs typeface="Arial" pitchFamily="34" charset="0"/>
              </a:rPr>
              <a:t>6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 сарын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 байдлаар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990600" y="609600"/>
            <a:ext cx="77724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Хүн ам</a:t>
            </a:r>
          </a:p>
        </p:txBody>
      </p:sp>
      <p:pic>
        <p:nvPicPr>
          <p:cNvPr id="20481" name="Picture 1" descr="C:\Users\Top\Desktop\image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572000"/>
            <a:ext cx="7772400" cy="1828800"/>
          </a:xfrm>
          <a:prstGeom prst="rect">
            <a:avLst/>
          </a:prstGeom>
          <a:noFill/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66800" y="1752600"/>
          <a:ext cx="3733801" cy="2438399"/>
        </p:xfrm>
        <a:graphic>
          <a:graphicData uri="http://schemas.openxmlformats.org/drawingml/2006/table">
            <a:tbl>
              <a:tblPr/>
              <a:tblGrid>
                <a:gridCol w="1817335"/>
                <a:gridCol w="638822"/>
                <a:gridCol w="638822"/>
                <a:gridCol w="638822"/>
              </a:tblGrid>
              <a:tr h="5324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Үзүүлэлт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2013-YI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2014-YI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2015-YI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63531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Төрөлт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937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1052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942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63531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Нас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баралт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231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63531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Цэвэр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өсөлт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706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793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688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876800" y="1752600"/>
          <a:ext cx="3962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0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6477000"/>
            <a:ext cx="2028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562600" y="1524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64770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914400" y="609600"/>
            <a:ext cx="77724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pic>
        <p:nvPicPr>
          <p:cNvPr id="18435" name="Picture 3" descr="C:\Users\Top\Desktop\615 women men work shutterstock nmedia 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743200"/>
            <a:ext cx="8001000" cy="2571750"/>
          </a:xfrm>
          <a:prstGeom prst="rect">
            <a:avLst/>
          </a:prstGeom>
          <a:noFill/>
        </p:spPr>
      </p:pic>
      <p:graphicFrame>
        <p:nvGraphicFramePr>
          <p:cNvPr id="12" name="Chart 11"/>
          <p:cNvGraphicFramePr/>
          <p:nvPr/>
        </p:nvGraphicFramePr>
        <p:xfrm>
          <a:off x="1143001" y="1143000"/>
          <a:ext cx="3962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4572000" y="990600"/>
          <a:ext cx="4572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ontent Placeholder 18"/>
          <p:cNvGraphicFramePr>
            <a:graphicFrameLocks noGrp="1"/>
          </p:cNvGraphicFramePr>
          <p:nvPr>
            <p:ph idx="1"/>
          </p:nvPr>
        </p:nvGraphicFramePr>
        <p:xfrm>
          <a:off x="-304800" y="4724400"/>
          <a:ext cx="99822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438400"/>
            <a:ext cx="1581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0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486400" y="152400"/>
            <a:ext cx="339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6486468"/>
            <a:ext cx="2466975" cy="37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086600" y="6400800"/>
            <a:ext cx="17311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838200" y="609600"/>
            <a:ext cx="77724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pic>
        <p:nvPicPr>
          <p:cNvPr id="17409" name="Picture 1" descr="C:\Users\Top\Desktop\index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752600"/>
            <a:ext cx="4267200" cy="3962400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/>
          <p:nvPr/>
        </p:nvCxnSpPr>
        <p:spPr>
          <a:xfrm>
            <a:off x="9601200" y="3429000"/>
            <a:ext cx="0" cy="2590800"/>
          </a:xfrm>
          <a:prstGeom prst="line">
            <a:avLst/>
          </a:prstGeom>
          <a:noFill/>
          <a:ln w="25400" cap="flat" cmpd="sng" algn="ctr">
            <a:solidFill>
              <a:srgbClr val="9BBB5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14400" y="914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Амаржсан эх, амьд төрсөн хүүхэд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 /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жил бүрийн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 сарын байдлаар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/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05400" y="914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latin typeface="Arial" pitchFamily="34" charset="0"/>
                <a:cs typeface="Arial" pitchFamily="34" charset="0"/>
              </a:rPr>
              <a:t>Төрөлт, нас баралт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жил бүрийн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 сарын байдлаар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/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Chart 18"/>
          <p:cNvGraphicFramePr/>
          <p:nvPr/>
        </p:nvGraphicFramePr>
        <p:xfrm>
          <a:off x="762000" y="1371600"/>
          <a:ext cx="4572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5029200" y="1447800"/>
          <a:ext cx="38862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Chart 22"/>
          <p:cNvGraphicFramePr/>
          <p:nvPr/>
        </p:nvGraphicFramePr>
        <p:xfrm>
          <a:off x="533400" y="3810000"/>
          <a:ext cx="8610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52400"/>
            <a:ext cx="3581400" cy="36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6477000"/>
            <a:ext cx="2028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62600" y="1524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64770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33600" y="914400"/>
            <a:ext cx="556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Арилжааны банкны зарим үзүүлэлтүүд, мян.төг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828800" y="3886200"/>
            <a:ext cx="563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АРИЛЖААНЫ БАНКНЫ ВАЛЮТЫН ХАНШ</a:t>
            </a:r>
            <a:r>
              <a:rPr kumimoji="0" lang="mn-MN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/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7-р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сарын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6-ны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байдлаар</a:t>
            </a:r>
            <a:r>
              <a:rPr kumimoji="0" lang="mn-MN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                                                      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/Х</a:t>
            </a:r>
            <a:r>
              <a:rPr kumimoji="0" lang="mn-M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аан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банк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төгрөгөөр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838200" y="609600"/>
            <a:ext cx="76962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</a:t>
            </a:r>
            <a:r>
              <a:rPr lang="mn-MN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 – </a:t>
            </a:r>
            <a:r>
              <a:rPr lang="mn-MN" sz="16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Арилжааны банкны мэдээ</a:t>
            </a:r>
            <a:endParaRPr lang="mn-MN" sz="16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524000" y="3733800"/>
            <a:ext cx="6477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505200"/>
            <a:ext cx="39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914400" y="1295400"/>
          <a:ext cx="7696200" cy="2286000"/>
        </p:xfrm>
        <a:graphic>
          <a:graphicData uri="http://schemas.openxmlformats.org/drawingml/2006/table">
            <a:tbl>
              <a:tblPr/>
              <a:tblGrid>
                <a:gridCol w="1856061"/>
                <a:gridCol w="1256473"/>
                <a:gridCol w="1148337"/>
                <a:gridCol w="1291174"/>
                <a:gridCol w="1027290"/>
                <a:gridCol w="1116865"/>
              </a:tblGrid>
              <a:tr h="135355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latin typeface="Arial"/>
                          <a:ea typeface="Times New Roman"/>
                          <a:cs typeface="Arial"/>
                        </a:rPr>
                        <a:t>Банкууд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                   öýâýð   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latin typeface="Arial"/>
                          <a:ea typeface="Times New Roman"/>
                          <a:cs typeface="Arial"/>
                        </a:rPr>
                        <a:t>Зээлийн</a:t>
                      </a:r>
                      <a:r>
                        <a:rPr lang="en-US" sz="10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dirty="0" err="1">
                          <a:latin typeface="Arial"/>
                          <a:ea typeface="Times New Roman"/>
                          <a:cs typeface="Arial"/>
                        </a:rPr>
                        <a:t>өрийн</a:t>
                      </a:r>
                      <a:r>
                        <a:rPr lang="en-US" sz="10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dirty="0" err="1">
                          <a:latin typeface="Arial"/>
                          <a:ea typeface="Times New Roman"/>
                          <a:cs typeface="Arial"/>
                        </a:rPr>
                        <a:t>үлдэгдэл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 smtClean="0">
                          <a:latin typeface="Arial"/>
                          <a:ea typeface="Times New Roman"/>
                          <a:cs typeface="Arial"/>
                        </a:rPr>
                        <a:t>чанаргүй</a:t>
                      </a:r>
                      <a:r>
                        <a:rPr lang="en-US" sz="1000" b="1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dirty="0" err="1">
                          <a:latin typeface="Arial"/>
                          <a:ea typeface="Times New Roman"/>
                          <a:cs typeface="Arial"/>
                        </a:rPr>
                        <a:t>зээл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иргэдийн мөнгөн хадгаламж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977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latin typeface="Arial"/>
                          <a:ea typeface="Times New Roman"/>
                          <a:cs typeface="Arial"/>
                        </a:rPr>
                        <a:t>Орлого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latin typeface="Arial"/>
                          <a:ea typeface="Times New Roman"/>
                          <a:cs typeface="Arial"/>
                        </a:rPr>
                        <a:t>Зарлага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53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ДҮН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62,937,168.1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60,249,955.8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189,499,888.4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2,454,183.9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49,866,167.1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353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1.Төрийн банк ЗХ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5,338,507.4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5,950,492.5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9,374,586.5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14,042.6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2,979,121.5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353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2.Голомт банк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8,089,297.8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7,772,644.2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10,479,858.4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191,104.6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2,452,001.8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353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3.Төрийн банк СБ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16,500,680.86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16,209,183.2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38,653,786.0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779,526.0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10,013,129.4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353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4.Хас банк СБ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1,339,570.4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1,575,378.0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13,098,825.9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498,184.7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5,107,595.4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353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5.Капитал банк СБ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822,327.6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823,159.7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2,047,999.4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1,212.5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120,102.8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353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6.ЗХ ХХБанк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1,390,111.4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1,321,821.0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3,138,741.3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80,949.3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1,387,202.8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353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7.Хас банк ЗХ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1,682,119.0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1,572,888.5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8,799,148.9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79,666.3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3,665,698.6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353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8.Хаан банк ЗХ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8,221,766.6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8,024,719.9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33,105,184.0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314,496.4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6,913,319.2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353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9.Хөтөл ХХБанк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4,016,088.6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4,192,879.0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5,049,669.1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22,559.5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695,286.6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353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10.Хаан банк СБ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14,655,530.2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11,890,088.3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62,258,315.7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387,343.2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14,874,763.5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353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11.Хас банк Хөтөл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881,168.2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Arial"/>
                        </a:rPr>
                        <a:t>916,701.4 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3,493,773.3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85,099.1 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Arial"/>
                        </a:rPr>
                        <a:t>1,657,945.7 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914400" y="4343399"/>
          <a:ext cx="7772400" cy="1981197"/>
        </p:xfrm>
        <a:graphic>
          <a:graphicData uri="http://schemas.openxmlformats.org/drawingml/2006/table">
            <a:tbl>
              <a:tblPr/>
              <a:tblGrid>
                <a:gridCol w="3164711"/>
                <a:gridCol w="2476018"/>
                <a:gridCol w="2131671"/>
              </a:tblGrid>
              <a:tr h="2071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  <a:ea typeface="Times New Roman"/>
                          <a:cs typeface="Arial"/>
                        </a:rPr>
                        <a:t>   </a:t>
                      </a:r>
                      <a:r>
                        <a:rPr lang="en-US" sz="1000" b="1" dirty="0" err="1">
                          <a:latin typeface="Arial"/>
                          <a:ea typeface="Times New Roman"/>
                          <a:cs typeface="Arial"/>
                        </a:rPr>
                        <a:t>Âàëþòûí</a:t>
                      </a:r>
                      <a:r>
                        <a:rPr lang="en-US" sz="1000" b="1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dirty="0" err="1">
                          <a:latin typeface="Arial"/>
                          <a:ea typeface="Times New Roman"/>
                          <a:cs typeface="Arial"/>
                        </a:rPr>
                        <a:t>íýð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latin typeface="Arial"/>
                          <a:ea typeface="Times New Roman"/>
                          <a:cs typeface="Arial"/>
                        </a:rPr>
                        <a:t>àâàõ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зарах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1.ðóáëü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32.50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35.70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2.Äîëëàð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1958.00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Arial"/>
                        </a:rPr>
                        <a:t>1978.00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3.Åâðî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2125.00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2206.00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4.Þàíü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314.80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320.40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5.Èåí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Arial"/>
                        </a:rPr>
                        <a:t>15.78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16.34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6.Àíãëèéí ôóíò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2994.00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3103.00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7.Âîí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1.69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1.78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330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Times New Roman"/>
                          <a:cs typeface="Arial"/>
                        </a:rPr>
                        <a:t>8.Øâåéöàðü ôðàíê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Arial"/>
                        </a:rPr>
                        <a:t>2018.00</a:t>
                      </a:r>
                      <a:endParaRPr lang="en-US" sz="120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Arial"/>
                        </a:rPr>
                        <a:t>2129.00</a:t>
                      </a:r>
                      <a:endParaRPr lang="en-US" sz="1200" dirty="0">
                        <a:latin typeface="Arial Mo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3420</TotalTime>
  <Words>952</Words>
  <Application>Microsoft Office PowerPoint</Application>
  <PresentationFormat>On-screen Show (4:3)</PresentationFormat>
  <Paragraphs>533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Theme2</vt:lpstr>
      <vt:lpstr>СЭЛЭНГЭ АЙМГИЙН НИЙГЭМ, ЭДИЙН ЗАСГИЙН БАЙДАЛ  </vt:lpstr>
      <vt:lpstr>Slide 2</vt:lpstr>
      <vt:lpstr>Slide 3</vt:lpstr>
      <vt:lpstr>Slide 4</vt:lpstr>
      <vt:lpstr>Бүрэн дунд ба бүрэн бус дунд боловсрол эзэмшигчдийн тоо </vt:lpstr>
      <vt:lpstr>Төрөлт, нас баралт, цэвэр өсөлт жил бүрийн  6 сарын байдлаар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Top</dc:creator>
  <cp:lastModifiedBy>User</cp:lastModifiedBy>
  <cp:revision>356</cp:revision>
  <dcterms:created xsi:type="dcterms:W3CDTF">2015-01-22T08:43:17Z</dcterms:created>
  <dcterms:modified xsi:type="dcterms:W3CDTF">2015-11-13T01:28:56Z</dcterms:modified>
</cp:coreProperties>
</file>