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3" r:id="rId7"/>
    <p:sldId id="262" r:id="rId8"/>
    <p:sldId id="264" r:id="rId9"/>
    <p:sldId id="266" r:id="rId10"/>
    <p:sldId id="268" r:id="rId11"/>
    <p:sldId id="274" r:id="rId12"/>
    <p:sldId id="271" r:id="rId13"/>
    <p:sldId id="27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71" autoAdjust="0"/>
  </p:normalViewPr>
  <p:slideViewPr>
    <p:cSldViewPr>
      <p:cViewPr>
        <p:scale>
          <a:sx n="95" d="100"/>
          <a:sy n="95" d="100"/>
        </p:scale>
        <p:origin x="-1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New%20Microsoft%20Office%20Excel%20Workshee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oyu\2015-3.sar%20tanil-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OYUNAA\Users\Public\2015.03%20sariin%20taniltsuulga\info%20grafik%202015-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1"/>
  <c:chart>
    <c:title>
      <c:layout/>
      <c:txPr>
        <a:bodyPr/>
        <a:lstStyle/>
        <a:p>
          <a:pPr>
            <a:defRPr sz="1400"/>
          </a:pPr>
          <a:endParaRPr lang="en-US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2.1431305013394682E-2"/>
          <c:y val="0.19334827938174418"/>
          <c:w val="0.96632223497895142"/>
          <c:h val="0.558881598133566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Sheet1!$A$52</c:f>
              <c:strCache>
                <c:ptCount val="1"/>
                <c:pt idx="0">
                  <c:v>Том малын зүй бус хорогдол</c:v>
                </c:pt>
              </c:strCache>
            </c:strRef>
          </c:tx>
          <c:dLbls>
            <c:dLbl>
              <c:idx val="0"/>
              <c:layout>
                <c:manualLayout>
                  <c:x val="3.4364265817607787E-3"/>
                  <c:y val="-2.9090909090909119E-2"/>
                </c:manualLayout>
              </c:layout>
              <c:showVal val="1"/>
            </c:dLbl>
            <c:dLbl>
              <c:idx val="1"/>
              <c:layout>
                <c:manualLayout>
                  <c:x val="5.1546398726411624E-3"/>
                  <c:y val="-2.9090909090909212E-2"/>
                </c:manualLayout>
              </c:layout>
              <c:showVal val="1"/>
            </c:dLbl>
            <c:showVal val="1"/>
          </c:dLbls>
          <c:cat>
            <c:strRef>
              <c:f>Sheet1!$B$50:$M$51</c:f>
              <c:strCache>
                <c:ptCount val="12"/>
                <c:pt idx="0">
                  <c:v>2000-III</c:v>
                </c:pt>
                <c:pt idx="1">
                  <c:v>2005-III</c:v>
                </c:pt>
                <c:pt idx="2">
                  <c:v>2006-III</c:v>
                </c:pt>
                <c:pt idx="3">
                  <c:v>2007-III</c:v>
                </c:pt>
                <c:pt idx="4">
                  <c:v>2008-III</c:v>
                </c:pt>
                <c:pt idx="5">
                  <c:v>2009-III</c:v>
                </c:pt>
                <c:pt idx="6">
                  <c:v>2010-III</c:v>
                </c:pt>
                <c:pt idx="7">
                  <c:v>2011-III</c:v>
                </c:pt>
                <c:pt idx="8">
                  <c:v>2012-III</c:v>
                </c:pt>
                <c:pt idx="9">
                  <c:v>2013-III</c:v>
                </c:pt>
                <c:pt idx="10">
                  <c:v>2014-III</c:v>
                </c:pt>
                <c:pt idx="11">
                  <c:v>2015-III</c:v>
                </c:pt>
              </c:strCache>
            </c:strRef>
          </c:cat>
          <c:val>
            <c:numRef>
              <c:f>Sheet1!$B$52:$M$52</c:f>
              <c:numCache>
                <c:formatCode>General</c:formatCode>
                <c:ptCount val="12"/>
                <c:pt idx="0">
                  <c:v>88</c:v>
                </c:pt>
                <c:pt idx="1">
                  <c:v>50</c:v>
                </c:pt>
                <c:pt idx="2">
                  <c:v>6</c:v>
                </c:pt>
                <c:pt idx="3">
                  <c:v>8</c:v>
                </c:pt>
                <c:pt idx="4">
                  <c:v>340</c:v>
                </c:pt>
                <c:pt idx="5">
                  <c:v>3329</c:v>
                </c:pt>
                <c:pt idx="6">
                  <c:v>35586</c:v>
                </c:pt>
                <c:pt idx="7">
                  <c:v>1225</c:v>
                </c:pt>
                <c:pt idx="8">
                  <c:v>720</c:v>
                </c:pt>
                <c:pt idx="9">
                  <c:v>2626</c:v>
                </c:pt>
                <c:pt idx="10">
                  <c:v>802</c:v>
                </c:pt>
                <c:pt idx="11">
                  <c:v>1201</c:v>
                </c:pt>
              </c:numCache>
            </c:numRef>
          </c:val>
        </c:ser>
        <c:dLbls>
          <c:showVal val="1"/>
        </c:dLbls>
        <c:shape val="box"/>
        <c:axId val="66323584"/>
        <c:axId val="66325120"/>
        <c:axId val="0"/>
      </c:bar3DChart>
      <c:catAx>
        <c:axId val="66323584"/>
        <c:scaling>
          <c:orientation val="minMax"/>
        </c:scaling>
        <c:axPos val="b"/>
        <c:majorTickMark val="none"/>
        <c:tickLblPos val="nextTo"/>
        <c:crossAx val="66325120"/>
        <c:crosses val="autoZero"/>
        <c:auto val="1"/>
        <c:lblAlgn val="ctr"/>
        <c:lblOffset val="100"/>
      </c:catAx>
      <c:valAx>
        <c:axId val="6632512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6323584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Sheet7!$A$16</c:f>
              <c:strCache>
                <c:ptCount val="1"/>
                <c:pt idx="0">
                  <c:v>Төсөв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7.4013610199600274E-2"/>
                </c:manualLayout>
              </c:layout>
              <c:showVal val="1"/>
            </c:dLbl>
            <c:dLbl>
              <c:idx val="1"/>
              <c:layout>
                <c:manualLayout>
                  <c:x val="-1.1111111111111125E-2"/>
                  <c:y val="-7.8639460837074987E-2"/>
                </c:manualLayout>
              </c:layout>
              <c:showVal val="1"/>
            </c:dLbl>
            <c:dLbl>
              <c:idx val="2"/>
              <c:layout>
                <c:manualLayout>
                  <c:x val="-8.3333333333333367E-3"/>
                  <c:y val="-7.8639460837075084E-2"/>
                </c:manualLayout>
              </c:layout>
              <c:showVal val="1"/>
            </c:dLbl>
            <c:showVal val="1"/>
          </c:dLbls>
          <c:cat>
            <c:strRef>
              <c:f>Sheet7!$B$15:$D$15</c:f>
              <c:strCache>
                <c:ptCount val="3"/>
                <c:pt idx="0">
                  <c:v>2013-I</c:v>
                </c:pt>
                <c:pt idx="1">
                  <c:v>2014-I</c:v>
                </c:pt>
                <c:pt idx="2">
                  <c:v>2015-I</c:v>
                </c:pt>
              </c:strCache>
            </c:strRef>
          </c:cat>
          <c:val>
            <c:numRef>
              <c:f>Sheet7!$B$16:$D$16</c:f>
              <c:numCache>
                <c:formatCode>General</c:formatCode>
                <c:ptCount val="3"/>
                <c:pt idx="0">
                  <c:v>196.9</c:v>
                </c:pt>
                <c:pt idx="1">
                  <c:v>149.6</c:v>
                </c:pt>
                <c:pt idx="2">
                  <c:v>196.5</c:v>
                </c:pt>
              </c:numCache>
            </c:numRef>
          </c:val>
        </c:ser>
        <c:ser>
          <c:idx val="1"/>
          <c:order val="1"/>
          <c:tx>
            <c:strRef>
              <c:f>Sheet7!$A$17</c:f>
              <c:strCache>
                <c:ptCount val="1"/>
                <c:pt idx="0">
                  <c:v>ААНэгж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013605828717502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5850637474983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4.6258506374749833E-2"/>
                </c:manualLayout>
              </c:layout>
              <c:showVal val="1"/>
            </c:dLbl>
            <c:showVal val="1"/>
          </c:dLbls>
          <c:cat>
            <c:strRef>
              <c:f>Sheet7!$B$15:$D$15</c:f>
              <c:strCache>
                <c:ptCount val="3"/>
                <c:pt idx="0">
                  <c:v>2013-I</c:v>
                </c:pt>
                <c:pt idx="1">
                  <c:v>2014-I</c:v>
                </c:pt>
                <c:pt idx="2">
                  <c:v>2015-I</c:v>
                </c:pt>
              </c:strCache>
            </c:strRef>
          </c:cat>
          <c:val>
            <c:numRef>
              <c:f>Sheet7!$B$17:$D$17</c:f>
              <c:numCache>
                <c:formatCode>General</c:formatCode>
                <c:ptCount val="3"/>
                <c:pt idx="0">
                  <c:v>2831.6</c:v>
                </c:pt>
                <c:pt idx="1">
                  <c:v>4635.9000000000005</c:v>
                </c:pt>
                <c:pt idx="2">
                  <c:v>6463.3</c:v>
                </c:pt>
              </c:numCache>
            </c:numRef>
          </c:val>
        </c:ser>
        <c:dLbls>
          <c:showVal val="1"/>
        </c:dLbls>
        <c:gapWidth val="75"/>
        <c:shape val="box"/>
        <c:axId val="71301760"/>
        <c:axId val="71197056"/>
        <c:axId val="0"/>
      </c:bar3DChart>
      <c:catAx>
        <c:axId val="71301760"/>
        <c:scaling>
          <c:orientation val="minMax"/>
        </c:scaling>
        <c:axPos val="b"/>
        <c:majorTickMark val="none"/>
        <c:tickLblPos val="nextTo"/>
        <c:crossAx val="71197056"/>
        <c:crosses val="autoZero"/>
        <c:auto val="1"/>
        <c:lblAlgn val="ctr"/>
        <c:lblOffset val="100"/>
      </c:catAx>
      <c:valAx>
        <c:axId val="71197056"/>
        <c:scaling>
          <c:orientation val="minMax"/>
        </c:scaling>
        <c:axPos val="l"/>
        <c:numFmt formatCode="General" sourceLinked="1"/>
        <c:majorTickMark val="none"/>
        <c:tickLblPos val="nextTo"/>
        <c:crossAx val="7130176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Sheet7!$B$30</c:f>
              <c:strCache>
                <c:ptCount val="1"/>
                <c:pt idx="0">
                  <c:v>2013-III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7.4013610199600274E-2"/>
                </c:manualLayout>
              </c:layout>
              <c:showVal val="1"/>
            </c:dLbl>
            <c:showVal val="1"/>
          </c:dLbls>
          <c:cat>
            <c:strRef>
              <c:f>Sheet7!$A$31:$A$34</c:f>
              <c:strCache>
                <c:ptCount val="4"/>
                <c:pt idx="0">
                  <c:v>Халамжийн тэтгэвэр</c:v>
                </c:pt>
                <c:pt idx="1">
                  <c:v>Нөхцөлт мөнгөн тэтгэмж</c:v>
                </c:pt>
                <c:pt idx="2">
                  <c:v>Жирэмсэн болон нярай хүүхэдтэй эхчүүдэд олгосон</c:v>
                </c:pt>
                <c:pt idx="3">
                  <c:v>Хөгжлийн бэрхшээлтэй иргэнд</c:v>
                </c:pt>
              </c:strCache>
            </c:strRef>
          </c:cat>
          <c:val>
            <c:numRef>
              <c:f>Sheet7!$B$31:$B$34</c:f>
              <c:numCache>
                <c:formatCode>General</c:formatCode>
                <c:ptCount val="4"/>
                <c:pt idx="0">
                  <c:v>835.1</c:v>
                </c:pt>
                <c:pt idx="1">
                  <c:v>131.9</c:v>
                </c:pt>
                <c:pt idx="2">
                  <c:v>257.2</c:v>
                </c:pt>
                <c:pt idx="3">
                  <c:v>15.7</c:v>
                </c:pt>
              </c:numCache>
            </c:numRef>
          </c:val>
        </c:ser>
        <c:ser>
          <c:idx val="1"/>
          <c:order val="1"/>
          <c:tx>
            <c:strRef>
              <c:f>Sheet7!$C$30</c:f>
              <c:strCache>
                <c:ptCount val="1"/>
                <c:pt idx="0">
                  <c:v>2014-III</c:v>
                </c:pt>
              </c:strCache>
            </c:strRef>
          </c:tx>
          <c:dLbls>
            <c:dLbl>
              <c:idx val="1"/>
              <c:layout>
                <c:manualLayout>
                  <c:x val="6.8108977044727438E-3"/>
                  <c:y val="-3.699673875204465E-2"/>
                </c:manualLayout>
              </c:layout>
              <c:showVal val="1"/>
            </c:dLbl>
            <c:dLbl>
              <c:idx val="3"/>
              <c:layout>
                <c:manualLayout>
                  <c:x val="1.5324519835063681E-2"/>
                  <c:y val="-6.1661231253407837E-3"/>
                </c:manualLayout>
              </c:layout>
              <c:showVal val="1"/>
            </c:dLbl>
            <c:showVal val="1"/>
          </c:dLbls>
          <c:cat>
            <c:strRef>
              <c:f>Sheet7!$A$31:$A$34</c:f>
              <c:strCache>
                <c:ptCount val="4"/>
                <c:pt idx="0">
                  <c:v>Халамжийн тэтгэвэр</c:v>
                </c:pt>
                <c:pt idx="1">
                  <c:v>Нөхцөлт мөнгөн тэтгэмж</c:v>
                </c:pt>
                <c:pt idx="2">
                  <c:v>Жирэмсэн болон нярай хүүхэдтэй эхчүүдэд олгосон</c:v>
                </c:pt>
                <c:pt idx="3">
                  <c:v>Хөгжлийн бэрхшээлтэй иргэнд</c:v>
                </c:pt>
              </c:strCache>
            </c:strRef>
          </c:cat>
          <c:val>
            <c:numRef>
              <c:f>Sheet7!$C$31:$C$34</c:f>
              <c:numCache>
                <c:formatCode>General</c:formatCode>
                <c:ptCount val="4"/>
                <c:pt idx="0">
                  <c:v>962.2</c:v>
                </c:pt>
                <c:pt idx="1">
                  <c:v>168.2</c:v>
                </c:pt>
                <c:pt idx="2">
                  <c:v>359.3</c:v>
                </c:pt>
                <c:pt idx="3">
                  <c:v>25.1</c:v>
                </c:pt>
              </c:numCache>
            </c:numRef>
          </c:val>
        </c:ser>
        <c:ser>
          <c:idx val="2"/>
          <c:order val="2"/>
          <c:tx>
            <c:strRef>
              <c:f>Sheet7!$D$30</c:f>
              <c:strCache>
                <c:ptCount val="1"/>
                <c:pt idx="0">
                  <c:v>2015-III</c:v>
                </c:pt>
              </c:strCache>
            </c:strRef>
          </c:tx>
          <c:dLbls>
            <c:dLbl>
              <c:idx val="0"/>
              <c:layout>
                <c:manualLayout>
                  <c:x val="3.4054488522363681E-2"/>
                  <c:y val="-1.8498369376022325E-2"/>
                </c:manualLayout>
              </c:layout>
              <c:showVal val="1"/>
            </c:dLbl>
            <c:dLbl>
              <c:idx val="1"/>
              <c:layout>
                <c:manualLayout>
                  <c:x val="2.5540866391772683E-2"/>
                  <c:y val="-4.3162861877385432E-2"/>
                </c:manualLayout>
              </c:layout>
              <c:showVal val="1"/>
            </c:dLbl>
            <c:dLbl>
              <c:idx val="2"/>
              <c:layout>
                <c:manualLayout>
                  <c:x val="2.5540866391772749E-2"/>
                  <c:y val="-3.6996738752044622E-2"/>
                </c:manualLayout>
              </c:layout>
              <c:showVal val="1"/>
            </c:dLbl>
            <c:dLbl>
              <c:idx val="3"/>
              <c:layout>
                <c:manualLayout>
                  <c:x val="2.3838141965654602E-2"/>
                  <c:y val="-3.699673875204465E-2"/>
                </c:manualLayout>
              </c:layout>
              <c:showVal val="1"/>
            </c:dLbl>
            <c:showVal val="1"/>
          </c:dLbls>
          <c:cat>
            <c:strRef>
              <c:f>Sheet7!$A$31:$A$34</c:f>
              <c:strCache>
                <c:ptCount val="4"/>
                <c:pt idx="0">
                  <c:v>Халамжийн тэтгэвэр</c:v>
                </c:pt>
                <c:pt idx="1">
                  <c:v>Нөхцөлт мөнгөн тэтгэмж</c:v>
                </c:pt>
                <c:pt idx="2">
                  <c:v>Жирэмсэн болон нярай хүүхэдтэй эхчүүдэд олгосон</c:v>
                </c:pt>
                <c:pt idx="3">
                  <c:v>Хөгжлийн бэрхшээлтэй иргэнд</c:v>
                </c:pt>
              </c:strCache>
            </c:strRef>
          </c:cat>
          <c:val>
            <c:numRef>
              <c:f>Sheet7!$D$31:$D$34</c:f>
              <c:numCache>
                <c:formatCode>General</c:formatCode>
                <c:ptCount val="4"/>
                <c:pt idx="0">
                  <c:v>946.5</c:v>
                </c:pt>
                <c:pt idx="1">
                  <c:v>253.8</c:v>
                </c:pt>
                <c:pt idx="2">
                  <c:v>282.10000000000002</c:v>
                </c:pt>
                <c:pt idx="3">
                  <c:v>32.700000000000003</c:v>
                </c:pt>
              </c:numCache>
            </c:numRef>
          </c:val>
        </c:ser>
        <c:dLbls>
          <c:showVal val="1"/>
        </c:dLbls>
        <c:gapWidth val="75"/>
        <c:shape val="box"/>
        <c:axId val="71223936"/>
        <c:axId val="71303552"/>
        <c:axId val="0"/>
      </c:bar3DChart>
      <c:catAx>
        <c:axId val="71223936"/>
        <c:scaling>
          <c:orientation val="minMax"/>
        </c:scaling>
        <c:axPos val="b"/>
        <c:majorTickMark val="none"/>
        <c:tickLblPos val="nextTo"/>
        <c:crossAx val="71303552"/>
        <c:crosses val="autoZero"/>
        <c:auto val="1"/>
        <c:lblAlgn val="ctr"/>
        <c:lblOffset val="100"/>
      </c:catAx>
      <c:valAx>
        <c:axId val="71303552"/>
        <c:scaling>
          <c:orientation val="minMax"/>
        </c:scaling>
        <c:axPos val="l"/>
        <c:numFmt formatCode="General" sourceLinked="1"/>
        <c:majorTickMark val="none"/>
        <c:tickLblPos val="nextTo"/>
        <c:crossAx val="7122393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Sheet9!$A$3</c:f>
              <c:strCache>
                <c:ptCount val="1"/>
                <c:pt idx="0">
                  <c:v>Хүний амь бие эрүүл мэндийн эсрэг 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166666666666666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439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6.4814814814814964E-2"/>
                </c:manualLayout>
              </c:layout>
              <c:showVal val="1"/>
            </c:dLbl>
            <c:showVal val="1"/>
          </c:dLbls>
          <c:cat>
            <c:strRef>
              <c:f>Sheet9!$B$2:$D$2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Sheet9!$B$3:$D$3</c:f>
              <c:numCache>
                <c:formatCode>General</c:formatCode>
                <c:ptCount val="3"/>
                <c:pt idx="0">
                  <c:v>71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Sheet9!$A$4</c:f>
              <c:strCache>
                <c:ptCount val="1"/>
                <c:pt idx="0">
                  <c:v>Танхай</c:v>
                </c:pt>
              </c:strCache>
            </c:strRef>
          </c:tx>
          <c:dLbls>
            <c:dLbl>
              <c:idx val="0"/>
              <c:layout>
                <c:manualLayout>
                  <c:x val="2.7777777777777922E-2"/>
                  <c:y val="-6.0185185185185147E-2"/>
                </c:manualLayout>
              </c:layout>
              <c:showVal val="1"/>
            </c:dLbl>
            <c:dLbl>
              <c:idx val="1"/>
              <c:layout>
                <c:manualLayout>
                  <c:x val="2.5000000000000001E-2"/>
                  <c:y val="-5.0925925925925923E-2"/>
                </c:manualLayout>
              </c:layout>
              <c:showVal val="1"/>
            </c:dLbl>
            <c:dLbl>
              <c:idx val="2"/>
              <c:layout>
                <c:manualLayout>
                  <c:x val="3.0555555555555582E-2"/>
                  <c:y val="-3.7037037037037056E-2"/>
                </c:manualLayout>
              </c:layout>
              <c:showVal val="1"/>
            </c:dLbl>
            <c:showVal val="1"/>
          </c:dLbls>
          <c:cat>
            <c:strRef>
              <c:f>Sheet9!$B$2:$D$2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Sheet9!$B$4:$D$4</c:f>
              <c:numCache>
                <c:formatCode>General</c:formatCode>
                <c:ptCount val="3"/>
                <c:pt idx="0">
                  <c:v>7</c:v>
                </c:pt>
                <c:pt idx="1">
                  <c:v>15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gapWidth val="75"/>
        <c:shape val="box"/>
        <c:axId val="71357184"/>
        <c:axId val="71358720"/>
        <c:axId val="0"/>
      </c:bar3DChart>
      <c:catAx>
        <c:axId val="71357184"/>
        <c:scaling>
          <c:orientation val="minMax"/>
        </c:scaling>
        <c:axPos val="b"/>
        <c:majorTickMark val="none"/>
        <c:tickLblPos val="nextTo"/>
        <c:crossAx val="71358720"/>
        <c:crosses val="autoZero"/>
        <c:auto val="1"/>
        <c:lblAlgn val="ctr"/>
        <c:lblOffset val="100"/>
      </c:catAx>
      <c:valAx>
        <c:axId val="71358720"/>
        <c:scaling>
          <c:orientation val="minMax"/>
        </c:scaling>
        <c:axPos val="l"/>
        <c:numFmt formatCode="General" sourceLinked="1"/>
        <c:majorTickMark val="none"/>
        <c:tickLblPos val="nextTo"/>
        <c:crossAx val="7135718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Sheet9!$A$9</c:f>
              <c:strCache>
                <c:ptCount val="1"/>
                <c:pt idx="0">
                  <c:v>Шүүхээр шийдвэрлэсэн хэргийн тоо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5555555555555455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6.0185185185185217E-2"/>
                </c:manualLayout>
              </c:layout>
              <c:showVal val="1"/>
            </c:dLbl>
            <c:showVal val="1"/>
          </c:dLbls>
          <c:cat>
            <c:strRef>
              <c:f>Sheet9!$B$8:$D$8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Sheet9!$B$9:$D$9</c:f>
              <c:numCache>
                <c:formatCode>General</c:formatCode>
                <c:ptCount val="3"/>
                <c:pt idx="0">
                  <c:v>353</c:v>
                </c:pt>
                <c:pt idx="1">
                  <c:v>253</c:v>
                </c:pt>
                <c:pt idx="2">
                  <c:v>294</c:v>
                </c:pt>
              </c:numCache>
            </c:numRef>
          </c:val>
        </c:ser>
        <c:ser>
          <c:idx val="1"/>
          <c:order val="1"/>
          <c:tx>
            <c:strRef>
              <c:f>Sheet9!$A$10</c:f>
              <c:strCache>
                <c:ptCount val="1"/>
                <c:pt idx="0">
                  <c:v>Иргэний хэрэг</c:v>
                </c:pt>
              </c:strCache>
            </c:strRef>
          </c:tx>
          <c:dLbls>
            <c:dLbl>
              <c:idx val="0"/>
              <c:layout>
                <c:manualLayout>
                  <c:x val="4.6256133744151516E-2"/>
                  <c:y val="-5.5555405451827453E-2"/>
                </c:manualLayout>
              </c:layout>
              <c:showVal val="1"/>
            </c:dLbl>
            <c:dLbl>
              <c:idx val="1"/>
              <c:layout>
                <c:manualLayout>
                  <c:x val="4.1666666666666664E-2"/>
                  <c:y val="-5.0925925925925902E-2"/>
                </c:manualLayout>
              </c:layout>
              <c:showVal val="1"/>
            </c:dLbl>
            <c:dLbl>
              <c:idx val="2"/>
              <c:layout>
                <c:manualLayout>
                  <c:x val="3.333333333333334E-2"/>
                  <c:y val="-5.5555555555555455E-2"/>
                </c:manualLayout>
              </c:layout>
              <c:showVal val="1"/>
            </c:dLbl>
            <c:showVal val="1"/>
          </c:dLbls>
          <c:cat>
            <c:strRef>
              <c:f>Sheet9!$B$8:$D$8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Sheet9!$B$10:$D$10</c:f>
              <c:numCache>
                <c:formatCode>General</c:formatCode>
                <c:ptCount val="3"/>
                <c:pt idx="0">
                  <c:v>216</c:v>
                </c:pt>
                <c:pt idx="1">
                  <c:v>105</c:v>
                </c:pt>
                <c:pt idx="2">
                  <c:v>204</c:v>
                </c:pt>
              </c:numCache>
            </c:numRef>
          </c:val>
        </c:ser>
        <c:dLbls>
          <c:showVal val="1"/>
        </c:dLbls>
        <c:gapWidth val="75"/>
        <c:shape val="box"/>
        <c:axId val="71458176"/>
        <c:axId val="71468160"/>
        <c:axId val="0"/>
      </c:bar3DChart>
      <c:catAx>
        <c:axId val="71458176"/>
        <c:scaling>
          <c:orientation val="minMax"/>
        </c:scaling>
        <c:axPos val="b"/>
        <c:majorTickMark val="none"/>
        <c:tickLblPos val="nextTo"/>
        <c:crossAx val="71468160"/>
        <c:crosses val="autoZero"/>
        <c:auto val="1"/>
        <c:lblAlgn val="ctr"/>
        <c:lblOffset val="100"/>
      </c:catAx>
      <c:valAx>
        <c:axId val="71468160"/>
        <c:scaling>
          <c:orientation val="minMax"/>
        </c:scaling>
        <c:axPos val="l"/>
        <c:numFmt formatCode="General" sourceLinked="1"/>
        <c:majorTickMark val="none"/>
        <c:tickLblPos val="nextTo"/>
        <c:crossAx val="71458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666210201985677"/>
          <c:y val="0.81606449193850772"/>
          <c:w val="0.60725550610521561"/>
          <c:h val="0.15536407949006392"/>
        </c:manualLayout>
      </c:layout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Sheet9!$A$42</c:f>
              <c:strCache>
                <c:ptCount val="1"/>
                <c:pt idx="0">
                  <c:v>Бүртгэгдсэн гэмт хэрэг</c:v>
                </c:pt>
              </c:strCache>
            </c:strRef>
          </c:tx>
          <c:dLbls>
            <c:showVal val="1"/>
          </c:dLbls>
          <c:cat>
            <c:strRef>
              <c:f>Sheet9!$B$40:$N$41</c:f>
              <c:strCache>
                <c:ptCount val="13"/>
                <c:pt idx="1">
                  <c:v>2000-III</c:v>
                </c:pt>
                <c:pt idx="2">
                  <c:v>2005-III</c:v>
                </c:pt>
                <c:pt idx="3">
                  <c:v>2006-III</c:v>
                </c:pt>
                <c:pt idx="4">
                  <c:v>2007-III</c:v>
                </c:pt>
                <c:pt idx="5">
                  <c:v>2008-III</c:v>
                </c:pt>
                <c:pt idx="6">
                  <c:v>2009-III</c:v>
                </c:pt>
                <c:pt idx="7">
                  <c:v>2010-III</c:v>
                </c:pt>
                <c:pt idx="8">
                  <c:v>2011-III</c:v>
                </c:pt>
                <c:pt idx="9">
                  <c:v>2012-III</c:v>
                </c:pt>
                <c:pt idx="10">
                  <c:v>2013-III</c:v>
                </c:pt>
                <c:pt idx="11">
                  <c:v>2014-III</c:v>
                </c:pt>
                <c:pt idx="12">
                  <c:v>2015-III</c:v>
                </c:pt>
              </c:strCache>
            </c:strRef>
          </c:cat>
          <c:val>
            <c:numRef>
              <c:f>Sheet9!$B$42:$N$42</c:f>
              <c:numCache>
                <c:formatCode>General</c:formatCode>
                <c:ptCount val="13"/>
                <c:pt idx="1">
                  <c:v>336</c:v>
                </c:pt>
                <c:pt idx="2">
                  <c:v>258</c:v>
                </c:pt>
                <c:pt idx="3">
                  <c:v>245</c:v>
                </c:pt>
                <c:pt idx="4">
                  <c:v>176</c:v>
                </c:pt>
                <c:pt idx="5">
                  <c:v>232</c:v>
                </c:pt>
                <c:pt idx="6">
                  <c:v>191</c:v>
                </c:pt>
                <c:pt idx="7">
                  <c:v>177</c:v>
                </c:pt>
                <c:pt idx="8">
                  <c:v>177</c:v>
                </c:pt>
                <c:pt idx="9">
                  <c:v>199</c:v>
                </c:pt>
                <c:pt idx="10">
                  <c:v>162</c:v>
                </c:pt>
                <c:pt idx="11">
                  <c:v>192</c:v>
                </c:pt>
                <c:pt idx="12">
                  <c:v>196</c:v>
                </c:pt>
              </c:numCache>
            </c:numRef>
          </c:val>
        </c:ser>
        <c:dLbls>
          <c:showVal val="1"/>
        </c:dLbls>
        <c:gapWidth val="75"/>
        <c:shape val="box"/>
        <c:axId val="71488640"/>
        <c:axId val="71490176"/>
        <c:axId val="0"/>
      </c:bar3DChart>
      <c:catAx>
        <c:axId val="71488640"/>
        <c:scaling>
          <c:orientation val="minMax"/>
        </c:scaling>
        <c:axPos val="b"/>
        <c:majorTickMark val="none"/>
        <c:tickLblPos val="nextTo"/>
        <c:crossAx val="71490176"/>
        <c:crosses val="autoZero"/>
        <c:auto val="1"/>
        <c:lblAlgn val="ctr"/>
        <c:lblOffset val="100"/>
      </c:catAx>
      <c:valAx>
        <c:axId val="71490176"/>
        <c:scaling>
          <c:orientation val="minMax"/>
        </c:scaling>
        <c:axPos val="l"/>
        <c:numFmt formatCode="General" sourceLinked="1"/>
        <c:majorTickMark val="none"/>
        <c:tickLblPos val="nextTo"/>
        <c:crossAx val="71488640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1786994750656168"/>
                  <c:y val="-9.7852541159627951E-3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5.0083333333333521E-2"/>
                  <c:y val="-5.7152595508894719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2.2277777777777955E-2"/>
                  <c:y val="-4.1510279965004372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0.12764741907261593"/>
                  <c:y val="1.0416666666666666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'[info grafik 2015-01.xlsx]Sheet8'!$A$28:$A$32</c:f>
              <c:strCache>
                <c:ptCount val="5"/>
                <c:pt idx="0">
                  <c:v>Суудлын вагон</c:v>
                </c:pt>
                <c:pt idx="1">
                  <c:v>Ачааны вагон</c:v>
                </c:pt>
                <c:pt idx="2">
                  <c:v>Зүтгүүрийн вагон</c:v>
                </c:pt>
                <c:pt idx="3">
                  <c:v>Суудлын автомашин</c:v>
                </c:pt>
                <c:pt idx="4">
                  <c:v>Ачааны автомашин</c:v>
                </c:pt>
              </c:strCache>
            </c:strRef>
          </c:cat>
          <c:val>
            <c:numRef>
              <c:f>'[info grafik 2015-01.xlsx]Sheet8'!$B$28:$B$32</c:f>
              <c:numCache>
                <c:formatCode>General</c:formatCode>
                <c:ptCount val="5"/>
                <c:pt idx="0">
                  <c:v>759</c:v>
                </c:pt>
                <c:pt idx="1">
                  <c:v>26538</c:v>
                </c:pt>
                <c:pt idx="2">
                  <c:v>931</c:v>
                </c:pt>
                <c:pt idx="3">
                  <c:v>36606</c:v>
                </c:pt>
                <c:pt idx="4">
                  <c:v>11793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Sheet8!$A$4</c:f>
              <c:strCache>
                <c:ptCount val="1"/>
                <c:pt idx="0">
                  <c:v>Орсон</c:v>
                </c:pt>
              </c:strCache>
            </c:strRef>
          </c:tx>
          <c:dLbls>
            <c:dLbl>
              <c:idx val="0"/>
              <c:layout>
                <c:manualLayout>
                  <c:x val="-1.4375561545372867E-2"/>
                  <c:y val="-1.3888888888888938E-2"/>
                </c:manualLayout>
              </c:layout>
              <c:showVal val="1"/>
            </c:dLbl>
            <c:dLbl>
              <c:idx val="1"/>
              <c:layout>
                <c:manualLayout>
                  <c:x val="-7.1877807726864335E-3"/>
                  <c:y val="-1.3888888888888938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3888888888888938E-2"/>
                </c:manualLayout>
              </c:layout>
              <c:showVal val="1"/>
            </c:dLbl>
            <c:showVal val="1"/>
          </c:dLbls>
          <c:cat>
            <c:strRef>
              <c:f>Sheet8!$B$3:$D$3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Sheet8!$B$4:$D$4</c:f>
              <c:numCache>
                <c:formatCode>General</c:formatCode>
                <c:ptCount val="3"/>
                <c:pt idx="0">
                  <c:v>36128</c:v>
                </c:pt>
                <c:pt idx="1">
                  <c:v>31158</c:v>
                </c:pt>
                <c:pt idx="2">
                  <c:v>82837</c:v>
                </c:pt>
              </c:numCache>
            </c:numRef>
          </c:val>
        </c:ser>
        <c:ser>
          <c:idx val="1"/>
          <c:order val="1"/>
          <c:tx>
            <c:strRef>
              <c:f>Sheet8!$A$5</c:f>
              <c:strCache>
                <c:ptCount val="1"/>
                <c:pt idx="0">
                  <c:v>Гарсан</c:v>
                </c:pt>
              </c:strCache>
            </c:strRef>
          </c:tx>
          <c:dLbls>
            <c:dLbl>
              <c:idx val="0"/>
              <c:layout>
                <c:manualLayout>
                  <c:x val="1.0781671159029661E-2"/>
                  <c:y val="-4.6296296296296419E-2"/>
                </c:manualLayout>
              </c:layout>
              <c:showVal val="1"/>
            </c:dLbl>
            <c:dLbl>
              <c:idx val="1"/>
              <c:layout>
                <c:manualLayout>
                  <c:x val="3.2345013477089062E-2"/>
                  <c:y val="-3.2407407407407517E-2"/>
                </c:manualLayout>
              </c:layout>
              <c:showVal val="1"/>
            </c:dLbl>
            <c:dLbl>
              <c:idx val="2"/>
              <c:layout>
                <c:manualLayout>
                  <c:x val="4.3126684636118816E-2"/>
                  <c:y val="-2.7777777777777922E-2"/>
                </c:manualLayout>
              </c:layout>
              <c:showVal val="1"/>
            </c:dLbl>
            <c:showVal val="1"/>
          </c:dLbls>
          <c:cat>
            <c:strRef>
              <c:f>Sheet8!$B$3:$D$3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Sheet8!$B$5:$D$5</c:f>
              <c:numCache>
                <c:formatCode>General</c:formatCode>
                <c:ptCount val="3"/>
                <c:pt idx="0">
                  <c:v>38181</c:v>
                </c:pt>
                <c:pt idx="1">
                  <c:v>33435</c:v>
                </c:pt>
                <c:pt idx="2">
                  <c:v>83820</c:v>
                </c:pt>
              </c:numCache>
            </c:numRef>
          </c:val>
        </c:ser>
        <c:dLbls>
          <c:showVal val="1"/>
        </c:dLbls>
        <c:gapWidth val="75"/>
        <c:shape val="box"/>
        <c:axId val="71636864"/>
        <c:axId val="71638400"/>
        <c:axId val="0"/>
      </c:bar3DChart>
      <c:catAx>
        <c:axId val="71636864"/>
        <c:scaling>
          <c:orientation val="minMax"/>
        </c:scaling>
        <c:axPos val="b"/>
        <c:majorTickMark val="none"/>
        <c:tickLblPos val="nextTo"/>
        <c:crossAx val="71638400"/>
        <c:crosses val="autoZero"/>
        <c:auto val="1"/>
        <c:lblAlgn val="ctr"/>
        <c:lblOffset val="100"/>
      </c:catAx>
      <c:valAx>
        <c:axId val="71638400"/>
        <c:scaling>
          <c:orientation val="minMax"/>
        </c:scaling>
        <c:axPos val="l"/>
        <c:numFmt formatCode="General" sourceLinked="1"/>
        <c:majorTickMark val="none"/>
        <c:tickLblPos val="nextTo"/>
        <c:crossAx val="7163686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Sheet8!$A$12</c:f>
              <c:strCache>
                <c:ptCount val="1"/>
                <c:pt idx="0">
                  <c:v>Орсон</c:v>
                </c:pt>
              </c:strCache>
            </c:strRef>
          </c:tx>
          <c:dLbls>
            <c:dLbl>
              <c:idx val="0"/>
              <c:layout>
                <c:manualLayout>
                  <c:x val="-3.9682539682539793E-3"/>
                  <c:y val="-4.780876494023923E-2"/>
                </c:manualLayout>
              </c:layout>
              <c:showVal val="1"/>
            </c:dLbl>
            <c:dLbl>
              <c:idx val="1"/>
              <c:layout>
                <c:manualLayout>
                  <c:x val="-1.9841269841269892E-2"/>
                  <c:y val="-5.8432934926959071E-2"/>
                </c:manualLayout>
              </c:layout>
              <c:showVal val="1"/>
            </c:dLbl>
            <c:dLbl>
              <c:idx val="2"/>
              <c:layout>
                <c:manualLayout>
                  <c:x val="2.8836103820355802E-2"/>
                  <c:y val="-9.1529938960742768E-2"/>
                </c:manualLayout>
              </c:layout>
              <c:showVal val="1"/>
            </c:dLbl>
            <c:showVal val="1"/>
          </c:dLbls>
          <c:cat>
            <c:strRef>
              <c:f>Sheet8!$B$11:$D$11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Sheet8!$B$12:$D$12</c:f>
              <c:numCache>
                <c:formatCode>General</c:formatCode>
                <c:ptCount val="3"/>
                <c:pt idx="0">
                  <c:v>8987</c:v>
                </c:pt>
                <c:pt idx="1">
                  <c:v>9890</c:v>
                </c:pt>
                <c:pt idx="2">
                  <c:v>9378</c:v>
                </c:pt>
              </c:numCache>
            </c:numRef>
          </c:val>
        </c:ser>
        <c:ser>
          <c:idx val="1"/>
          <c:order val="1"/>
          <c:tx>
            <c:strRef>
              <c:f>Sheet8!$A$13</c:f>
              <c:strCache>
                <c:ptCount val="1"/>
                <c:pt idx="0">
                  <c:v>Гарсан</c:v>
                </c:pt>
              </c:strCache>
            </c:strRef>
          </c:tx>
          <c:dLbls>
            <c:dLbl>
              <c:idx val="0"/>
              <c:layout>
                <c:manualLayout>
                  <c:x val="1.9841269841269861E-2"/>
                  <c:y val="-3.1872509960159411E-2"/>
                </c:manualLayout>
              </c:layout>
              <c:showVal val="1"/>
            </c:dLbl>
            <c:dLbl>
              <c:idx val="1"/>
              <c:layout>
                <c:manualLayout>
                  <c:x val="5.5555555555555455E-2"/>
                  <c:y val="-1.5936254980079678E-2"/>
                </c:manualLayout>
              </c:layout>
              <c:showVal val="1"/>
            </c:dLbl>
            <c:dLbl>
              <c:idx val="2"/>
              <c:layout>
                <c:manualLayout>
                  <c:x val="0.10555555555555562"/>
                  <c:y val="-3.2397294364064952E-2"/>
                </c:manualLayout>
              </c:layout>
              <c:showVal val="1"/>
            </c:dLbl>
            <c:showVal val="1"/>
          </c:dLbls>
          <c:cat>
            <c:strRef>
              <c:f>Sheet8!$B$11:$D$11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Sheet8!$B$13:$D$13</c:f>
              <c:numCache>
                <c:formatCode>General</c:formatCode>
                <c:ptCount val="3"/>
                <c:pt idx="0">
                  <c:v>8385</c:v>
                </c:pt>
                <c:pt idx="1">
                  <c:v>9363</c:v>
                </c:pt>
                <c:pt idx="2">
                  <c:v>9029</c:v>
                </c:pt>
              </c:numCache>
            </c:numRef>
          </c:val>
        </c:ser>
        <c:dLbls>
          <c:showVal val="1"/>
        </c:dLbls>
        <c:gapWidth val="75"/>
        <c:shape val="box"/>
        <c:axId val="71680768"/>
        <c:axId val="71682304"/>
        <c:axId val="0"/>
      </c:bar3DChart>
      <c:catAx>
        <c:axId val="71680768"/>
        <c:scaling>
          <c:orientation val="minMax"/>
        </c:scaling>
        <c:axPos val="b"/>
        <c:majorTickMark val="none"/>
        <c:tickLblPos val="nextTo"/>
        <c:crossAx val="71682304"/>
        <c:crosses val="autoZero"/>
        <c:auto val="1"/>
        <c:lblAlgn val="ctr"/>
        <c:lblOffset val="100"/>
      </c:catAx>
      <c:valAx>
        <c:axId val="71682304"/>
        <c:scaling>
          <c:orientation val="minMax"/>
        </c:scaling>
        <c:axPos val="l"/>
        <c:numFmt formatCode="General" sourceLinked="1"/>
        <c:majorTickMark val="none"/>
        <c:tickLblPos val="nextTo"/>
        <c:crossAx val="7168076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Аж үйлдвэрийн  бүтээгдэхүүн үйлдвэрлэлт, сая.төг </c:v>
                </c:pt>
              </c:strCache>
            </c:strRef>
          </c:tx>
          <c:val>
            <c:numRef>
              <c:f>Sheet1!$C$3:$D$3</c:f>
              <c:numCache>
                <c:formatCode>General</c:formatCode>
                <c:ptCount val="2"/>
                <c:pt idx="0">
                  <c:v>48487.3</c:v>
                </c:pt>
                <c:pt idx="1">
                  <c:v>48516.3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Аж үйлдвэрийн  бүтээгдэхүүн борлуулалт, сая.төг </c:v>
                </c:pt>
              </c:strCache>
            </c:strRef>
          </c:tx>
          <c:val>
            <c:numRef>
              <c:f>Sheet1!$C$4:$D$4</c:f>
              <c:numCache>
                <c:formatCode>General</c:formatCode>
                <c:ptCount val="2"/>
                <c:pt idx="0">
                  <c:v>57833.2</c:v>
                </c:pt>
                <c:pt idx="1">
                  <c:v>44012.800000000003</c:v>
                </c:pt>
              </c:numCache>
            </c:numRef>
          </c:val>
        </c:ser>
        <c:axId val="117309440"/>
        <c:axId val="117312896"/>
      </c:barChart>
      <c:catAx>
        <c:axId val="117309440"/>
        <c:scaling>
          <c:orientation val="minMax"/>
        </c:scaling>
        <c:axPos val="b"/>
        <c:tickLblPos val="nextTo"/>
        <c:crossAx val="117312896"/>
        <c:crosses val="autoZero"/>
        <c:auto val="1"/>
        <c:lblAlgn val="ctr"/>
        <c:lblOffset val="100"/>
      </c:catAx>
      <c:valAx>
        <c:axId val="117312896"/>
        <c:scaling>
          <c:orientation val="minMax"/>
        </c:scaling>
        <c:axPos val="l"/>
        <c:numFmt formatCode="General" sourceLinked="1"/>
        <c:tickLblPos val="nextTo"/>
        <c:crossAx val="117309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Sheet1!$A$7</c:f>
              <c:strCache>
                <c:ptCount val="1"/>
                <c:pt idx="0">
                  <c:v>Нийт ААНБ-ын тоо</c:v>
                </c:pt>
              </c:strCache>
            </c:strRef>
          </c:tx>
          <c:dLbls>
            <c:dLbl>
              <c:idx val="1"/>
              <c:layout>
                <c:manualLayout>
                  <c:x val="-2.5990897864776158E-3"/>
                  <c:y val="-2.9850734574867952E-2"/>
                </c:manualLayout>
              </c:layout>
              <c:showVal val="1"/>
            </c:dLbl>
            <c:showVal val="1"/>
          </c:dLbls>
          <c:cat>
            <c:strRef>
              <c:f>Sheet1!$B$6:$F$6</c:f>
              <c:strCache>
                <c:ptCount val="5"/>
                <c:pt idx="0">
                  <c:v>2011-III</c:v>
                </c:pt>
                <c:pt idx="1">
                  <c:v>2012-III</c:v>
                </c:pt>
                <c:pt idx="2">
                  <c:v>2013-III</c:v>
                </c:pt>
                <c:pt idx="3">
                  <c:v>2014-III</c:v>
                </c:pt>
                <c:pt idx="4">
                  <c:v>2015-III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2139</c:v>
                </c:pt>
                <c:pt idx="1">
                  <c:v>2225</c:v>
                </c:pt>
                <c:pt idx="2">
                  <c:v>2307</c:v>
                </c:pt>
                <c:pt idx="3">
                  <c:v>2503</c:v>
                </c:pt>
                <c:pt idx="4">
                  <c:v>2758</c:v>
                </c:pt>
              </c:numCache>
            </c:numRef>
          </c:val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ААНБ-ын тоо</c:v>
                </c:pt>
              </c:strCache>
            </c:strRef>
          </c:tx>
          <c:dLbls>
            <c:dLbl>
              <c:idx val="0"/>
              <c:layout>
                <c:manualLayout>
                  <c:x val="3.37881672242089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8986346797164201E-2"/>
                  <c:y val="-9.9502448582893602E-3"/>
                </c:manualLayout>
              </c:layout>
              <c:showVal val="1"/>
            </c:dLbl>
            <c:dLbl>
              <c:idx val="2"/>
              <c:layout>
                <c:manualLayout>
                  <c:x val="4.4184526370119388E-2"/>
                  <c:y val="-4.9751224291446749E-3"/>
                </c:manualLayout>
              </c:layout>
              <c:showVal val="1"/>
            </c:dLbl>
            <c:dLbl>
              <c:idx val="3"/>
              <c:layout>
                <c:manualLayout>
                  <c:x val="3.6387257010686486E-2"/>
                  <c:y val="-9.9502448582893602E-3"/>
                </c:manualLayout>
              </c:layout>
              <c:showVal val="1"/>
            </c:dLbl>
            <c:dLbl>
              <c:idx val="4"/>
              <c:layout>
                <c:manualLayout>
                  <c:x val="4.1585436583641784E-2"/>
                  <c:y val="-4.477610186230202E-2"/>
                </c:manualLayout>
              </c:layout>
              <c:showVal val="1"/>
            </c:dLbl>
            <c:showVal val="1"/>
          </c:dLbls>
          <c:cat>
            <c:strRef>
              <c:f>Sheet1!$B$6:$F$6</c:f>
              <c:strCache>
                <c:ptCount val="5"/>
                <c:pt idx="0">
                  <c:v>2011-III</c:v>
                </c:pt>
                <c:pt idx="1">
                  <c:v>2012-III</c:v>
                </c:pt>
                <c:pt idx="2">
                  <c:v>2013-III</c:v>
                </c:pt>
                <c:pt idx="3">
                  <c:v>2014-III</c:v>
                </c:pt>
                <c:pt idx="4">
                  <c:v>2015-III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1670</c:v>
                </c:pt>
                <c:pt idx="1">
                  <c:v>1759</c:v>
                </c:pt>
                <c:pt idx="2">
                  <c:v>1842</c:v>
                </c:pt>
                <c:pt idx="3">
                  <c:v>1986</c:v>
                </c:pt>
                <c:pt idx="4">
                  <c:v>2164</c:v>
                </c:pt>
              </c:numCache>
            </c:numRef>
          </c:val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Төсөвт байгууллага</c:v>
                </c:pt>
              </c:strCache>
            </c:strRef>
          </c:tx>
          <c:dLbls>
            <c:dLbl>
              <c:idx val="0"/>
              <c:layout>
                <c:manualLayout>
                  <c:x val="2.8589987651253774E-2"/>
                  <c:y val="-1.4925367287433981E-2"/>
                </c:manualLayout>
              </c:layout>
              <c:showVal val="1"/>
            </c:dLbl>
            <c:dLbl>
              <c:idx val="1"/>
              <c:layout>
                <c:manualLayout>
                  <c:x val="2.3391808078298552E-2"/>
                  <c:y val="-2.4875612145723373E-2"/>
                </c:manualLayout>
              </c:layout>
              <c:showVal val="1"/>
            </c:dLbl>
            <c:dLbl>
              <c:idx val="2"/>
              <c:layout>
                <c:manualLayout>
                  <c:x val="2.0792718291820889E-2"/>
                  <c:y val="-1.4925367287433981E-2"/>
                </c:manualLayout>
              </c:layout>
              <c:showVal val="1"/>
            </c:dLbl>
            <c:dLbl>
              <c:idx val="3"/>
              <c:layout>
                <c:manualLayout>
                  <c:x val="1.8193628505343375E-2"/>
                  <c:y val="-2.9850734574867952E-2"/>
                </c:manualLayout>
              </c:layout>
              <c:showVal val="1"/>
            </c:dLbl>
            <c:dLbl>
              <c:idx val="4"/>
              <c:layout>
                <c:manualLayout>
                  <c:x val="2.0792718291820986E-2"/>
                  <c:y val="-5.4726346720591325E-2"/>
                </c:manualLayout>
              </c:layout>
              <c:showVal val="1"/>
            </c:dLbl>
            <c:showVal val="1"/>
          </c:dLbls>
          <c:cat>
            <c:strRef>
              <c:f>Sheet1!$B$6:$F$6</c:f>
              <c:strCache>
                <c:ptCount val="5"/>
                <c:pt idx="0">
                  <c:v>2011-III</c:v>
                </c:pt>
                <c:pt idx="1">
                  <c:v>2012-III</c:v>
                </c:pt>
                <c:pt idx="2">
                  <c:v>2013-III</c:v>
                </c:pt>
                <c:pt idx="3">
                  <c:v>2014-III</c:v>
                </c:pt>
                <c:pt idx="4">
                  <c:v>2015-III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  <c:pt idx="0">
                  <c:v>201</c:v>
                </c:pt>
                <c:pt idx="1">
                  <c:v>206</c:v>
                </c:pt>
                <c:pt idx="2">
                  <c:v>214</c:v>
                </c:pt>
                <c:pt idx="3">
                  <c:v>219</c:v>
                </c:pt>
                <c:pt idx="4">
                  <c:v>222</c:v>
                </c:pt>
              </c:numCache>
            </c:numRef>
          </c:val>
        </c:ser>
        <c:ser>
          <c:idx val="3"/>
          <c:order val="3"/>
          <c:tx>
            <c:strRef>
              <c:f>Sheet1!$A$10</c:f>
              <c:strCache>
                <c:ptCount val="1"/>
                <c:pt idx="0">
                  <c:v>Салбар, төлөөлөгчийн газар</c:v>
                </c:pt>
              </c:strCache>
            </c:strRef>
          </c:tx>
          <c:dLbls>
            <c:dLbl>
              <c:idx val="0"/>
              <c:layout>
                <c:manualLayout>
                  <c:x val="1.2995448932388055E-2"/>
                  <c:y val="-5.9701469149736001E-2"/>
                </c:manualLayout>
              </c:layout>
              <c:showVal val="1"/>
            </c:dLbl>
            <c:dLbl>
              <c:idx val="1"/>
              <c:layout>
                <c:manualLayout>
                  <c:x val="7.7972693594328471E-3"/>
                  <c:y val="-7.4626836437169886E-2"/>
                </c:manualLayout>
              </c:layout>
              <c:showVal val="1"/>
            </c:dLbl>
            <c:dLbl>
              <c:idx val="2"/>
              <c:layout>
                <c:manualLayout>
                  <c:x val="7.7972693594328471E-3"/>
                  <c:y val="-7.9601958866314548E-2"/>
                </c:manualLayout>
              </c:layout>
              <c:showVal val="1"/>
            </c:dLbl>
            <c:dLbl>
              <c:idx val="3"/>
              <c:layout>
                <c:manualLayout>
                  <c:x val="1.0396359145910465E-2"/>
                  <c:y val="-5.9701469149736001E-2"/>
                </c:manualLayout>
              </c:layout>
              <c:showVal val="1"/>
            </c:dLbl>
            <c:dLbl>
              <c:idx val="4"/>
              <c:layout>
                <c:manualLayout>
                  <c:x val="3.8986346797164201E-2"/>
                  <c:y val="-3.4825857004012611E-2"/>
                </c:manualLayout>
              </c:layout>
              <c:showVal val="1"/>
            </c:dLbl>
            <c:showVal val="1"/>
          </c:dLbls>
          <c:cat>
            <c:strRef>
              <c:f>Sheet1!$B$6:$F$6</c:f>
              <c:strCache>
                <c:ptCount val="5"/>
                <c:pt idx="0">
                  <c:v>2011-III</c:v>
                </c:pt>
                <c:pt idx="1">
                  <c:v>2012-III</c:v>
                </c:pt>
                <c:pt idx="2">
                  <c:v>2013-III</c:v>
                </c:pt>
                <c:pt idx="3">
                  <c:v>2014-III</c:v>
                </c:pt>
                <c:pt idx="4">
                  <c:v>2015-III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268</c:v>
                </c:pt>
                <c:pt idx="1">
                  <c:v>260</c:v>
                </c:pt>
                <c:pt idx="2">
                  <c:v>251</c:v>
                </c:pt>
                <c:pt idx="3">
                  <c:v>298</c:v>
                </c:pt>
                <c:pt idx="4">
                  <c:v>372</c:v>
                </c:pt>
              </c:numCache>
            </c:numRef>
          </c:val>
        </c:ser>
        <c:dLbls>
          <c:showVal val="1"/>
        </c:dLbls>
        <c:gapWidth val="75"/>
        <c:shape val="box"/>
        <c:axId val="71402240"/>
        <c:axId val="71403776"/>
        <c:axId val="0"/>
      </c:bar3DChart>
      <c:catAx>
        <c:axId val="71402240"/>
        <c:scaling>
          <c:orientation val="minMax"/>
        </c:scaling>
        <c:axPos val="b"/>
        <c:majorTickMark val="none"/>
        <c:tickLblPos val="nextTo"/>
        <c:crossAx val="71403776"/>
        <c:crosses val="autoZero"/>
        <c:auto val="1"/>
        <c:lblAlgn val="ctr"/>
        <c:lblOffset val="100"/>
      </c:catAx>
      <c:valAx>
        <c:axId val="71403776"/>
        <c:scaling>
          <c:orientation val="minMax"/>
        </c:scaling>
        <c:axPos val="l"/>
        <c:numFmt formatCode="General" sourceLinked="1"/>
        <c:majorTickMark val="none"/>
        <c:tickLblPos val="nextTo"/>
        <c:crossAx val="7140224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6124794745484398E-2"/>
          <c:y val="5.0780817346285423E-2"/>
          <c:w val="0.92775041050903273"/>
          <c:h val="0.69501131946135597"/>
        </c:manualLayout>
      </c:layout>
      <c:bar3DChart>
        <c:barDir val="col"/>
        <c:grouping val="clustered"/>
        <c:ser>
          <c:idx val="0"/>
          <c:order val="0"/>
          <c:tx>
            <c:strRef>
              <c:f>Sheet1!$K$4:$K$5</c:f>
              <c:strCache>
                <c:ptCount val="1"/>
                <c:pt idx="0">
                  <c:v>2013-III</c:v>
                </c:pt>
              </c:strCache>
            </c:strRef>
          </c:tx>
          <c:dLbls>
            <c:showVal val="1"/>
          </c:dLbls>
          <c:cat>
            <c:strRef>
              <c:f>Sheet1!$J$6:$J$8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Цэвэр өсөлт</c:v>
                </c:pt>
              </c:strCache>
            </c:strRef>
          </c:cat>
          <c:val>
            <c:numRef>
              <c:f>Sheet1!$K$6:$K$8</c:f>
              <c:numCache>
                <c:formatCode>General</c:formatCode>
                <c:ptCount val="3"/>
                <c:pt idx="0">
                  <c:v>463</c:v>
                </c:pt>
                <c:pt idx="1">
                  <c:v>115</c:v>
                </c:pt>
                <c:pt idx="2">
                  <c:v>348</c:v>
                </c:pt>
              </c:numCache>
            </c:numRef>
          </c:val>
        </c:ser>
        <c:ser>
          <c:idx val="1"/>
          <c:order val="1"/>
          <c:tx>
            <c:strRef>
              <c:f>Sheet1!$L$4:$L$5</c:f>
              <c:strCache>
                <c:ptCount val="1"/>
                <c:pt idx="0">
                  <c:v>2014-III</c:v>
                </c:pt>
              </c:strCache>
            </c:strRef>
          </c:tx>
          <c:dLbls>
            <c:showVal val="1"/>
          </c:dLbls>
          <c:cat>
            <c:strRef>
              <c:f>Sheet1!$J$6:$J$8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Цэвэр өсөлт</c:v>
                </c:pt>
              </c:strCache>
            </c:strRef>
          </c:cat>
          <c:val>
            <c:numRef>
              <c:f>Sheet1!$L$6:$L$8</c:f>
              <c:numCache>
                <c:formatCode>General</c:formatCode>
                <c:ptCount val="3"/>
                <c:pt idx="0">
                  <c:v>551</c:v>
                </c:pt>
                <c:pt idx="1">
                  <c:v>139</c:v>
                </c:pt>
                <c:pt idx="2">
                  <c:v>412</c:v>
                </c:pt>
              </c:numCache>
            </c:numRef>
          </c:val>
        </c:ser>
        <c:ser>
          <c:idx val="2"/>
          <c:order val="2"/>
          <c:tx>
            <c:strRef>
              <c:f>Sheet1!$M$4:$M$5</c:f>
              <c:strCache>
                <c:ptCount val="1"/>
                <c:pt idx="0">
                  <c:v>2015-III</c:v>
                </c:pt>
              </c:strCache>
            </c:strRef>
          </c:tx>
          <c:dLbls>
            <c:showVal val="1"/>
          </c:dLbls>
          <c:cat>
            <c:strRef>
              <c:f>Sheet1!$J$6:$J$8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Цэвэр өсөлт</c:v>
                </c:pt>
              </c:strCache>
            </c:strRef>
          </c:cat>
          <c:val>
            <c:numRef>
              <c:f>Sheet1!$M$6:$M$8</c:f>
              <c:numCache>
                <c:formatCode>General</c:formatCode>
                <c:ptCount val="3"/>
                <c:pt idx="0">
                  <c:v>482</c:v>
                </c:pt>
                <c:pt idx="1">
                  <c:v>115</c:v>
                </c:pt>
                <c:pt idx="2">
                  <c:v>367</c:v>
                </c:pt>
              </c:numCache>
            </c:numRef>
          </c:val>
        </c:ser>
        <c:dLbls>
          <c:showVal val="1"/>
        </c:dLbls>
        <c:shape val="box"/>
        <c:axId val="66385792"/>
        <c:axId val="66387328"/>
        <c:axId val="0"/>
      </c:bar3DChart>
      <c:catAx>
        <c:axId val="66385792"/>
        <c:scaling>
          <c:orientation val="minMax"/>
        </c:scaling>
        <c:axPos val="b"/>
        <c:majorTickMark val="none"/>
        <c:tickLblPos val="nextTo"/>
        <c:crossAx val="66387328"/>
        <c:crosses val="autoZero"/>
        <c:auto val="1"/>
        <c:lblAlgn val="ctr"/>
        <c:lblOffset val="100"/>
      </c:catAx>
      <c:valAx>
        <c:axId val="663873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63857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32937693133186"/>
          <c:y val="0.89347079037800692"/>
          <c:w val="0.49518586038814216"/>
          <c:h val="8.2854127770111224E-2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50"/>
            </a:pPr>
            <a:r>
              <a:rPr lang="mn-MN" sz="1050" b="1" dirty="0">
                <a:latin typeface="Arial" pitchFamily="34" charset="0"/>
                <a:cs typeface="Arial" pitchFamily="34" charset="0"/>
              </a:rPr>
              <a:t>Хөдөлмөр эрхлэлтийн байгууллагад шинээр бүртгүүлсэн болон ажилд зуучлагдан орсон </a:t>
            </a:r>
            <a:r>
              <a:rPr lang="mn-MN" sz="1050" b="1" dirty="0" smtClean="0">
                <a:latin typeface="Arial" pitchFamily="34" charset="0"/>
                <a:cs typeface="Arial" pitchFamily="34" charset="0"/>
              </a:rPr>
              <a:t>иргэд</a:t>
            </a:r>
            <a:r>
              <a:rPr lang="en-US" sz="1050" b="1" baseline="0" dirty="0" smtClean="0">
                <a:latin typeface="Arial" pitchFamily="34" charset="0"/>
                <a:cs typeface="Arial" pitchFamily="34" charset="0"/>
              </a:rPr>
              <a:t> 2013-2015 </a:t>
            </a:r>
            <a:r>
              <a:rPr lang="mn-MN" sz="1050" b="1" baseline="0" dirty="0" smtClean="0">
                <a:latin typeface="Arial" pitchFamily="34" charset="0"/>
                <a:cs typeface="Arial" pitchFamily="34" charset="0"/>
              </a:rPr>
              <a:t>оны 3 сарын</a:t>
            </a:r>
            <a:r>
              <a:rPr lang="mn-MN" sz="10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050" b="1" dirty="0">
                <a:latin typeface="Arial" pitchFamily="34" charset="0"/>
                <a:cs typeface="Arial" pitchFamily="34" charset="0"/>
              </a:rPr>
              <a:t>байдлаар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265507436570428"/>
          <c:y val="0.32303530607061232"/>
          <c:w val="0.82606714785651758"/>
          <c:h val="0.48955338244009822"/>
        </c:manualLayout>
      </c:layout>
      <c:lineChart>
        <c:grouping val="stacked"/>
        <c:ser>
          <c:idx val="0"/>
          <c:order val="0"/>
          <c:tx>
            <c:strRef>
              <c:f>Sheet1!$J$21</c:f>
              <c:strCache>
                <c:ptCount val="1"/>
                <c:pt idx="0">
                  <c:v>Бүртгэлтэй ажилгүйчүүд</c:v>
                </c:pt>
              </c:strCache>
            </c:strRef>
          </c:tx>
          <c:dLbls>
            <c:dLbl>
              <c:idx val="0"/>
              <c:layout>
                <c:manualLayout>
                  <c:x val="-7.1197411003236469E-2"/>
                  <c:y val="7.9532163742690093E-2"/>
                </c:manualLayout>
              </c:layout>
              <c:showVal val="1"/>
            </c:dLbl>
            <c:dLbl>
              <c:idx val="1"/>
              <c:layout>
                <c:manualLayout>
                  <c:x val="-5.8252427184466105E-2"/>
                  <c:y val="6.5497076023391956E-2"/>
                </c:manualLayout>
              </c:layout>
              <c:showVal val="1"/>
            </c:dLbl>
            <c:dLbl>
              <c:idx val="2"/>
              <c:layout>
                <c:manualLayout>
                  <c:x val="-5.8252427184466105E-2"/>
                  <c:y val="6.5497076023391956E-2"/>
                </c:manualLayout>
              </c:layout>
              <c:showVal val="1"/>
            </c:dLbl>
            <c:showVal val="1"/>
          </c:dLbls>
          <c:cat>
            <c:numRef>
              <c:f>Sheet1!$K$20:$M$20</c:f>
              <c:numCache>
                <c:formatCode>General</c:formatCode>
                <c:ptCount val="3"/>
              </c:numCache>
            </c:numRef>
          </c:cat>
          <c:val>
            <c:numRef>
              <c:f>Sheet1!$K$21:$M$21</c:f>
              <c:numCache>
                <c:formatCode>General</c:formatCode>
                <c:ptCount val="3"/>
                <c:pt idx="0">
                  <c:v>974</c:v>
                </c:pt>
                <c:pt idx="1">
                  <c:v>823</c:v>
                </c:pt>
                <c:pt idx="2">
                  <c:v>675</c:v>
                </c:pt>
              </c:numCache>
            </c:numRef>
          </c:val>
        </c:ser>
        <c:ser>
          <c:idx val="1"/>
          <c:order val="1"/>
          <c:tx>
            <c:strRef>
              <c:f>Sheet1!$J$22</c:f>
              <c:strCache>
                <c:ptCount val="1"/>
                <c:pt idx="0">
                  <c:v>Ажилд зуучлагдан орсон иргэд</c:v>
                </c:pt>
              </c:strCache>
            </c:strRef>
          </c:tx>
          <c:dLbls>
            <c:dLbl>
              <c:idx val="0"/>
              <c:layout>
                <c:manualLayout>
                  <c:x val="-3.2362459546925572E-3"/>
                  <c:y val="-6.549707602339195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8.4210526315789527E-2"/>
                </c:manualLayout>
              </c:layout>
              <c:showVal val="1"/>
            </c:dLbl>
            <c:dLbl>
              <c:idx val="2"/>
              <c:layout>
                <c:manualLayout>
                  <c:x val="-3.2362459546925572E-3"/>
                  <c:y val="-7.4853801169590714E-2"/>
                </c:manualLayout>
              </c:layout>
              <c:showVal val="1"/>
            </c:dLbl>
            <c:showVal val="1"/>
          </c:dLbls>
          <c:cat>
            <c:numRef>
              <c:f>Sheet1!$K$20:$M$20</c:f>
              <c:numCache>
                <c:formatCode>General</c:formatCode>
                <c:ptCount val="3"/>
              </c:numCache>
            </c:numRef>
          </c:cat>
          <c:val>
            <c:numRef>
              <c:f>Sheet1!$K$22:$M$22</c:f>
              <c:numCache>
                <c:formatCode>General</c:formatCode>
                <c:ptCount val="3"/>
                <c:pt idx="0">
                  <c:v>200</c:v>
                </c:pt>
                <c:pt idx="1">
                  <c:v>77</c:v>
                </c:pt>
                <c:pt idx="2">
                  <c:v>71</c:v>
                </c:pt>
              </c:numCache>
            </c:numRef>
          </c:val>
        </c:ser>
        <c:dLbls>
          <c:showVal val="1"/>
        </c:dLbls>
        <c:marker val="1"/>
        <c:axId val="69675264"/>
        <c:axId val="69685248"/>
      </c:lineChart>
      <c:catAx>
        <c:axId val="69675264"/>
        <c:scaling>
          <c:orientation val="minMax"/>
        </c:scaling>
        <c:axPos val="b"/>
        <c:numFmt formatCode="General" sourceLinked="1"/>
        <c:majorTickMark val="none"/>
        <c:tickLblPos val="nextTo"/>
        <c:crossAx val="69685248"/>
        <c:crosses val="autoZero"/>
        <c:auto val="1"/>
        <c:lblAlgn val="ctr"/>
        <c:lblOffset val="100"/>
      </c:catAx>
      <c:valAx>
        <c:axId val="696852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967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231990418673395"/>
          <c:y val="0.8747053460422719"/>
          <c:w val="0.84183333333333465"/>
          <c:h val="7.5609507144940385E-2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sz="1200">
                <a:latin typeface="Arial" pitchFamily="34" charset="0"/>
                <a:cs typeface="Arial" pitchFamily="34" charset="0"/>
              </a:rPr>
              <a:t>,</a:t>
            </a:r>
            <a:r>
              <a:rPr lang="mn-MN" sz="1200">
                <a:latin typeface="Arial" pitchFamily="34" charset="0"/>
                <a:cs typeface="Arial" pitchFamily="34" charset="0"/>
              </a:rPr>
              <a:t> боловсролын </a:t>
            </a:r>
            <a:r>
              <a:rPr lang="mn-MN" sz="1100">
                <a:latin typeface="Arial" pitchFamily="34" charset="0"/>
                <a:cs typeface="Arial" pitchFamily="34" charset="0"/>
              </a:rPr>
              <a:t>түвшнээр</a:t>
            </a:r>
            <a:r>
              <a:rPr lang="en-US" sz="1200">
                <a:latin typeface="Arial" pitchFamily="34" charset="0"/>
                <a:cs typeface="Arial" pitchFamily="34" charset="0"/>
              </a:rPr>
              <a:t>,</a:t>
            </a:r>
            <a:r>
              <a:rPr lang="mn-MN" sz="1200">
                <a:latin typeface="Arial" pitchFamily="34" charset="0"/>
                <a:cs typeface="Arial" pitchFamily="34" charset="0"/>
              </a:rPr>
              <a:t> 2015 оны </a:t>
            </a:r>
            <a:r>
              <a:rPr lang="en-US" sz="1200">
                <a:latin typeface="Arial" pitchFamily="34" charset="0"/>
                <a:cs typeface="Arial" pitchFamily="34" charset="0"/>
              </a:rPr>
              <a:t>3</a:t>
            </a:r>
            <a:r>
              <a:rPr lang="mn-MN" sz="1200">
                <a:latin typeface="Arial" pitchFamily="34" charset="0"/>
                <a:cs typeface="Arial" pitchFamily="34" charset="0"/>
              </a:rPr>
              <a:t>-р сарын байдлаар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Sheet3!$B$8:$B$9</c:f>
              <c:strCache>
                <c:ptCount val="1"/>
                <c:pt idx="0">
                  <c:v>2015-III</c:v>
                </c:pt>
              </c:strCache>
            </c:strRef>
          </c:tx>
          <c:dLbls>
            <c:showVal val="1"/>
          </c:dLbls>
          <c:cat>
            <c:strRef>
              <c:f>Sheet3!$A$10:$A$16</c:f>
              <c:strCache>
                <c:ptCount val="7"/>
                <c:pt idx="0">
                  <c:v>Бүгд</c:v>
                </c:pt>
                <c:pt idx="1">
                  <c:v>үүнээс эмэгтэй</c:v>
                </c:pt>
                <c:pt idx="2">
                  <c:v>дээд</c:v>
                </c:pt>
                <c:pt idx="3">
                  <c:v>тусгай дунд</c:v>
                </c:pt>
                <c:pt idx="4">
                  <c:v>ерөнхий боловсролтой</c:v>
                </c:pt>
                <c:pt idx="5">
                  <c:v>мэргэжилтэй ажилчид</c:v>
                </c:pt>
                <c:pt idx="6">
                  <c:v>боловсролгүй</c:v>
                </c:pt>
              </c:strCache>
            </c:strRef>
          </c:cat>
          <c:val>
            <c:numRef>
              <c:f>Sheet3!$B$10:$B$16</c:f>
              <c:numCache>
                <c:formatCode>General</c:formatCode>
                <c:ptCount val="7"/>
                <c:pt idx="0">
                  <c:v>675</c:v>
                </c:pt>
                <c:pt idx="1">
                  <c:v>375</c:v>
                </c:pt>
                <c:pt idx="2">
                  <c:v>152</c:v>
                </c:pt>
                <c:pt idx="3">
                  <c:v>36</c:v>
                </c:pt>
                <c:pt idx="4">
                  <c:v>418</c:v>
                </c:pt>
                <c:pt idx="5">
                  <c:v>68</c:v>
                </c:pt>
                <c:pt idx="6">
                  <c:v>1</c:v>
                </c:pt>
              </c:numCache>
            </c:numRef>
          </c:val>
        </c:ser>
        <c:dLbls>
          <c:showVal val="1"/>
        </c:dLbls>
        <c:overlap val="-25"/>
        <c:axId val="70909952"/>
        <c:axId val="70911488"/>
      </c:barChart>
      <c:catAx>
        <c:axId val="70909952"/>
        <c:scaling>
          <c:orientation val="minMax"/>
        </c:scaling>
        <c:axPos val="l"/>
        <c:majorTickMark val="none"/>
        <c:tickLblPos val="nextTo"/>
        <c:crossAx val="70911488"/>
        <c:crosses val="autoZero"/>
        <c:auto val="1"/>
        <c:lblAlgn val="ctr"/>
        <c:lblOffset val="100"/>
      </c:catAx>
      <c:valAx>
        <c:axId val="70911488"/>
        <c:scaling>
          <c:orientation val="minMax"/>
        </c:scaling>
        <c:delete val="1"/>
        <c:axPos val="b"/>
        <c:numFmt formatCode="General" sourceLinked="1"/>
        <c:tickLblPos val="nextTo"/>
        <c:crossAx val="7090995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0202020202020211E-2"/>
          <c:y val="9.7219964439928697E-2"/>
          <c:w val="0.96296296296296147"/>
          <c:h val="0.65825924985183304"/>
        </c:manualLayout>
      </c:layout>
      <c:bar3DChart>
        <c:barDir val="col"/>
        <c:grouping val="stacked"/>
        <c:ser>
          <c:idx val="0"/>
          <c:order val="0"/>
          <c:tx>
            <c:strRef>
              <c:f>Sheet3!$A$45</c:f>
              <c:strCache>
                <c:ptCount val="1"/>
                <c:pt idx="0">
                  <c:v>Бүртгэлтэй ажилгүйчүүд</c:v>
                </c:pt>
              </c:strCache>
            </c:strRef>
          </c:tx>
          <c:dLbls>
            <c:dLbl>
              <c:idx val="0"/>
              <c:layout>
                <c:manualLayout>
                  <c:x val="5.9569447758424134E-3"/>
                  <c:y val="-0.30227848428871412"/>
                </c:manualLayout>
              </c:layout>
              <c:showVal val="1"/>
            </c:dLbl>
            <c:dLbl>
              <c:idx val="1"/>
              <c:layout>
                <c:manualLayout>
                  <c:x val="2.4151753758052969E-2"/>
                  <c:y val="-0.31588519177038427"/>
                </c:manualLayout>
              </c:layout>
              <c:showVal val="1"/>
            </c:dLbl>
            <c:dLbl>
              <c:idx val="2"/>
              <c:layout>
                <c:manualLayout>
                  <c:x val="1.495731594156794E-2"/>
                  <c:y val="-0.32396410126153635"/>
                </c:manualLayout>
              </c:layout>
              <c:showVal val="1"/>
            </c:dLbl>
            <c:dLbl>
              <c:idx val="3"/>
              <c:layout>
                <c:manualLayout>
                  <c:x val="1.7547257350406957E-2"/>
                  <c:y val="-0.30739903479806957"/>
                </c:manualLayout>
              </c:layout>
              <c:showVal val="1"/>
            </c:dLbl>
            <c:dLbl>
              <c:idx val="4"/>
              <c:layout>
                <c:manualLayout>
                  <c:x val="1.7547257350406957E-2"/>
                  <c:y val="-0.29708238083142885"/>
                </c:manualLayout>
              </c:layout>
              <c:showVal val="1"/>
            </c:dLbl>
            <c:dLbl>
              <c:idx val="5"/>
              <c:layout>
                <c:manualLayout>
                  <c:x val="-2.4605636416660096E-3"/>
                  <c:y val="-0.29664634662602629"/>
                </c:manualLayout>
              </c:layout>
              <c:showVal val="1"/>
            </c:dLbl>
            <c:dLbl>
              <c:idx val="6"/>
              <c:layout>
                <c:manualLayout>
                  <c:x val="8.5470187438691381E-3"/>
                  <c:y val="-0.27448691897383848"/>
                </c:manualLayout>
              </c:layout>
              <c:showVal val="1"/>
            </c:dLbl>
            <c:dLbl>
              <c:idx val="7"/>
              <c:layout>
                <c:manualLayout>
                  <c:x val="8.4175084175084312E-3"/>
                  <c:y val="-0.29127000254000507"/>
                </c:manualLayout>
              </c:layout>
              <c:showVal val="1"/>
            </c:dLbl>
            <c:dLbl>
              <c:idx val="8"/>
              <c:layout>
                <c:manualLayout>
                  <c:x val="9.4534584692065222E-3"/>
                  <c:y val="-0.27492295317924048"/>
                </c:manualLayout>
              </c:layout>
              <c:showVal val="1"/>
            </c:dLbl>
            <c:dLbl>
              <c:idx val="9"/>
              <c:layout>
                <c:manualLayout>
                  <c:x val="6.8635170603674545E-3"/>
                  <c:y val="-0.24288290576581154"/>
                </c:manualLayout>
              </c:layout>
              <c:showVal val="1"/>
            </c:dLbl>
            <c:dLbl>
              <c:idx val="10"/>
              <c:layout>
                <c:manualLayout>
                  <c:x val="5.9569447758424134E-3"/>
                  <c:y val="-0.2424468715604102"/>
                </c:manualLayout>
              </c:layout>
              <c:showVal val="1"/>
            </c:dLbl>
            <c:dLbl>
              <c:idx val="11"/>
              <c:layout>
                <c:manualLayout>
                  <c:x val="-1.8777008934489261E-3"/>
                  <c:y val="-0.23641647616628608"/>
                </c:manualLayout>
              </c:layout>
              <c:showVal val="1"/>
            </c:dLbl>
            <c:showVal val="1"/>
          </c:dLbls>
          <c:cat>
            <c:strRef>
              <c:f>Sheet3!$B$43:$M$44</c:f>
              <c:strCache>
                <c:ptCount val="12"/>
                <c:pt idx="0">
                  <c:v>2000-III</c:v>
                </c:pt>
                <c:pt idx="1">
                  <c:v>2005-III</c:v>
                </c:pt>
                <c:pt idx="2">
                  <c:v>2006-III</c:v>
                </c:pt>
                <c:pt idx="3">
                  <c:v>2007-III</c:v>
                </c:pt>
                <c:pt idx="4">
                  <c:v>2008-III</c:v>
                </c:pt>
                <c:pt idx="5">
                  <c:v>2009-III</c:v>
                </c:pt>
                <c:pt idx="6">
                  <c:v>2010-III</c:v>
                </c:pt>
                <c:pt idx="7">
                  <c:v>2011-III</c:v>
                </c:pt>
                <c:pt idx="8">
                  <c:v>2012-III</c:v>
                </c:pt>
                <c:pt idx="9">
                  <c:v>2013-III</c:v>
                </c:pt>
                <c:pt idx="10">
                  <c:v>2014-III</c:v>
                </c:pt>
                <c:pt idx="11">
                  <c:v>2015-III</c:v>
                </c:pt>
              </c:strCache>
            </c:strRef>
          </c:cat>
          <c:val>
            <c:numRef>
              <c:f>Sheet3!$B$45:$M$45</c:f>
              <c:numCache>
                <c:formatCode>General</c:formatCode>
                <c:ptCount val="12"/>
                <c:pt idx="0">
                  <c:v>1298</c:v>
                </c:pt>
                <c:pt idx="1">
                  <c:v>1430</c:v>
                </c:pt>
                <c:pt idx="2">
                  <c:v>1218</c:v>
                </c:pt>
                <c:pt idx="3">
                  <c:v>1146</c:v>
                </c:pt>
                <c:pt idx="4">
                  <c:v>1042</c:v>
                </c:pt>
                <c:pt idx="5">
                  <c:v>1026</c:v>
                </c:pt>
                <c:pt idx="6">
                  <c:v>1156</c:v>
                </c:pt>
                <c:pt idx="7">
                  <c:v>1062</c:v>
                </c:pt>
                <c:pt idx="8">
                  <c:v>1152</c:v>
                </c:pt>
                <c:pt idx="9">
                  <c:v>974</c:v>
                </c:pt>
                <c:pt idx="10">
                  <c:v>823</c:v>
                </c:pt>
                <c:pt idx="11">
                  <c:v>675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70927872"/>
        <c:axId val="70929408"/>
        <c:axId val="0"/>
      </c:bar3DChart>
      <c:catAx>
        <c:axId val="70927872"/>
        <c:scaling>
          <c:orientation val="minMax"/>
        </c:scaling>
        <c:axPos val="b"/>
        <c:majorTickMark val="none"/>
        <c:tickLblPos val="nextTo"/>
        <c:crossAx val="70929408"/>
        <c:crosses val="autoZero"/>
        <c:auto val="1"/>
        <c:lblAlgn val="ctr"/>
        <c:lblOffset val="100"/>
      </c:catAx>
      <c:valAx>
        <c:axId val="70929408"/>
        <c:scaling>
          <c:orientation val="minMax"/>
        </c:scaling>
        <c:delete val="1"/>
        <c:axPos val="l"/>
        <c:numFmt formatCode="General" sourceLinked="1"/>
        <c:tickLblPos val="nextTo"/>
        <c:crossAx val="70927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492974363053144"/>
          <c:y val="0.90278003556007214"/>
          <c:w val="0.22993835997773038"/>
          <c:h val="9.7219964439928697E-2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7222222222222332E-2"/>
          <c:y val="0.17913385826771652"/>
          <c:w val="0.93888888888889055"/>
          <c:h val="0.61728124893479264"/>
        </c:manualLayout>
      </c:layout>
      <c:bar3DChart>
        <c:barDir val="col"/>
        <c:grouping val="clustered"/>
        <c:ser>
          <c:idx val="0"/>
          <c:order val="0"/>
          <c:tx>
            <c:strRef>
              <c:f>Sheet2!$A$6</c:f>
              <c:strCache>
                <c:ptCount val="1"/>
                <c:pt idx="0">
                  <c:v>Асаржсан эх</c:v>
                </c:pt>
              </c:strCache>
            </c:strRef>
          </c:tx>
          <c:dLbls>
            <c:dLbl>
              <c:idx val="0"/>
              <c:layout>
                <c:manualLayout>
                  <c:x val="-2.7777777777777991E-3"/>
                  <c:y val="-1.2987012987012988E-2"/>
                </c:manualLayout>
              </c:layout>
              <c:showVal val="1"/>
            </c:dLbl>
            <c:dLbl>
              <c:idx val="1"/>
              <c:layout>
                <c:manualLayout>
                  <c:x val="-8.3333333333334026E-3"/>
                  <c:y val="-2.5974025974026042E-2"/>
                </c:manualLayout>
              </c:layout>
              <c:showVal val="1"/>
            </c:dLbl>
            <c:dLbl>
              <c:idx val="2"/>
              <c:layout>
                <c:manualLayout>
                  <c:x val="-5.5555555555555558E-3"/>
                  <c:y val="-1.2987012987012988E-2"/>
                </c:manualLayout>
              </c:layout>
              <c:showVal val="1"/>
            </c:dLbl>
            <c:showVal val="1"/>
          </c:dLbls>
          <c:cat>
            <c:strRef>
              <c:f>Sheet2!$B$4:$D$5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Sheet2!$B$6:$D$6</c:f>
              <c:numCache>
                <c:formatCode>General</c:formatCode>
                <c:ptCount val="3"/>
                <c:pt idx="0">
                  <c:v>463</c:v>
                </c:pt>
                <c:pt idx="1">
                  <c:v>551</c:v>
                </c:pt>
                <c:pt idx="2">
                  <c:v>482</c:v>
                </c:pt>
              </c:numCache>
            </c:numRef>
          </c:val>
        </c:ser>
        <c:ser>
          <c:idx val="1"/>
          <c:order val="1"/>
          <c:tx>
            <c:strRef>
              <c:f>Sheet2!$A$7</c:f>
              <c:strCache>
                <c:ptCount val="1"/>
                <c:pt idx="0">
                  <c:v>Амьд төрсөн хүүхэд</c:v>
                </c:pt>
              </c:strCache>
            </c:strRef>
          </c:tx>
          <c:dLbls>
            <c:dLbl>
              <c:idx val="0"/>
              <c:layout>
                <c:manualLayout>
                  <c:x val="2.777777777777795E-2"/>
                  <c:y val="-2.5974025974026042E-2"/>
                </c:manualLayout>
              </c:layout>
              <c:showVal val="1"/>
            </c:dLbl>
            <c:dLbl>
              <c:idx val="1"/>
              <c:layout>
                <c:manualLayout>
                  <c:x val="2.2222222222222251E-2"/>
                  <c:y val="-2.5974025974026042E-2"/>
                </c:manualLayout>
              </c:layout>
              <c:showVal val="1"/>
            </c:dLbl>
            <c:dLbl>
              <c:idx val="2"/>
              <c:layout>
                <c:manualLayout>
                  <c:x val="1.9444444444444545E-2"/>
                  <c:y val="-1.2987012987012988E-2"/>
                </c:manualLayout>
              </c:layout>
              <c:showVal val="1"/>
            </c:dLbl>
            <c:showVal val="1"/>
          </c:dLbls>
          <c:cat>
            <c:strRef>
              <c:f>Sheet2!$B$4:$D$5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Sheet2!$B$7:$D$7</c:f>
              <c:numCache>
                <c:formatCode>General</c:formatCode>
                <c:ptCount val="3"/>
                <c:pt idx="0">
                  <c:v>463</c:v>
                </c:pt>
                <c:pt idx="1">
                  <c:v>554</c:v>
                </c:pt>
                <c:pt idx="2">
                  <c:v>481</c:v>
                </c:pt>
              </c:numCache>
            </c:numRef>
          </c:val>
        </c:ser>
        <c:dLbls>
          <c:showVal val="1"/>
        </c:dLbls>
        <c:shape val="box"/>
        <c:axId val="71067904"/>
        <c:axId val="71073792"/>
        <c:axId val="0"/>
      </c:bar3DChart>
      <c:catAx>
        <c:axId val="71067904"/>
        <c:scaling>
          <c:orientation val="minMax"/>
        </c:scaling>
        <c:axPos val="b"/>
        <c:majorTickMark val="none"/>
        <c:tickLblPos val="nextTo"/>
        <c:crossAx val="71073792"/>
        <c:crosses val="autoZero"/>
        <c:auto val="1"/>
        <c:lblAlgn val="ctr"/>
        <c:lblOffset val="100"/>
      </c:catAx>
      <c:valAx>
        <c:axId val="710737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1067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686205890930323E-2"/>
          <c:y val="0.88196124420617661"/>
          <c:w val="0.52843000874890556"/>
          <c:h val="7.8281010328254408E-2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0178326474622812E-2"/>
          <c:y val="8.6109111361079863E-2"/>
          <c:w val="0.9396433470507547"/>
          <c:h val="0.67826771653543472"/>
        </c:manualLayout>
      </c:layout>
      <c:bar3DChart>
        <c:barDir val="col"/>
        <c:grouping val="clustered"/>
        <c:ser>
          <c:idx val="0"/>
          <c:order val="0"/>
          <c:tx>
            <c:strRef>
              <c:f>Sheet2!$A$31</c:f>
              <c:strCache>
                <c:ptCount val="1"/>
                <c:pt idx="0">
                  <c:v>Төрөлт</c:v>
                </c:pt>
              </c:strCache>
            </c:strRef>
          </c:tx>
          <c:dLbls>
            <c:showVal val="1"/>
          </c:dLbls>
          <c:cat>
            <c:strRef>
              <c:f>Sheet2!$B$29:$D$30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Sheet2!$B$31:$D$31</c:f>
              <c:numCache>
                <c:formatCode>General</c:formatCode>
                <c:ptCount val="3"/>
                <c:pt idx="0">
                  <c:v>463</c:v>
                </c:pt>
                <c:pt idx="1">
                  <c:v>554</c:v>
                </c:pt>
                <c:pt idx="2">
                  <c:v>481</c:v>
                </c:pt>
              </c:numCache>
            </c:numRef>
          </c:val>
        </c:ser>
        <c:ser>
          <c:idx val="1"/>
          <c:order val="1"/>
          <c:tx>
            <c:strRef>
              <c:f>Sheet2!$A$32</c:f>
              <c:strCache>
                <c:ptCount val="1"/>
                <c:pt idx="0">
                  <c:v>Нас баралт</c:v>
                </c:pt>
              </c:strCache>
            </c:strRef>
          </c:tx>
          <c:dLbls>
            <c:showVal val="1"/>
          </c:dLbls>
          <c:cat>
            <c:strRef>
              <c:f>Sheet2!$B$29:$D$30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Sheet2!$B$32:$D$32</c:f>
              <c:numCache>
                <c:formatCode>General</c:formatCode>
                <c:ptCount val="3"/>
                <c:pt idx="0">
                  <c:v>115</c:v>
                </c:pt>
                <c:pt idx="1">
                  <c:v>139</c:v>
                </c:pt>
                <c:pt idx="2">
                  <c:v>115</c:v>
                </c:pt>
              </c:numCache>
            </c:numRef>
          </c:val>
        </c:ser>
        <c:dLbls>
          <c:showVal val="1"/>
        </c:dLbls>
        <c:shape val="box"/>
        <c:axId val="71120000"/>
        <c:axId val="71121536"/>
        <c:axId val="0"/>
      </c:bar3DChart>
      <c:catAx>
        <c:axId val="71120000"/>
        <c:scaling>
          <c:orientation val="minMax"/>
        </c:scaling>
        <c:axPos val="b"/>
        <c:majorTickMark val="none"/>
        <c:tickLblPos val="nextTo"/>
        <c:crossAx val="71121536"/>
        <c:crosses val="autoZero"/>
        <c:auto val="1"/>
        <c:lblAlgn val="ctr"/>
        <c:lblOffset val="100"/>
      </c:catAx>
      <c:valAx>
        <c:axId val="7112153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1120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9548581667676206"/>
          <c:y val="0.91389078230892784"/>
          <c:w val="0.32328894073426145"/>
          <c:h val="8.6109111361079863E-2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5.1309784193642474E-2"/>
          <c:w val="0.93888888888888988"/>
          <c:h val="0.6872047244094488"/>
        </c:manualLayout>
      </c:layout>
      <c:bar3DChart>
        <c:barDir val="col"/>
        <c:grouping val="clustered"/>
        <c:ser>
          <c:idx val="0"/>
          <c:order val="0"/>
          <c:tx>
            <c:strRef>
              <c:f>Sheet2!$A$49</c:f>
              <c:strCache>
                <c:ptCount val="1"/>
                <c:pt idx="0">
                  <c:v>Халдварт өвчнөөр өвчлөгсөд</c:v>
                </c:pt>
              </c:strCache>
            </c:strRef>
          </c:tx>
          <c:dLbls>
            <c:showVal val="1"/>
          </c:dLbls>
          <c:cat>
            <c:strRef>
              <c:f>Sheet2!$B$48:$I$48</c:f>
              <c:strCache>
                <c:ptCount val="8"/>
                <c:pt idx="0">
                  <c:v>2008-III</c:v>
                </c:pt>
                <c:pt idx="1">
                  <c:v>2009-III</c:v>
                </c:pt>
                <c:pt idx="2">
                  <c:v>2010-III</c:v>
                </c:pt>
                <c:pt idx="3">
                  <c:v>2011-III</c:v>
                </c:pt>
                <c:pt idx="4">
                  <c:v>2012-III</c:v>
                </c:pt>
                <c:pt idx="5">
                  <c:v>2013-III</c:v>
                </c:pt>
                <c:pt idx="6">
                  <c:v>2014-III</c:v>
                </c:pt>
                <c:pt idx="7">
                  <c:v>2015-III</c:v>
                </c:pt>
              </c:strCache>
            </c:strRef>
          </c:cat>
          <c:val>
            <c:numRef>
              <c:f>Sheet2!$B$49:$I$49</c:f>
              <c:numCache>
                <c:formatCode>General</c:formatCode>
                <c:ptCount val="8"/>
                <c:pt idx="0">
                  <c:v>252</c:v>
                </c:pt>
                <c:pt idx="1">
                  <c:v>306</c:v>
                </c:pt>
                <c:pt idx="2">
                  <c:v>275</c:v>
                </c:pt>
                <c:pt idx="3">
                  <c:v>298</c:v>
                </c:pt>
                <c:pt idx="4">
                  <c:v>243</c:v>
                </c:pt>
                <c:pt idx="5">
                  <c:v>251</c:v>
                </c:pt>
                <c:pt idx="6">
                  <c:v>208</c:v>
                </c:pt>
                <c:pt idx="7">
                  <c:v>192</c:v>
                </c:pt>
              </c:numCache>
            </c:numRef>
          </c:val>
        </c:ser>
        <c:dLbls>
          <c:showVal val="1"/>
        </c:dLbls>
        <c:shape val="box"/>
        <c:axId val="71146112"/>
        <c:axId val="71152000"/>
        <c:axId val="0"/>
      </c:bar3DChart>
      <c:catAx>
        <c:axId val="71146112"/>
        <c:scaling>
          <c:orientation val="minMax"/>
        </c:scaling>
        <c:axPos val="b"/>
        <c:majorTickMark val="none"/>
        <c:tickLblPos val="nextTo"/>
        <c:crossAx val="71152000"/>
        <c:crosses val="autoZero"/>
        <c:auto val="1"/>
        <c:lblAlgn val="ctr"/>
        <c:lblOffset val="100"/>
      </c:catAx>
      <c:valAx>
        <c:axId val="71152000"/>
        <c:scaling>
          <c:orientation val="minMax"/>
        </c:scaling>
        <c:delete val="1"/>
        <c:axPos val="l"/>
        <c:numFmt formatCode="General" sourceLinked="1"/>
        <c:tickLblPos val="nextTo"/>
        <c:crossAx val="71146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681474190726196"/>
          <c:y val="0.90277777777777779"/>
          <c:w val="0.34202417372987742"/>
          <c:h val="9.7222242568516207E-2"/>
        </c:manualLayout>
      </c:layout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265507436570428"/>
          <c:y val="2.6397660444245841E-2"/>
          <c:w val="0.85678937007874179"/>
          <c:h val="0.70729598881721756"/>
        </c:manualLayout>
      </c:layout>
      <c:bar3DChart>
        <c:barDir val="col"/>
        <c:grouping val="clustered"/>
        <c:ser>
          <c:idx val="0"/>
          <c:order val="0"/>
          <c:tx>
            <c:strRef>
              <c:f>Sheet7!$A$5</c:f>
              <c:strCache>
                <c:ptCount val="1"/>
                <c:pt idx="0">
                  <c:v>Төлөвлөгөө</c:v>
                </c:pt>
              </c:strCache>
            </c:strRef>
          </c:tx>
          <c:dLbls>
            <c:dLbl>
              <c:idx val="0"/>
              <c:layout>
                <c:manualLayout>
                  <c:x val="-1.6666666666666701E-2"/>
                  <c:y val="-5.1908382386300467E-2"/>
                </c:manualLayout>
              </c:layout>
              <c:showVal val="1"/>
            </c:dLbl>
            <c:dLbl>
              <c:idx val="1"/>
              <c:layout>
                <c:manualLayout>
                  <c:x val="-1.3888888888888885E-2"/>
                  <c:y val="-3.0279889725342006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7302794128766848E-2"/>
                </c:manualLayout>
              </c:layout>
              <c:showVal val="1"/>
            </c:dLbl>
            <c:showVal val="1"/>
          </c:dLbls>
          <c:cat>
            <c:strRef>
              <c:f>Sheet7!$B$4:$D$4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Sheet7!$B$5:$D$5</c:f>
              <c:numCache>
                <c:formatCode>General</c:formatCode>
                <c:ptCount val="3"/>
                <c:pt idx="0">
                  <c:v>3957</c:v>
                </c:pt>
                <c:pt idx="1">
                  <c:v>5287.5</c:v>
                </c:pt>
                <c:pt idx="2">
                  <c:v>6147.1</c:v>
                </c:pt>
              </c:numCache>
            </c:numRef>
          </c:val>
        </c:ser>
        <c:ser>
          <c:idx val="1"/>
          <c:order val="1"/>
          <c:tx>
            <c:strRef>
              <c:f>Sheet7!$A$6</c:f>
              <c:strCache>
                <c:ptCount val="1"/>
                <c:pt idx="0">
                  <c:v>Гүйцэтгэл</c:v>
                </c:pt>
              </c:strCache>
            </c:strRef>
          </c:tx>
          <c:dLbls>
            <c:dLbl>
              <c:idx val="0"/>
              <c:layout>
                <c:manualLayout>
                  <c:x val="1.1111111111111125E-2"/>
                  <c:y val="-3.8931286789725517E-2"/>
                </c:manualLayout>
              </c:layout>
              <c:showVal val="1"/>
            </c:dLbl>
            <c:dLbl>
              <c:idx val="1"/>
              <c:layout>
                <c:manualLayout>
                  <c:x val="3.0555555555555582E-2"/>
                  <c:y val="-3.0279889725342006E-2"/>
                </c:manualLayout>
              </c:layout>
              <c:showVal val="1"/>
            </c:dLbl>
            <c:dLbl>
              <c:idx val="2"/>
              <c:layout>
                <c:manualLayout>
                  <c:x val="5.5555555555555657E-2"/>
                  <c:y val="-3.8931286789725517E-2"/>
                </c:manualLayout>
              </c:layout>
              <c:showVal val="1"/>
            </c:dLbl>
            <c:showVal val="1"/>
          </c:dLbls>
          <c:cat>
            <c:strRef>
              <c:f>Sheet7!$B$4:$D$4</c:f>
              <c:strCache>
                <c:ptCount val="3"/>
                <c:pt idx="0">
                  <c:v>2013-III</c:v>
                </c:pt>
                <c:pt idx="1">
                  <c:v>2014-III</c:v>
                </c:pt>
                <c:pt idx="2">
                  <c:v>2015-III</c:v>
                </c:pt>
              </c:strCache>
            </c:strRef>
          </c:cat>
          <c:val>
            <c:numRef>
              <c:f>Sheet7!$B$6:$D$6</c:f>
              <c:numCache>
                <c:formatCode>General</c:formatCode>
                <c:ptCount val="3"/>
                <c:pt idx="0">
                  <c:v>4297.7</c:v>
                </c:pt>
                <c:pt idx="1">
                  <c:v>4845.9000000000005</c:v>
                </c:pt>
                <c:pt idx="2">
                  <c:v>5406.9</c:v>
                </c:pt>
              </c:numCache>
            </c:numRef>
          </c:val>
        </c:ser>
        <c:dLbls>
          <c:showVal val="1"/>
        </c:dLbls>
        <c:gapWidth val="75"/>
        <c:shape val="box"/>
        <c:axId val="71262208"/>
        <c:axId val="71263744"/>
        <c:axId val="0"/>
      </c:bar3DChart>
      <c:catAx>
        <c:axId val="71262208"/>
        <c:scaling>
          <c:orientation val="minMax"/>
        </c:scaling>
        <c:axPos val="b"/>
        <c:majorTickMark val="none"/>
        <c:tickLblPos val="nextTo"/>
        <c:crossAx val="71263744"/>
        <c:crosses val="autoZero"/>
        <c:auto val="1"/>
        <c:lblAlgn val="ctr"/>
        <c:lblOffset val="100"/>
      </c:catAx>
      <c:valAx>
        <c:axId val="71263744"/>
        <c:scaling>
          <c:orientation val="minMax"/>
        </c:scaling>
        <c:axPos val="l"/>
        <c:numFmt formatCode="General" sourceLinked="1"/>
        <c:majorTickMark val="none"/>
        <c:tickLblPos val="nextTo"/>
        <c:crossAx val="7126220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13421D5-55E9-4EFD-A315-39F0E3CBC94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3.png"/><Relationship Id="rId7" Type="http://schemas.openxmlformats.org/officeDocument/2006/relationships/chart" Target="../charts/chart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33600"/>
            <a:ext cx="7391400" cy="1371600"/>
          </a:xfrm>
        </p:spPr>
        <p:txBody>
          <a:bodyPr/>
          <a:lstStyle/>
          <a:p>
            <a:r>
              <a:rPr lang="mn-M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СЭЛЭНГЭ АЙМГИЙН</a:t>
            </a:r>
            <a:br>
              <a:rPr lang="mn-M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mn-M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НИЙГЭМ, ЭДИЙН ЗАСГИЙН БАЙДАЛ</a:t>
            </a:r>
            <a:r>
              <a:rPr lang="mn-MN" alt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mn-M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mn-M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886200"/>
            <a:ext cx="6019800" cy="380999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(2015 </a:t>
            </a:r>
            <a:r>
              <a:rPr lang="mn-M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ОНЫ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03-</a:t>
            </a:r>
            <a:r>
              <a:rPr lang="mn-M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 САР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8600"/>
            <a:ext cx="3124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477000"/>
            <a:ext cx="1666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3429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8600"/>
            <a:ext cx="3343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6477000"/>
            <a:ext cx="2571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pic>
        <p:nvPicPr>
          <p:cNvPr id="1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62600" y="2256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64770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1" descr="C:\Users\Top\Desktop\images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905000"/>
            <a:ext cx="4267200" cy="3200400"/>
          </a:xfrm>
          <a:prstGeom prst="rect">
            <a:avLst/>
          </a:prstGeom>
          <a:noFill/>
        </p:spPr>
      </p:pic>
      <p:graphicFrame>
        <p:nvGraphicFramePr>
          <p:cNvPr id="15" name="Chart 14"/>
          <p:cNvGraphicFramePr/>
          <p:nvPr/>
        </p:nvGraphicFramePr>
        <p:xfrm>
          <a:off x="1066800" y="1447800"/>
          <a:ext cx="345757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5257800" y="1295400"/>
          <a:ext cx="3505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990600" y="4343400"/>
          <a:ext cx="7620000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29000" y="42672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latin typeface="Arial" pitchFamily="34" charset="0"/>
                <a:cs typeface="Arial" pitchFamily="34" charset="0"/>
              </a:rPr>
              <a:t>Бүртгэгдсэн гэмт хэрэг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990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Шүүхээр шийдвэрлэсэн хэрэг, иргэний хэрэг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1066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Гэмт хэрэг төрлөөр, тоогооор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op\Desktop\images13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057400" y="2209800"/>
            <a:ext cx="4648200" cy="2743200"/>
          </a:xfrm>
          <a:prstGeom prst="rect">
            <a:avLst/>
          </a:prstGeom>
          <a:noFill/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="" xmlns:p14="http://schemas.microsoft.com/office/powerpoint/2010/main" val="3030692682"/>
              </p:ext>
            </p:extLst>
          </p:nvPr>
        </p:nvGraphicFramePr>
        <p:xfrm>
          <a:off x="914400" y="3886200"/>
          <a:ext cx="762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66800" y="533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Алтанбулаг шалган нэвтрүүлэх боомтоор нэвтэрсэн иргэд /Монгол/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33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Алтанбулаг шалган нэвтрүүлэх боомтоор нэвтэрсэн иргэд /Гадаад/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3505200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Алтанбулаг шалган нэвтрүүлэх боомтоор нэвтэрсэн тээврийн хэрэгсэл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066800" y="990600"/>
          <a:ext cx="3276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410200" y="1066800"/>
          <a:ext cx="3429000" cy="231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6925" y="6477000"/>
            <a:ext cx="3267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04800"/>
            <a:ext cx="3267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257800" y="1524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09800" y="9906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Аж үйлдвэрийн салбарын нийт үйлдвэрлэлт, борлуулалт сая.төг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"/>
            <a:ext cx="3571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6477000"/>
            <a:ext cx="2571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38200" y="609600"/>
            <a:ext cx="80010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</a:t>
            </a:r>
            <a:r>
              <a:rPr lang="mn-MN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  <a:endParaRPr lang="mn-MN" sz="16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371600" y="1447800"/>
          <a:ext cx="7162800" cy="2362198"/>
        </p:xfrm>
        <a:graphic>
          <a:graphicData uri="http://schemas.openxmlformats.org/drawingml/2006/table">
            <a:tbl>
              <a:tblPr/>
              <a:tblGrid>
                <a:gridCol w="2005342"/>
                <a:gridCol w="1360145"/>
                <a:gridCol w="1242440"/>
                <a:gridCol w="1395021"/>
                <a:gridCol w="1159852"/>
              </a:tblGrid>
              <a:tr h="3374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Үзүүлэлтүүд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2014-III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2015-III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2014-III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2013-III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2015-III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2014-III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28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III.Эдийн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засгин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статистикийн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үзүүлэлтүүд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91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Аж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үйлдвэрийн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бүтээгдэхүүн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үйлдвэрлэлт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сая.төг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48487.3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48516.3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76.1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104.4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50618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Аж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үйлдвэрийн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бүтээгдэхүүн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борлуулалт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сая.төг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57833.2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44012.8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58.6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76.1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Ачаа эргэлт, мян.т.км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455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101.6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Тээсэн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зорчигч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мян.хүн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269.3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23.9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1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2057400" y="4038600"/>
          <a:ext cx="5943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1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6477000"/>
            <a:ext cx="1581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38200" y="609600"/>
            <a:ext cx="80010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МАКРО ЭДИЙН ЗАСГИЙН ҮЗҮҮЛЭЛТ – </a:t>
            </a:r>
            <a:r>
              <a:rPr lang="mn-MN" sz="16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Бизнес регистр</a:t>
            </a:r>
            <a:endParaRPr lang="mn-MN" sz="1600" b="1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1141391"/>
          <a:ext cx="7467599" cy="2826004"/>
        </p:xfrm>
        <a:graphic>
          <a:graphicData uri="http://schemas.openxmlformats.org/drawingml/2006/table">
            <a:tbl>
              <a:tblPr/>
              <a:tblGrid>
                <a:gridCol w="1587098"/>
                <a:gridCol w="1322832"/>
                <a:gridCol w="1415663"/>
                <a:gridCol w="1291389"/>
                <a:gridCol w="1850617"/>
              </a:tblGrid>
              <a:tr h="457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>
                          <a:latin typeface="Arial"/>
                          <a:ea typeface="Calibri"/>
                          <a:cs typeface="Times New Roman"/>
                        </a:rPr>
                        <a:t>õàðèóöëàãûí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>
                          <a:latin typeface="Arial"/>
                          <a:ea typeface="Calibri"/>
                          <a:cs typeface="Times New Roman"/>
                        </a:rPr>
                        <a:t>õýëáýð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 smtClean="0">
                          <a:latin typeface="Arial"/>
                          <a:ea typeface="Calibri"/>
                          <a:cs typeface="Times New Roman"/>
                        </a:rPr>
                        <a:t>Óëèðëûí</a:t>
                      </a:r>
                      <a:r>
                        <a:rPr lang="en-US" sz="1100" b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 smtClean="0">
                          <a:latin typeface="Arial"/>
                          <a:ea typeface="Calibri"/>
                          <a:cs typeface="Times New Roman"/>
                        </a:rPr>
                        <a:t>ýõýíä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1">
                          <a:latin typeface="Arial"/>
                          <a:ea typeface="Calibri"/>
                          <a:cs typeface="Times New Roman"/>
                        </a:rPr>
                        <a:t>нэмэгдсэн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1">
                          <a:latin typeface="Arial"/>
                          <a:ea typeface="Calibri"/>
                          <a:cs typeface="Times New Roman"/>
                        </a:rPr>
                        <a:t>хасагдсан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err="1" smtClean="0">
                          <a:latin typeface="Arial"/>
                          <a:ea typeface="Calibri"/>
                          <a:cs typeface="Times New Roman"/>
                        </a:rPr>
                        <a:t>Óëèðëûí</a:t>
                      </a:r>
                      <a:r>
                        <a:rPr lang="en-US" sz="1100" b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 smtClean="0">
                          <a:latin typeface="Arial"/>
                          <a:ea typeface="Calibri"/>
                          <a:cs typeface="Times New Roman"/>
                        </a:rPr>
                        <a:t>ýöýñò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5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Ä¯Í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2692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2758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5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ÕÊ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1513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18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1530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5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ÕÊ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14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14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5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ÁÁÍ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187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187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5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ÇÁÍ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49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49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5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Õîðøîî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155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154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5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Õàä.çýý.õîðøîî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3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3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5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ÎÍªYÃ, ÒªYÃ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13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14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5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Ñàëáàð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335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37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372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5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Ñàí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31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32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5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ÒÁÁ,ÎÍÁ, шашин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170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181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5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/>
                          <a:ea typeface="Calibri"/>
                          <a:cs typeface="Times New Roman"/>
                        </a:rPr>
                        <a:t>Òºñºâò ãàçàð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222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222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1752600" y="3962400"/>
          <a:ext cx="6629400" cy="247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67000" y="38862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ААН 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Байгууллагын</a:t>
            </a:r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тоо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077913"/>
            <a:ext cx="71628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"/>
            <a:ext cx="3276600" cy="33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526192"/>
            <a:ext cx="3276600" cy="33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"/>
            <a:ext cx="3352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534999" y="228600"/>
            <a:ext cx="360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553200"/>
            <a:ext cx="16478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90600" y="914400"/>
            <a:ext cx="7924800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СЭЛЭНГЭ АЙМГИЙН НИЙГЭМ, ЭДИЙН ЗАСГИЙН БАЙДАЛ - Үндсэн үзүүлэлт</a:t>
            </a:r>
          </a:p>
        </p:txBody>
      </p:sp>
      <p:pic>
        <p:nvPicPr>
          <p:cNvPr id="8201" name="Picture 9" descr="C:\Users\Top\Desktop\images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800600"/>
            <a:ext cx="7391400" cy="1524000"/>
          </a:xfrm>
          <a:prstGeom prst="rect">
            <a:avLst/>
          </a:prstGeom>
          <a:noFill/>
        </p:spPr>
      </p:pic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219200" y="1447800"/>
          <a:ext cx="7467601" cy="3124201"/>
        </p:xfrm>
        <a:graphic>
          <a:graphicData uri="http://schemas.openxmlformats.org/drawingml/2006/table">
            <a:tbl>
              <a:tblPr/>
              <a:tblGrid>
                <a:gridCol w="3694633"/>
                <a:gridCol w="943242"/>
                <a:gridCol w="943242"/>
                <a:gridCol w="943242"/>
                <a:gridCol w="943242"/>
              </a:tblGrid>
              <a:tr h="565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Үзүүлэлтүүд 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2014-III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2015-III 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2014-III </a:t>
                      </a:r>
                      <a:r>
                        <a:rPr lang="en-US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2013-III 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2015-III </a:t>
                      </a:r>
                      <a:r>
                        <a:rPr lang="en-US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2014-III </a:t>
                      </a:r>
                      <a:endParaRPr lang="en-US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267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1.Хүн ам, нийгмийн статистикийн үзүүлэлтүүд 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Шилжиж ирсэн 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61.0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25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Шилжиж явсан 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64.8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5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Төрсөн хүүхэд 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119.7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86.8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25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Нас баралт 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120.9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82.7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5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Бүртгэлтэй ажилгүйчүүд 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84.5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82.0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25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Халдварт өвчнөөр өвчлөгсөд 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82.9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92.3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5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Бүртгэгдсэн гэмт хэрэг 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118.5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102.1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3581400" cy="48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86400" y="2286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6477000"/>
            <a:ext cx="15335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315200" y="6553200"/>
            <a:ext cx="198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8200" y="762000"/>
            <a:ext cx="7696200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СЭЛЭНГЭ АЙМГИЙН НИЙГЭМ, ЭДИЙН ЗАСГИЙН БАЙДАЛ - Үндсэн үзүүлэлт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90600" y="1371600"/>
          <a:ext cx="7391400" cy="2590798"/>
        </p:xfrm>
        <a:graphic>
          <a:graphicData uri="http://schemas.openxmlformats.org/drawingml/2006/table">
            <a:tbl>
              <a:tblPr/>
              <a:tblGrid>
                <a:gridCol w="3071992"/>
                <a:gridCol w="1079852"/>
                <a:gridCol w="1079852"/>
                <a:gridCol w="1079852"/>
                <a:gridCol w="1079852"/>
              </a:tblGrid>
              <a:tr h="491771"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fontAlgn="t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Үзүүлэлтүүд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2014-III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2015-III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2014-III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2013-III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2015-III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2014-III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9861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III.Эдийн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засгин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статистикийн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үзүүлэлтүүд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86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Төллөсөн эх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208859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251289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130.7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120.3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9986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Хорогдсон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төл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436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38.7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437.8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986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Бойжсон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төл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208610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249853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131.1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119.8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9986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Том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малын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зүй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бус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хорогдол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1201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30.5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149.8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986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Өвчнөөр хорогдсон мал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112.9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9986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Хээлтэгч малын хорогдол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155.8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4676775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24300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/>
          <p:nvPr/>
        </p:nvGraphicFramePr>
        <p:xfrm>
          <a:off x="990601" y="4114800"/>
          <a:ext cx="7391399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048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86400" y="2286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477000"/>
            <a:ext cx="15335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315200" y="6581001"/>
            <a:ext cx="1731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81400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33875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143000" y="762000"/>
            <a:ext cx="7772400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СЭЛЭНГЭ АЙМГИЙН НИЙГЭМ, ЭДИЙН ЗАСГИЙН БАЙДАЛ - Үндсэн үзүүлэлт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581400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33875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295400" y="1600200"/>
          <a:ext cx="7010400" cy="4191000"/>
        </p:xfrm>
        <a:graphic>
          <a:graphicData uri="http://schemas.openxmlformats.org/drawingml/2006/table">
            <a:tbl>
              <a:tblPr/>
              <a:tblGrid>
                <a:gridCol w="3559834"/>
                <a:gridCol w="904815"/>
                <a:gridCol w="812800"/>
                <a:gridCol w="904815"/>
                <a:gridCol w="828136"/>
              </a:tblGrid>
              <a:tr h="631731">
                <a:tc>
                  <a:txBody>
                    <a:bodyPr/>
                    <a:lstStyle/>
                    <a:p>
                      <a:pPr algn="ct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fontAlgn="t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Үзүүлэлтүүд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2014-III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2015-III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2014-III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2013-III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2015-III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2014-III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3569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2.Макро эдийн засгийн статистикийн үзүүлэлтүүд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140">
                <a:tc>
                  <a:txBody>
                    <a:bodyPr/>
                    <a:lstStyle/>
                    <a:p>
                      <a:pPr algn="l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 fontAlgn="t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Вальютын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зах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зээлийн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нэрлэсэн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ханш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1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ам.доллар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=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төгрөг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1991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126.1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111.4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647140">
                <a:tc>
                  <a:txBody>
                    <a:bodyPr/>
                    <a:lstStyle/>
                    <a:p>
                      <a:pPr algn="l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 fontAlgn="t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Орон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нутгийн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төсвийн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орлого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сая.төг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3400.4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3265.1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47140">
                <a:tc>
                  <a:txBody>
                    <a:bodyPr/>
                    <a:lstStyle/>
                    <a:p>
                      <a:pPr algn="l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 fontAlgn="t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Орон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нутгийн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төсвийн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зарлага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сая.төг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14216.3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3279.8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117.4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23.1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647140">
                <a:tc>
                  <a:txBody>
                    <a:bodyPr/>
                    <a:lstStyle/>
                    <a:p>
                      <a:pPr algn="l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 fontAlgn="t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Экспорт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мян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ам.доллар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1085.3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740.4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68.2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47140">
                <a:tc>
                  <a:txBody>
                    <a:bodyPr/>
                    <a:lstStyle/>
                    <a:p>
                      <a:pPr algn="l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 fontAlgn="t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Импорт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мян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ам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доллар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44599.2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28079.9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109.2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mn-MN" sz="1400" b="1" i="0" u="none" strike="noStrike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cxnSp>
        <p:nvCxnSpPr>
          <p:cNvPr id="38" name="Straight Connector 37"/>
          <p:cNvCxnSpPr/>
          <p:nvPr/>
        </p:nvCxnSpPr>
        <p:spPr>
          <a:xfrm flipV="1">
            <a:off x="4676775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333875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924300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581400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124200" cy="4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864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477000"/>
            <a:ext cx="1581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62800" y="6477000"/>
            <a:ext cx="1731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90600" y="990600"/>
            <a:ext cx="7924800" cy="520700"/>
          </a:xfrm>
        </p:spPr>
        <p:txBody>
          <a:bodyPr/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Төрөлт, нас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барал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, цэвэр өсөлт жил бүрийн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latin typeface="Arial" pitchFamily="34" charset="0"/>
                <a:cs typeface="Arial" pitchFamily="34" charset="0"/>
              </a:rPr>
              <a:t>3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сарын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байдлаар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90600" y="609600"/>
            <a:ext cx="7772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pic>
        <p:nvPicPr>
          <p:cNvPr id="20481" name="Picture 1" descr="C:\Users\Top\Desktop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7772400" cy="1828800"/>
          </a:xfrm>
          <a:prstGeom prst="rect">
            <a:avLst/>
          </a:prstGeom>
          <a:noFill/>
        </p:spPr>
      </p:pic>
      <p:graphicFrame>
        <p:nvGraphicFramePr>
          <p:cNvPr id="11" name="Chart 10"/>
          <p:cNvGraphicFramePr/>
          <p:nvPr/>
        </p:nvGraphicFramePr>
        <p:xfrm>
          <a:off x="4953000" y="1752601"/>
          <a:ext cx="38671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1752600"/>
          <a:ext cx="3733801" cy="2438399"/>
        </p:xfrm>
        <a:graphic>
          <a:graphicData uri="http://schemas.openxmlformats.org/drawingml/2006/table">
            <a:tbl>
              <a:tblPr/>
              <a:tblGrid>
                <a:gridCol w="1817335"/>
                <a:gridCol w="638822"/>
                <a:gridCol w="638822"/>
                <a:gridCol w="638822"/>
              </a:tblGrid>
              <a:tr h="5324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Үзүүлэлт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2013-III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2014-III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2015-III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353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Төрөлт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353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Нас баралт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6353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Цэвэр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өсөлт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348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477000"/>
            <a:ext cx="2028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6477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14400" y="609600"/>
            <a:ext cx="7772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pic>
        <p:nvPicPr>
          <p:cNvPr id="18435" name="Picture 3" descr="C:\Users\Top\Desktop\615 women men work shutterstock nmedia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743200"/>
            <a:ext cx="8001000" cy="2571750"/>
          </a:xfrm>
          <a:prstGeom prst="rect">
            <a:avLst/>
          </a:prstGeom>
          <a:noFill/>
        </p:spPr>
      </p:pic>
      <p:graphicFrame>
        <p:nvGraphicFramePr>
          <p:cNvPr id="16" name="Chart 15"/>
          <p:cNvGraphicFramePr/>
          <p:nvPr/>
        </p:nvGraphicFramePr>
        <p:xfrm>
          <a:off x="914400" y="1066800"/>
          <a:ext cx="39243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953000" y="1066800"/>
          <a:ext cx="367665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1143000" y="4114800"/>
          <a:ext cx="7543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438400"/>
            <a:ext cx="1581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864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6486468"/>
            <a:ext cx="2466975" cy="37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086600" y="6400800"/>
            <a:ext cx="1731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38200" y="609600"/>
            <a:ext cx="7772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pic>
        <p:nvPicPr>
          <p:cNvPr id="17409" name="Picture 1" descr="C:\Users\Top\Desktop\index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752600"/>
            <a:ext cx="4267200" cy="3962400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9601200" y="3429000"/>
            <a:ext cx="0" cy="2590800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4400" y="914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Амаржсан эх, амьд төрсөн хүүхэд жил бүрийн 3 сарын байдлаар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05400" y="914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Төрөлт, нас баралт жил бүрийн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838200" y="1447800"/>
          <a:ext cx="41148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4953000" y="1600200"/>
          <a:ext cx="39624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990600" y="4114800"/>
          <a:ext cx="7772400" cy="236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"/>
            <a:ext cx="3581400" cy="36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477000"/>
            <a:ext cx="2028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477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33600" y="9144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Арилжааны банкны зарим үзүүлэлтүүд, мян.төг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28800" y="38862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АРИЛЖААНЫ БАНКНЫ ВАЛЮТЫН ХАНШ</a:t>
            </a:r>
            <a:r>
              <a:rPr kumimoji="0" lang="mn-M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/</a:t>
            </a:r>
            <a:r>
              <a:rPr kumimoji="0" lang="mn-M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-р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сарын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13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ны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байдлаар</a:t>
            </a:r>
            <a:r>
              <a:rPr kumimoji="0" lang="mn-M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   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/ХАА-н 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банк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төгрөгөөр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 – </a:t>
            </a:r>
            <a:r>
              <a:rPr lang="mn-MN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Арилжааны банкны мэдээ</a:t>
            </a:r>
            <a:endParaRPr lang="mn-MN" sz="16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524000" y="3733800"/>
            <a:ext cx="6477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19200" y="1295400"/>
          <a:ext cx="7315202" cy="2362200"/>
        </p:xfrm>
        <a:graphic>
          <a:graphicData uri="http://schemas.openxmlformats.org/drawingml/2006/table">
            <a:tbl>
              <a:tblPr/>
              <a:tblGrid>
                <a:gridCol w="2366682"/>
                <a:gridCol w="989704"/>
                <a:gridCol w="989704"/>
                <a:gridCol w="989704"/>
                <a:gridCol w="989704"/>
                <a:gridCol w="989704"/>
              </a:tblGrid>
              <a:tr h="2125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Банкууд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              öýâýð   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Зээлийн өрийн үлдэгдэл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чанаргүй зээл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иргэдийн мөнгөн хадгаламж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5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Орлого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Зарлага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3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ДҮН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64,247,282.4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63,074,938.8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187,068,130.0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1,991,799.2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48,712,140.0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5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1.Төрийн банк ЗХ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4,999,010.0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5,875,927.0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9,776,332.0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14,776.6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2,738,911.8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5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2.Голомт банк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8,391,053.5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8,377,600.8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11,265,918.0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339,981.4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2,129,994.0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5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3.Төрийн банк СБ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15,787,173.9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15,925,860.9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39,816,102.7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517,599.5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10,101,482.8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5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4.Хас банк СБ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1,981,356.8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1,804,956.1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13,176,077.7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416,391.2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5,343,940.9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5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5.Капитал банк СБ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763,496.5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1,031,598.4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1,535,096.6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1,212.5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77,334.1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5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6.ЗХ ХХБанк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1,495,999.1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1,247,978.6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2,687,494.8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104,679.3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1,314,482.3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5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7.Хас банк ЗХ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1,492,109.4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1,503,981.1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8,694,333.7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53,988.9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3,492,103.2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5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8.Хаан банк ЗХ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7,467,988.0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7,994,197.5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31,521,675.0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171,901.1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6,613,842.1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5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9.Хөтөл ХХБанк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4,012,390.6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4,260,989.6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4,886,917.3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47,585.7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625,862.3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5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10.Хаан банк СБ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17,006,784.0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14,189,101.0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60,398,649.0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323,683.0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14,717,015.0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535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11.Хас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банк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Хөтөл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849,920.7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862,747.8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3,309,533.2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0.0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1,557,171.5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0520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219200" y="4267203"/>
          <a:ext cx="7315200" cy="2057400"/>
        </p:xfrm>
        <a:graphic>
          <a:graphicData uri="http://schemas.openxmlformats.org/drawingml/2006/table">
            <a:tbl>
              <a:tblPr/>
              <a:tblGrid>
                <a:gridCol w="2978552"/>
                <a:gridCol w="2330369"/>
                <a:gridCol w="2006279"/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Âàëþòûí íýð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àâàõ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зарах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1.ðóáëü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32.70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37.60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2.Äîëëàð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1983.00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1991.00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3.Åâðî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2156.00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2214.00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4.Þàíü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319.70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321.80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5.Èåí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16.52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16.94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6.Àíãëèéí ôóíò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2916.00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3001.00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7.Âîí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1.88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Times New Roman"/>
                        </a:rPr>
                        <a:t>8.Øâåéöàðü ôðàíê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2034.00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2120.00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144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Нийгмийн даатгалын шимтгэлийн орлого, сая.төг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9906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Нийгмийн даатгалын шимтгэлийн авлага, сая.төг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6477000"/>
            <a:ext cx="2571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65532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 descr="C:\Users\Top\Desktop\index9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2667000" y="2895600"/>
            <a:ext cx="4419600" cy="202882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133600" y="3429000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 smtClean="0">
                <a:latin typeface="Arial" pitchFamily="34" charset="0"/>
                <a:cs typeface="Arial" pitchFamily="34" charset="0"/>
              </a:rPr>
              <a:t>Халамжийн сангаас олгосон тэтгэвэр тэтгэмж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838200" y="1219200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5029200" y="1295400"/>
          <a:ext cx="3581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1143000" y="3886200"/>
          <a:ext cx="7153835" cy="244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2986</TotalTime>
  <Words>881</Words>
  <Application>Microsoft Office PowerPoint</Application>
  <PresentationFormat>On-screen Show (4:3)</PresentationFormat>
  <Paragraphs>519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Theme2</vt:lpstr>
      <vt:lpstr>СЭЛЭНГЭ АЙМГИЙН НИЙГЭМ, ЭДИЙН ЗАСГИЙН БАЙДАЛ  </vt:lpstr>
      <vt:lpstr>Slide 2</vt:lpstr>
      <vt:lpstr>Slide 3</vt:lpstr>
      <vt:lpstr>Slide 4</vt:lpstr>
      <vt:lpstr>Төрөлт, нас баралт, цэвэр өсөлт жил бүрийн  3 сарын байдлаар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Top</dc:creator>
  <cp:lastModifiedBy>User</cp:lastModifiedBy>
  <cp:revision>308</cp:revision>
  <dcterms:created xsi:type="dcterms:W3CDTF">2015-01-22T08:43:17Z</dcterms:created>
  <dcterms:modified xsi:type="dcterms:W3CDTF">2015-11-19T08:43:13Z</dcterms:modified>
</cp:coreProperties>
</file>