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8" r:id="rId4"/>
    <p:sldId id="285" r:id="rId5"/>
    <p:sldId id="259" r:id="rId6"/>
    <p:sldId id="274" r:id="rId7"/>
    <p:sldId id="283" r:id="rId8"/>
    <p:sldId id="279" r:id="rId9"/>
    <p:sldId id="284" r:id="rId10"/>
    <p:sldId id="280" r:id="rId11"/>
    <p:sldId id="281" r:id="rId12"/>
    <p:sldId id="273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71" autoAdjust="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sudalgaa\bolovsrol\&#1073;&#1086;&#1083;&#1086;&#1074;&#1089;&#1088;&#1086;&#1083;-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sudalgaa\bolovsrol\&#1073;&#1086;&#1083;&#1086;&#1074;&#1089;&#1088;&#1086;&#1083;-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sudalgaa\bolovsrol\&#1073;&#1086;&#1083;&#1086;&#1074;&#1089;&#1088;&#1086;&#1083;-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sudalgaa\bolovsrol\&#1073;&#1086;&#1083;&#1086;&#1074;&#1089;&#1088;&#1086;&#1083;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Sheet1!$C$31:$C$32</c:f>
              <c:strCache>
                <c:ptCount val="1"/>
                <c:pt idx="0">
                  <c:v>2010  он</c:v>
                </c:pt>
              </c:strCache>
            </c:strRef>
          </c:tx>
          <c:cat>
            <c:strRef>
              <c:f>Sheet1!$B$33:$B$38</c:f>
              <c:strCache>
                <c:ptCount val="6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Шаамар</c:v>
                </c:pt>
                <c:pt idx="5">
                  <c:v>Орхонтуул</c:v>
                </c:pt>
              </c:strCache>
            </c:strRef>
          </c:cat>
          <c:val>
            <c:numRef>
              <c:f>Sheet1!$C$33:$C$38</c:f>
              <c:numCache>
                <c:formatCode>General</c:formatCode>
                <c:ptCount val="6"/>
                <c:pt idx="0">
                  <c:v>357</c:v>
                </c:pt>
                <c:pt idx="1">
                  <c:v>355</c:v>
                </c:pt>
                <c:pt idx="2">
                  <c:v>155</c:v>
                </c:pt>
                <c:pt idx="3">
                  <c:v>106</c:v>
                </c:pt>
                <c:pt idx="4">
                  <c:v>66</c:v>
                </c:pt>
                <c:pt idx="5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Sheet1!$D$31:$D$32</c:f>
              <c:strCache>
                <c:ptCount val="1"/>
                <c:pt idx="0">
                  <c:v>2011  он</c:v>
                </c:pt>
              </c:strCache>
            </c:strRef>
          </c:tx>
          <c:cat>
            <c:strRef>
              <c:f>Sheet1!$B$33:$B$38</c:f>
              <c:strCache>
                <c:ptCount val="6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Шаамар</c:v>
                </c:pt>
                <c:pt idx="5">
                  <c:v>Орхонтуул</c:v>
                </c:pt>
              </c:strCache>
            </c:strRef>
          </c:cat>
          <c:val>
            <c:numRef>
              <c:f>Sheet1!$D$33:$D$38</c:f>
              <c:numCache>
                <c:formatCode>General</c:formatCode>
                <c:ptCount val="6"/>
                <c:pt idx="0">
                  <c:v>363</c:v>
                </c:pt>
                <c:pt idx="1">
                  <c:v>357</c:v>
                </c:pt>
                <c:pt idx="2">
                  <c:v>158</c:v>
                </c:pt>
                <c:pt idx="3">
                  <c:v>106</c:v>
                </c:pt>
                <c:pt idx="4">
                  <c:v>65</c:v>
                </c:pt>
                <c:pt idx="5">
                  <c:v>56</c:v>
                </c:pt>
              </c:numCache>
            </c:numRef>
          </c:val>
        </c:ser>
        <c:ser>
          <c:idx val="2"/>
          <c:order val="2"/>
          <c:tx>
            <c:strRef>
              <c:f>Sheet1!$E$31:$E$32</c:f>
              <c:strCache>
                <c:ptCount val="1"/>
                <c:pt idx="0">
                  <c:v>2012  он</c:v>
                </c:pt>
              </c:strCache>
            </c:strRef>
          </c:tx>
          <c:cat>
            <c:strRef>
              <c:f>Sheet1!$B$33:$B$38</c:f>
              <c:strCache>
                <c:ptCount val="6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Шаамар</c:v>
                </c:pt>
                <c:pt idx="5">
                  <c:v>Орхонтуул</c:v>
                </c:pt>
              </c:strCache>
            </c:strRef>
          </c:cat>
          <c:val>
            <c:numRef>
              <c:f>Sheet1!$E$33:$E$38</c:f>
              <c:numCache>
                <c:formatCode>General</c:formatCode>
                <c:ptCount val="6"/>
                <c:pt idx="0">
                  <c:v>369</c:v>
                </c:pt>
                <c:pt idx="1">
                  <c:v>369</c:v>
                </c:pt>
                <c:pt idx="2">
                  <c:v>163</c:v>
                </c:pt>
                <c:pt idx="3">
                  <c:v>100</c:v>
                </c:pt>
                <c:pt idx="4">
                  <c:v>68</c:v>
                </c:pt>
                <c:pt idx="5">
                  <c:v>58</c:v>
                </c:pt>
              </c:numCache>
            </c:numRef>
          </c:val>
        </c:ser>
        <c:ser>
          <c:idx val="3"/>
          <c:order val="3"/>
          <c:tx>
            <c:strRef>
              <c:f>Sheet1!$F$31:$F$32</c:f>
              <c:strCache>
                <c:ptCount val="1"/>
                <c:pt idx="0">
                  <c:v>2013  он</c:v>
                </c:pt>
              </c:strCache>
            </c:strRef>
          </c:tx>
          <c:cat>
            <c:strRef>
              <c:f>Sheet1!$B$33:$B$38</c:f>
              <c:strCache>
                <c:ptCount val="6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Шаамар</c:v>
                </c:pt>
                <c:pt idx="5">
                  <c:v>Орхонтуул</c:v>
                </c:pt>
              </c:strCache>
            </c:strRef>
          </c:cat>
          <c:val>
            <c:numRef>
              <c:f>Sheet1!$F$33:$F$38</c:f>
              <c:numCache>
                <c:formatCode>General</c:formatCode>
                <c:ptCount val="6"/>
                <c:pt idx="0">
                  <c:v>379</c:v>
                </c:pt>
                <c:pt idx="1">
                  <c:v>363</c:v>
                </c:pt>
                <c:pt idx="2">
                  <c:v>163</c:v>
                </c:pt>
                <c:pt idx="3">
                  <c:v>109</c:v>
                </c:pt>
                <c:pt idx="4">
                  <c:v>71</c:v>
                </c:pt>
                <c:pt idx="5">
                  <c:v>60</c:v>
                </c:pt>
              </c:numCache>
            </c:numRef>
          </c:val>
        </c:ser>
        <c:ser>
          <c:idx val="4"/>
          <c:order val="4"/>
          <c:tx>
            <c:strRef>
              <c:f>Sheet1!$G$31:$G$32</c:f>
              <c:strCache>
                <c:ptCount val="1"/>
                <c:pt idx="0">
                  <c:v>2014  он</c:v>
                </c:pt>
              </c:strCache>
            </c:strRef>
          </c:tx>
          <c:cat>
            <c:strRef>
              <c:f>Sheet1!$B$33:$B$38</c:f>
              <c:strCache>
                <c:ptCount val="6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Шаамар</c:v>
                </c:pt>
                <c:pt idx="5">
                  <c:v>Орхонтуул</c:v>
                </c:pt>
              </c:strCache>
            </c:strRef>
          </c:cat>
          <c:val>
            <c:numRef>
              <c:f>Sheet1!$G$33:$G$38</c:f>
              <c:numCache>
                <c:formatCode>General</c:formatCode>
                <c:ptCount val="6"/>
                <c:pt idx="0">
                  <c:v>370</c:v>
                </c:pt>
                <c:pt idx="1">
                  <c:v>377</c:v>
                </c:pt>
                <c:pt idx="2">
                  <c:v>153</c:v>
                </c:pt>
                <c:pt idx="3">
                  <c:v>104</c:v>
                </c:pt>
                <c:pt idx="4">
                  <c:v>72</c:v>
                </c:pt>
                <c:pt idx="5">
                  <c:v>62</c:v>
                </c:pt>
              </c:numCache>
            </c:numRef>
          </c:val>
        </c:ser>
        <c:gapWidth val="75"/>
        <c:shape val="box"/>
        <c:axId val="64378752"/>
        <c:axId val="64380288"/>
        <c:axId val="0"/>
      </c:bar3DChart>
      <c:catAx>
        <c:axId val="64378752"/>
        <c:scaling>
          <c:orientation val="minMax"/>
        </c:scaling>
        <c:axPos val="b"/>
        <c:majorTickMark val="none"/>
        <c:tickLblPos val="nextTo"/>
        <c:crossAx val="64380288"/>
        <c:crosses val="autoZero"/>
        <c:auto val="1"/>
        <c:lblAlgn val="ctr"/>
        <c:lblOffset val="100"/>
      </c:catAx>
      <c:valAx>
        <c:axId val="64380288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9525">
            <a:noFill/>
          </a:ln>
        </c:spPr>
        <c:crossAx val="6437875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Sheet1!$C$90:$C$91</c:f>
              <c:strCache>
                <c:ptCount val="1"/>
                <c:pt idx="0">
                  <c:v>2010  он</c:v>
                </c:pt>
              </c:strCache>
            </c:strRef>
          </c:tx>
          <c:cat>
            <c:strRef>
              <c:f>Sheet1!$B$92:$B$97</c:f>
              <c:strCache>
                <c:ptCount val="6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Шаамар</c:v>
                </c:pt>
                <c:pt idx="5">
                  <c:v>Орхонтуул</c:v>
                </c:pt>
              </c:strCache>
            </c:strRef>
          </c:cat>
          <c:val>
            <c:numRef>
              <c:f>Sheet1!$C$92:$C$97</c:f>
              <c:numCache>
                <c:formatCode>General</c:formatCode>
                <c:ptCount val="6"/>
                <c:pt idx="0">
                  <c:v>216</c:v>
                </c:pt>
                <c:pt idx="1">
                  <c:v>233</c:v>
                </c:pt>
                <c:pt idx="2">
                  <c:v>97</c:v>
                </c:pt>
                <c:pt idx="3">
                  <c:v>65</c:v>
                </c:pt>
                <c:pt idx="4">
                  <c:v>35</c:v>
                </c:pt>
                <c:pt idx="5">
                  <c:v>31</c:v>
                </c:pt>
              </c:numCache>
            </c:numRef>
          </c:val>
        </c:ser>
        <c:ser>
          <c:idx val="1"/>
          <c:order val="1"/>
          <c:tx>
            <c:strRef>
              <c:f>Sheet1!$D$90:$D$91</c:f>
              <c:strCache>
                <c:ptCount val="1"/>
                <c:pt idx="0">
                  <c:v>2011  он</c:v>
                </c:pt>
              </c:strCache>
            </c:strRef>
          </c:tx>
          <c:cat>
            <c:strRef>
              <c:f>Sheet1!$B$92:$B$97</c:f>
              <c:strCache>
                <c:ptCount val="6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Шаамар</c:v>
                </c:pt>
                <c:pt idx="5">
                  <c:v>Орхонтуул</c:v>
                </c:pt>
              </c:strCache>
            </c:strRef>
          </c:cat>
          <c:val>
            <c:numRef>
              <c:f>Sheet1!$D$92:$D$97</c:f>
              <c:numCache>
                <c:formatCode>General</c:formatCode>
                <c:ptCount val="6"/>
                <c:pt idx="0">
                  <c:v>213</c:v>
                </c:pt>
                <c:pt idx="1">
                  <c:v>230</c:v>
                </c:pt>
                <c:pt idx="2">
                  <c:v>96</c:v>
                </c:pt>
                <c:pt idx="3">
                  <c:v>66</c:v>
                </c:pt>
                <c:pt idx="4">
                  <c:v>36</c:v>
                </c:pt>
                <c:pt idx="5">
                  <c:v>32</c:v>
                </c:pt>
              </c:numCache>
            </c:numRef>
          </c:val>
        </c:ser>
        <c:ser>
          <c:idx val="2"/>
          <c:order val="2"/>
          <c:tx>
            <c:strRef>
              <c:f>Sheet1!$E$90:$E$91</c:f>
              <c:strCache>
                <c:ptCount val="1"/>
                <c:pt idx="0">
                  <c:v>2012  он</c:v>
                </c:pt>
              </c:strCache>
            </c:strRef>
          </c:tx>
          <c:cat>
            <c:strRef>
              <c:f>Sheet1!$B$92:$B$97</c:f>
              <c:strCache>
                <c:ptCount val="6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Шаамар</c:v>
                </c:pt>
                <c:pt idx="5">
                  <c:v>Орхонтуул</c:v>
                </c:pt>
              </c:strCache>
            </c:strRef>
          </c:cat>
          <c:val>
            <c:numRef>
              <c:f>Sheet1!$E$92:$E$97</c:f>
              <c:numCache>
                <c:formatCode>General</c:formatCode>
                <c:ptCount val="6"/>
                <c:pt idx="0">
                  <c:v>211</c:v>
                </c:pt>
                <c:pt idx="1">
                  <c:v>235</c:v>
                </c:pt>
                <c:pt idx="2">
                  <c:v>109</c:v>
                </c:pt>
                <c:pt idx="3">
                  <c:v>63</c:v>
                </c:pt>
                <c:pt idx="4">
                  <c:v>35</c:v>
                </c:pt>
                <c:pt idx="5">
                  <c:v>33</c:v>
                </c:pt>
              </c:numCache>
            </c:numRef>
          </c:val>
        </c:ser>
        <c:ser>
          <c:idx val="3"/>
          <c:order val="3"/>
          <c:tx>
            <c:strRef>
              <c:f>Sheet1!$F$90:$F$91</c:f>
              <c:strCache>
                <c:ptCount val="1"/>
                <c:pt idx="0">
                  <c:v>2013  он</c:v>
                </c:pt>
              </c:strCache>
            </c:strRef>
          </c:tx>
          <c:cat>
            <c:strRef>
              <c:f>Sheet1!$B$92:$B$97</c:f>
              <c:strCache>
                <c:ptCount val="6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Шаамар</c:v>
                </c:pt>
                <c:pt idx="5">
                  <c:v>Орхонтуул</c:v>
                </c:pt>
              </c:strCache>
            </c:strRef>
          </c:cat>
          <c:val>
            <c:numRef>
              <c:f>Sheet1!$F$92:$F$97</c:f>
              <c:numCache>
                <c:formatCode>General</c:formatCode>
                <c:ptCount val="6"/>
                <c:pt idx="0">
                  <c:v>219</c:v>
                </c:pt>
                <c:pt idx="1">
                  <c:v>234</c:v>
                </c:pt>
                <c:pt idx="2">
                  <c:v>107</c:v>
                </c:pt>
                <c:pt idx="3">
                  <c:v>63</c:v>
                </c:pt>
                <c:pt idx="4">
                  <c:v>35</c:v>
                </c:pt>
                <c:pt idx="5">
                  <c:v>34</c:v>
                </c:pt>
              </c:numCache>
            </c:numRef>
          </c:val>
        </c:ser>
        <c:ser>
          <c:idx val="4"/>
          <c:order val="4"/>
          <c:tx>
            <c:strRef>
              <c:f>Sheet1!$G$90:$G$91</c:f>
              <c:strCache>
                <c:ptCount val="1"/>
                <c:pt idx="0">
                  <c:v>2014  он</c:v>
                </c:pt>
              </c:strCache>
            </c:strRef>
          </c:tx>
          <c:cat>
            <c:strRef>
              <c:f>Sheet1!$B$92:$B$97</c:f>
              <c:strCache>
                <c:ptCount val="6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Шаамар</c:v>
                </c:pt>
                <c:pt idx="5">
                  <c:v>Орхонтуул</c:v>
                </c:pt>
              </c:strCache>
            </c:strRef>
          </c:cat>
          <c:val>
            <c:numRef>
              <c:f>Sheet1!$G$92:$G$97</c:f>
              <c:numCache>
                <c:formatCode>General</c:formatCode>
                <c:ptCount val="6"/>
                <c:pt idx="0">
                  <c:v>224</c:v>
                </c:pt>
                <c:pt idx="1">
                  <c:v>243</c:v>
                </c:pt>
                <c:pt idx="2">
                  <c:v>101</c:v>
                </c:pt>
                <c:pt idx="3">
                  <c:v>63</c:v>
                </c:pt>
                <c:pt idx="4">
                  <c:v>35</c:v>
                </c:pt>
                <c:pt idx="5">
                  <c:v>34</c:v>
                </c:pt>
              </c:numCache>
            </c:numRef>
          </c:val>
        </c:ser>
        <c:gapWidth val="75"/>
        <c:shape val="cylinder"/>
        <c:axId val="67277952"/>
        <c:axId val="67279488"/>
        <c:axId val="0"/>
      </c:bar3DChart>
      <c:catAx>
        <c:axId val="67277952"/>
        <c:scaling>
          <c:orientation val="minMax"/>
        </c:scaling>
        <c:axPos val="b"/>
        <c:majorTickMark val="none"/>
        <c:tickLblPos val="nextTo"/>
        <c:crossAx val="67279488"/>
        <c:crosses val="autoZero"/>
        <c:auto val="1"/>
        <c:lblAlgn val="ctr"/>
        <c:lblOffset val="100"/>
      </c:catAx>
      <c:valAx>
        <c:axId val="67279488"/>
        <c:scaling>
          <c:orientation val="minMax"/>
        </c:scaling>
        <c:axPos val="l"/>
        <c:numFmt formatCode="General" sourceLinked="1"/>
        <c:majorTickMark val="none"/>
        <c:tickLblPos val="nextTo"/>
        <c:crossAx val="6727795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Sheet1!$C$120:$C$121</c:f>
              <c:strCache>
                <c:ptCount val="1"/>
                <c:pt idx="0">
                  <c:v>2010  он</c:v>
                </c:pt>
              </c:strCache>
            </c:strRef>
          </c:tx>
          <c:cat>
            <c:strRef>
              <c:f>Sheet1!$B$122:$B$128</c:f>
              <c:strCache>
                <c:ptCount val="7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Цагааннуур</c:v>
                </c:pt>
                <c:pt idx="5">
                  <c:v>Баянгол</c:v>
                </c:pt>
                <c:pt idx="6">
                  <c:v>Алтанбулаг</c:v>
                </c:pt>
              </c:strCache>
            </c:strRef>
          </c:cat>
          <c:val>
            <c:numRef>
              <c:f>Sheet1!$C$122:$C$128</c:f>
              <c:numCache>
                <c:formatCode>General</c:formatCode>
                <c:ptCount val="7"/>
                <c:pt idx="0">
                  <c:v>151</c:v>
                </c:pt>
                <c:pt idx="1">
                  <c:v>168</c:v>
                </c:pt>
                <c:pt idx="2">
                  <c:v>72</c:v>
                </c:pt>
                <c:pt idx="3">
                  <c:v>43</c:v>
                </c:pt>
                <c:pt idx="4">
                  <c:v>28</c:v>
                </c:pt>
                <c:pt idx="5">
                  <c:v>22</c:v>
                </c:pt>
                <c:pt idx="6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Sheet1!$D$120:$D$121</c:f>
              <c:strCache>
                <c:ptCount val="1"/>
                <c:pt idx="0">
                  <c:v>2011  он</c:v>
                </c:pt>
              </c:strCache>
            </c:strRef>
          </c:tx>
          <c:cat>
            <c:strRef>
              <c:f>Sheet1!$B$122:$B$128</c:f>
              <c:strCache>
                <c:ptCount val="7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Цагааннуур</c:v>
                </c:pt>
                <c:pt idx="5">
                  <c:v>Баянгол</c:v>
                </c:pt>
                <c:pt idx="6">
                  <c:v>Алтанбулаг</c:v>
                </c:pt>
              </c:strCache>
            </c:strRef>
          </c:cat>
          <c:val>
            <c:numRef>
              <c:f>Sheet1!$D$122:$D$128</c:f>
              <c:numCache>
                <c:formatCode>General</c:formatCode>
                <c:ptCount val="7"/>
                <c:pt idx="0">
                  <c:v>151</c:v>
                </c:pt>
                <c:pt idx="1">
                  <c:v>166</c:v>
                </c:pt>
                <c:pt idx="2">
                  <c:v>70</c:v>
                </c:pt>
                <c:pt idx="3">
                  <c:v>41</c:v>
                </c:pt>
                <c:pt idx="4">
                  <c:v>28</c:v>
                </c:pt>
                <c:pt idx="5">
                  <c:v>23</c:v>
                </c:pt>
                <c:pt idx="6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Sheet1!$E$120:$E$121</c:f>
              <c:strCache>
                <c:ptCount val="1"/>
                <c:pt idx="0">
                  <c:v>2012  он</c:v>
                </c:pt>
              </c:strCache>
            </c:strRef>
          </c:tx>
          <c:cat>
            <c:strRef>
              <c:f>Sheet1!$B$122:$B$128</c:f>
              <c:strCache>
                <c:ptCount val="7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Цагааннуур</c:v>
                </c:pt>
                <c:pt idx="5">
                  <c:v>Баянгол</c:v>
                </c:pt>
                <c:pt idx="6">
                  <c:v>Алтанбулаг</c:v>
                </c:pt>
              </c:strCache>
            </c:strRef>
          </c:cat>
          <c:val>
            <c:numRef>
              <c:f>Sheet1!$E$122:$E$128</c:f>
              <c:numCache>
                <c:formatCode>General</c:formatCode>
                <c:ptCount val="7"/>
                <c:pt idx="0">
                  <c:v>148</c:v>
                </c:pt>
                <c:pt idx="1">
                  <c:v>168</c:v>
                </c:pt>
                <c:pt idx="2">
                  <c:v>70</c:v>
                </c:pt>
                <c:pt idx="3">
                  <c:v>41</c:v>
                </c:pt>
                <c:pt idx="4">
                  <c:v>29</c:v>
                </c:pt>
                <c:pt idx="5">
                  <c:v>23</c:v>
                </c:pt>
                <c:pt idx="6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Sheet1!$F$120:$F$121</c:f>
              <c:strCache>
                <c:ptCount val="1"/>
                <c:pt idx="0">
                  <c:v>2013  он</c:v>
                </c:pt>
              </c:strCache>
            </c:strRef>
          </c:tx>
          <c:cat>
            <c:strRef>
              <c:f>Sheet1!$B$122:$B$128</c:f>
              <c:strCache>
                <c:ptCount val="7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Цагааннуур</c:v>
                </c:pt>
                <c:pt idx="5">
                  <c:v>Баянгол</c:v>
                </c:pt>
                <c:pt idx="6">
                  <c:v>Алтанбулаг</c:v>
                </c:pt>
              </c:strCache>
            </c:strRef>
          </c:cat>
          <c:val>
            <c:numRef>
              <c:f>Sheet1!$F$122:$F$128</c:f>
              <c:numCache>
                <c:formatCode>General</c:formatCode>
                <c:ptCount val="7"/>
                <c:pt idx="0">
                  <c:v>151</c:v>
                </c:pt>
                <c:pt idx="1">
                  <c:v>171</c:v>
                </c:pt>
                <c:pt idx="2">
                  <c:v>71</c:v>
                </c:pt>
                <c:pt idx="3">
                  <c:v>40</c:v>
                </c:pt>
                <c:pt idx="4">
                  <c:v>29</c:v>
                </c:pt>
                <c:pt idx="5">
                  <c:v>23</c:v>
                </c:pt>
                <c:pt idx="6">
                  <c:v>27</c:v>
                </c:pt>
              </c:numCache>
            </c:numRef>
          </c:val>
        </c:ser>
        <c:ser>
          <c:idx val="4"/>
          <c:order val="4"/>
          <c:tx>
            <c:strRef>
              <c:f>Sheet1!$G$120:$G$121</c:f>
              <c:strCache>
                <c:ptCount val="1"/>
                <c:pt idx="0">
                  <c:v>2014  он</c:v>
                </c:pt>
              </c:strCache>
            </c:strRef>
          </c:tx>
          <c:cat>
            <c:strRef>
              <c:f>Sheet1!$B$122:$B$128</c:f>
              <c:strCache>
                <c:ptCount val="7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Цагааннуур</c:v>
                </c:pt>
                <c:pt idx="5">
                  <c:v>Баянгол</c:v>
                </c:pt>
                <c:pt idx="6">
                  <c:v>Алтанбулаг</c:v>
                </c:pt>
              </c:strCache>
            </c:strRef>
          </c:cat>
          <c:val>
            <c:numRef>
              <c:f>Sheet1!$G$122:$G$128</c:f>
              <c:numCache>
                <c:formatCode>General</c:formatCode>
                <c:ptCount val="7"/>
                <c:pt idx="0">
                  <c:v>157</c:v>
                </c:pt>
                <c:pt idx="1">
                  <c:v>177</c:v>
                </c:pt>
                <c:pt idx="2">
                  <c:v>71</c:v>
                </c:pt>
                <c:pt idx="3">
                  <c:v>43</c:v>
                </c:pt>
                <c:pt idx="4">
                  <c:v>31</c:v>
                </c:pt>
                <c:pt idx="5">
                  <c:v>24</c:v>
                </c:pt>
                <c:pt idx="6">
                  <c:v>27</c:v>
                </c:pt>
              </c:numCache>
            </c:numRef>
          </c:val>
        </c:ser>
        <c:gapWidth val="75"/>
        <c:overlap val="-25"/>
        <c:axId val="67808256"/>
        <c:axId val="67822336"/>
      </c:barChart>
      <c:catAx>
        <c:axId val="67808256"/>
        <c:scaling>
          <c:orientation val="minMax"/>
        </c:scaling>
        <c:axPos val="l"/>
        <c:majorTickMark val="none"/>
        <c:tickLblPos val="nextTo"/>
        <c:crossAx val="67822336"/>
        <c:crosses val="autoZero"/>
        <c:auto val="1"/>
        <c:lblAlgn val="ctr"/>
        <c:lblOffset val="100"/>
      </c:catAx>
      <c:valAx>
        <c:axId val="67822336"/>
        <c:scaling>
          <c:orientation val="minMax"/>
        </c:scaling>
        <c:axPos val="b"/>
        <c:numFmt formatCode="General" sourceLinked="1"/>
        <c:majorTickMark val="none"/>
        <c:tickLblPos val="nextTo"/>
        <c:crossAx val="67808256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Sheet1!$C$148:$C$149</c:f>
              <c:strCache>
                <c:ptCount val="1"/>
                <c:pt idx="0">
                  <c:v>2010  он</c:v>
                </c:pt>
              </c:strCache>
            </c:strRef>
          </c:tx>
          <c:cat>
            <c:strRef>
              <c:f>Sheet1!$B$150:$B$155</c:f>
              <c:strCache>
                <c:ptCount val="6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Цагааннуур</c:v>
                </c:pt>
                <c:pt idx="5">
                  <c:v>Алтанбулаг</c:v>
                </c:pt>
              </c:strCache>
            </c:strRef>
          </c:cat>
          <c:val>
            <c:numRef>
              <c:f>Sheet1!$C$150:$C$155</c:f>
              <c:numCache>
                <c:formatCode>General</c:formatCode>
                <c:ptCount val="6"/>
                <c:pt idx="0">
                  <c:v>1598</c:v>
                </c:pt>
                <c:pt idx="1">
                  <c:v>1000</c:v>
                </c:pt>
                <c:pt idx="2">
                  <c:v>821</c:v>
                </c:pt>
                <c:pt idx="3">
                  <c:v>318</c:v>
                </c:pt>
                <c:pt idx="4">
                  <c:v>327</c:v>
                </c:pt>
                <c:pt idx="5">
                  <c:v>336</c:v>
                </c:pt>
              </c:numCache>
            </c:numRef>
          </c:val>
        </c:ser>
        <c:ser>
          <c:idx val="1"/>
          <c:order val="1"/>
          <c:tx>
            <c:strRef>
              <c:f>Sheet1!$D$148:$D$149</c:f>
              <c:strCache>
                <c:ptCount val="1"/>
                <c:pt idx="0">
                  <c:v>2011  он</c:v>
                </c:pt>
              </c:strCache>
            </c:strRef>
          </c:tx>
          <c:cat>
            <c:strRef>
              <c:f>Sheet1!$B$150:$B$155</c:f>
              <c:strCache>
                <c:ptCount val="6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Цагааннуур</c:v>
                </c:pt>
                <c:pt idx="5">
                  <c:v>Алтанбулаг</c:v>
                </c:pt>
              </c:strCache>
            </c:strRef>
          </c:cat>
          <c:val>
            <c:numRef>
              <c:f>Sheet1!$D$150:$D$155</c:f>
              <c:numCache>
                <c:formatCode>General</c:formatCode>
                <c:ptCount val="6"/>
                <c:pt idx="0">
                  <c:v>1638</c:v>
                </c:pt>
                <c:pt idx="1">
                  <c:v>1303</c:v>
                </c:pt>
                <c:pt idx="2">
                  <c:v>834</c:v>
                </c:pt>
                <c:pt idx="3">
                  <c:v>305</c:v>
                </c:pt>
                <c:pt idx="4">
                  <c:v>338</c:v>
                </c:pt>
                <c:pt idx="5">
                  <c:v>347</c:v>
                </c:pt>
              </c:numCache>
            </c:numRef>
          </c:val>
        </c:ser>
        <c:ser>
          <c:idx val="2"/>
          <c:order val="2"/>
          <c:tx>
            <c:strRef>
              <c:f>Sheet1!$E$148:$E$149</c:f>
              <c:strCache>
                <c:ptCount val="1"/>
                <c:pt idx="0">
                  <c:v>2012  он</c:v>
                </c:pt>
              </c:strCache>
            </c:strRef>
          </c:tx>
          <c:cat>
            <c:strRef>
              <c:f>Sheet1!$B$150:$B$155</c:f>
              <c:strCache>
                <c:ptCount val="6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Цагааннуур</c:v>
                </c:pt>
                <c:pt idx="5">
                  <c:v>Алтанбулаг</c:v>
                </c:pt>
              </c:strCache>
            </c:strRef>
          </c:cat>
          <c:val>
            <c:numRef>
              <c:f>Sheet1!$E$150:$E$155</c:f>
              <c:numCache>
                <c:formatCode>General</c:formatCode>
                <c:ptCount val="6"/>
                <c:pt idx="0">
                  <c:v>1980</c:v>
                </c:pt>
                <c:pt idx="1">
                  <c:v>1185</c:v>
                </c:pt>
                <c:pt idx="2">
                  <c:v>882</c:v>
                </c:pt>
                <c:pt idx="3">
                  <c:v>438</c:v>
                </c:pt>
                <c:pt idx="4">
                  <c:v>359</c:v>
                </c:pt>
                <c:pt idx="5">
                  <c:v>372</c:v>
                </c:pt>
              </c:numCache>
            </c:numRef>
          </c:val>
        </c:ser>
        <c:ser>
          <c:idx val="3"/>
          <c:order val="3"/>
          <c:tx>
            <c:strRef>
              <c:f>Sheet1!$F$148:$F$149</c:f>
              <c:strCache>
                <c:ptCount val="1"/>
                <c:pt idx="0">
                  <c:v>2013  он</c:v>
                </c:pt>
              </c:strCache>
            </c:strRef>
          </c:tx>
          <c:cat>
            <c:strRef>
              <c:f>Sheet1!$B$150:$B$155</c:f>
              <c:strCache>
                <c:ptCount val="6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Цагааннуур</c:v>
                </c:pt>
                <c:pt idx="5">
                  <c:v>Алтанбулаг</c:v>
                </c:pt>
              </c:strCache>
            </c:strRef>
          </c:cat>
          <c:val>
            <c:numRef>
              <c:f>Sheet1!$F$150:$F$155</c:f>
              <c:numCache>
                <c:formatCode>General</c:formatCode>
                <c:ptCount val="6"/>
                <c:pt idx="0">
                  <c:v>1629</c:v>
                </c:pt>
                <c:pt idx="1">
                  <c:v>1247</c:v>
                </c:pt>
                <c:pt idx="2">
                  <c:v>836</c:v>
                </c:pt>
                <c:pt idx="3">
                  <c:v>388</c:v>
                </c:pt>
                <c:pt idx="4">
                  <c:v>333</c:v>
                </c:pt>
                <c:pt idx="5">
                  <c:v>401</c:v>
                </c:pt>
              </c:numCache>
            </c:numRef>
          </c:val>
        </c:ser>
        <c:ser>
          <c:idx val="4"/>
          <c:order val="4"/>
          <c:tx>
            <c:strRef>
              <c:f>Sheet1!$G$148:$G$149</c:f>
              <c:strCache>
                <c:ptCount val="1"/>
                <c:pt idx="0">
                  <c:v>2014  он</c:v>
                </c:pt>
              </c:strCache>
            </c:strRef>
          </c:tx>
          <c:cat>
            <c:strRef>
              <c:f>Sheet1!$B$150:$B$155</c:f>
              <c:strCache>
                <c:ptCount val="6"/>
                <c:pt idx="0">
                  <c:v>Сүхбаатар </c:v>
                </c:pt>
                <c:pt idx="1">
                  <c:v>Мандал </c:v>
                </c:pt>
                <c:pt idx="2">
                  <c:v>Сайхан </c:v>
                </c:pt>
                <c:pt idx="3">
                  <c:v>Ерөө</c:v>
                </c:pt>
                <c:pt idx="4">
                  <c:v>Цагааннуур</c:v>
                </c:pt>
                <c:pt idx="5">
                  <c:v>Алтанбулаг</c:v>
                </c:pt>
              </c:strCache>
            </c:strRef>
          </c:cat>
          <c:val>
            <c:numRef>
              <c:f>Sheet1!$G$150:$G$155</c:f>
              <c:numCache>
                <c:formatCode>General</c:formatCode>
                <c:ptCount val="6"/>
                <c:pt idx="0">
                  <c:v>2043</c:v>
                </c:pt>
                <c:pt idx="1">
                  <c:v>1302</c:v>
                </c:pt>
                <c:pt idx="2">
                  <c:v>849</c:v>
                </c:pt>
                <c:pt idx="3">
                  <c:v>415</c:v>
                </c:pt>
                <c:pt idx="4">
                  <c:v>359</c:v>
                </c:pt>
                <c:pt idx="5">
                  <c:v>460</c:v>
                </c:pt>
              </c:numCache>
            </c:numRef>
          </c:val>
        </c:ser>
        <c:gapWidth val="75"/>
        <c:overlap val="-25"/>
        <c:axId val="68764416"/>
        <c:axId val="68765952"/>
      </c:barChart>
      <c:catAx>
        <c:axId val="68764416"/>
        <c:scaling>
          <c:orientation val="minMax"/>
        </c:scaling>
        <c:axPos val="b"/>
        <c:majorTickMark val="none"/>
        <c:tickLblPos val="nextTo"/>
        <c:crossAx val="68765952"/>
        <c:crosses val="autoZero"/>
        <c:auto val="1"/>
        <c:lblAlgn val="ctr"/>
        <c:lblOffset val="100"/>
      </c:catAx>
      <c:valAx>
        <c:axId val="68765952"/>
        <c:scaling>
          <c:orientation val="minMax"/>
        </c:scaling>
        <c:axPos val="l"/>
        <c:numFmt formatCode="General" sourceLinked="1"/>
        <c:majorTickMark val="none"/>
        <c:tickLblPos val="nextTo"/>
        <c:crossAx val="68764416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C1B6E-B935-4564-A4A7-D634319737F5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D0298-BDB7-4A95-9760-69543FBC8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D0298-BDB7-4A95-9760-69543FBC83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13421D5-55E9-4EFD-A315-39F0E3CBC94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133600"/>
            <a:ext cx="7391400" cy="1371600"/>
          </a:xfrm>
        </p:spPr>
        <p:txBody>
          <a:bodyPr/>
          <a:lstStyle/>
          <a:p>
            <a:r>
              <a:rPr lang="mn-MN" altLang="en-US" sz="4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СЭЛЭНГЭ -БОЛОВСРОЛ</a:t>
            </a:r>
            <a:r>
              <a:rPr lang="mn-MN" altLang="en-US" sz="11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mn-M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mn-M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886200"/>
            <a:ext cx="6019800" cy="380999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mn-MN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он</a:t>
            </a:r>
            <a:endParaRPr lang="en-US" sz="2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28600"/>
            <a:ext cx="3124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477000"/>
            <a:ext cx="1666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578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6581001"/>
            <a:ext cx="1687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838200" y="609600"/>
            <a:ext cx="76962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400" b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ЕРӨНХИЙ БОЛОВСРОЛЫН СУРГУУЛИЙН БҮЛГИЙН ТОО</a:t>
            </a:r>
            <a:endParaRPr lang="mn-MN" sz="1400" b="1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2" y="1143000"/>
          <a:ext cx="7010397" cy="2514600"/>
        </p:xfrm>
        <a:graphic>
          <a:graphicData uri="http://schemas.openxmlformats.org/drawingml/2006/table">
            <a:tbl>
              <a:tblPr/>
              <a:tblGrid>
                <a:gridCol w="632084"/>
                <a:gridCol w="1508385"/>
                <a:gridCol w="1019955"/>
                <a:gridCol w="976859"/>
                <a:gridCol w="1005590"/>
                <a:gridCol w="933762"/>
                <a:gridCol w="933762"/>
              </a:tblGrid>
              <a:tr h="5931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№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Сумын нэр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2010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2011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2012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2013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40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Сүхбаатар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148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40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Мандал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40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Сайхан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40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Ерөө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40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Цагааннуур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40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Баянгол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40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Алтанбулаг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4018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Аймгийн дүн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669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655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654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663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687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524000" y="3733800"/>
          <a:ext cx="6248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477000"/>
            <a:ext cx="3352800" cy="2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3352800" cy="2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858000" y="6477000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1524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284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4038600"/>
            <a:ext cx="32766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399" y="4038600"/>
            <a:ext cx="3124201" cy="20574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1" y="1142998"/>
          <a:ext cx="7010400" cy="2590805"/>
        </p:xfrm>
        <a:graphic>
          <a:graphicData uri="http://schemas.openxmlformats.org/drawingml/2006/table">
            <a:tbl>
              <a:tblPr/>
              <a:tblGrid>
                <a:gridCol w="632085"/>
                <a:gridCol w="1508385"/>
                <a:gridCol w="1019956"/>
                <a:gridCol w="976859"/>
                <a:gridCol w="1005591"/>
                <a:gridCol w="933762"/>
                <a:gridCol w="933762"/>
              </a:tblGrid>
              <a:tr h="4747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№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Сумын нэр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2010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2011 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он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2012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2013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2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Сүхбаатар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211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142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2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Мандал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02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Сайхан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2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Ерөө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02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Шаамар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2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Орхонтуул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0229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Аймгийн дүн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1434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1296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1230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1131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1165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682823"/>
            <a:ext cx="76962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400" b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ЕБС-Н ДОТУУР БАЙРАНД АМЬДАРДАГ СУРАГЧДЫН ТОО</a:t>
            </a:r>
            <a:endParaRPr lang="mn-MN" sz="1400" b="1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28600"/>
            <a:ext cx="3352800" cy="2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6477000"/>
            <a:ext cx="3352800" cy="2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52400"/>
            <a:ext cx="3352800" cy="2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934200" y="6477000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524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311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52400"/>
            <a:ext cx="3276600" cy="33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6526192"/>
            <a:ext cx="3276600" cy="33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578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6477000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19200" y="1143000"/>
          <a:ext cx="6858000" cy="2600170"/>
        </p:xfrm>
        <a:graphic>
          <a:graphicData uri="http://schemas.openxmlformats.org/drawingml/2006/table">
            <a:tbl>
              <a:tblPr/>
              <a:tblGrid>
                <a:gridCol w="618344"/>
                <a:gridCol w="1439056"/>
                <a:gridCol w="1034321"/>
                <a:gridCol w="955623"/>
                <a:gridCol w="983730"/>
                <a:gridCol w="913463"/>
                <a:gridCol w="913463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№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Сумын нэр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2010 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он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2011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2012 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он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2013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27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Сүхбаатар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1598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1638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1980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1629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Mon"/>
                          <a:ea typeface="Times New Roman"/>
                          <a:cs typeface="Calibri"/>
                        </a:rPr>
                        <a:t>2043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27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Мандал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1000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1303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1185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1247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Mon"/>
                          <a:ea typeface="Times New Roman"/>
                          <a:cs typeface="Calibri"/>
                        </a:rPr>
                        <a:t>1302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27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Сайхан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821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834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882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836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Mon"/>
                          <a:ea typeface="Times New Roman"/>
                          <a:cs typeface="Calibri"/>
                        </a:rPr>
                        <a:t>849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27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Ерөө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318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305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438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388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Mon"/>
                          <a:ea typeface="Times New Roman"/>
                          <a:cs typeface="Calibri"/>
                        </a:rPr>
                        <a:t>415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27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Цагааннуур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327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338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359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333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Mon"/>
                          <a:ea typeface="Times New Roman"/>
                          <a:cs typeface="Calibri"/>
                        </a:rPr>
                        <a:t>359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27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Алтанбулаг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336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347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372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401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Mon"/>
                          <a:ea typeface="Times New Roman"/>
                          <a:cs typeface="Calibri"/>
                        </a:rPr>
                        <a:t>460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2791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Аймгийн дүн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6211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6563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7297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7028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 Mon"/>
                          <a:ea typeface="Times New Roman"/>
                          <a:cs typeface="Calibri"/>
                        </a:rPr>
                        <a:t>7394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524000" y="3886200"/>
          <a:ext cx="6400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38200" y="609600"/>
            <a:ext cx="76962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400" b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ЦЭЦЭРЛЭГТ ХҮМҮҮЖИЖ БУЙ ХҮҮХДИЙН ТОО</a:t>
            </a:r>
            <a:endParaRPr lang="mn-MN" sz="1400" b="1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600"/>
            <a:ext cx="3352800" cy="2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477000"/>
            <a:ext cx="3352800" cy="2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81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6477000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D:\2013\12. December 2013\display1.jpg"/>
          <p:cNvPicPr>
            <a:picLocks noChangeAspect="1" noChangeArrowheads="1"/>
          </p:cNvPicPr>
          <p:nvPr/>
        </p:nvPicPr>
        <p:blipFill>
          <a:blip r:embed="rId4"/>
          <a:srcRect l="23940" t="30411" r="23524" b="9421"/>
          <a:stretch>
            <a:fillRect/>
          </a:stretch>
        </p:blipFill>
        <p:spPr bwMode="auto">
          <a:xfrm>
            <a:off x="1143000" y="1077913"/>
            <a:ext cx="71628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8600"/>
            <a:ext cx="33528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105400" y="228600"/>
            <a:ext cx="3609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6553200"/>
            <a:ext cx="16478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6934200" y="6477000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38200" y="609600"/>
            <a:ext cx="76962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400" b="1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СЭЛЭНГЭ АЙМГИЙН </a:t>
            </a:r>
            <a:r>
              <a:rPr lang="mn-MN" sz="1400" b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СУРГУУЛИЙН ТОО</a:t>
            </a:r>
            <a:endParaRPr lang="mn-MN" sz="1400" b="1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558"/>
          <a:stretch/>
        </p:blipFill>
        <p:spPr>
          <a:xfrm>
            <a:off x="1219200" y="4224528"/>
            <a:ext cx="7010400" cy="2176272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066800" y="1143000"/>
          <a:ext cx="7315199" cy="2514599"/>
        </p:xfrm>
        <a:graphic>
          <a:graphicData uri="http://schemas.openxmlformats.org/drawingml/2006/table">
            <a:tbl>
              <a:tblPr/>
              <a:tblGrid>
                <a:gridCol w="575669"/>
                <a:gridCol w="1825290"/>
                <a:gridCol w="982848"/>
                <a:gridCol w="982848"/>
                <a:gridCol w="982848"/>
                <a:gridCol w="982848"/>
                <a:gridCol w="982848"/>
              </a:tblGrid>
              <a:tr h="3523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№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Сумын нэр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2010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2011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2012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2013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88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Сүхбаатар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88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Мандал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088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Сайхан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88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Ерөө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088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Шаамар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88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Орхонтуул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0888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Аймгийн дүн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35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35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3657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Дээрх сумдаас бусад сумд тус бүр 1 сургуультай байна.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3581400" cy="48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05400" y="1524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6477000"/>
            <a:ext cx="15335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781800" y="6477000"/>
            <a:ext cx="198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8200" y="609600"/>
            <a:ext cx="76962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4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СЭЛЭНГЭ АЙМГИЙН </a:t>
            </a:r>
            <a:r>
              <a:rPr lang="mn-MN" sz="1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ЦЭЦЭРЛЭГИЙН ТОО</a:t>
            </a:r>
            <a:endParaRPr lang="mn-MN" sz="14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667" b="26562"/>
          <a:stretch/>
        </p:blipFill>
        <p:spPr>
          <a:xfrm>
            <a:off x="2438400" y="4114800"/>
            <a:ext cx="4572000" cy="2300259"/>
          </a:xfrm>
          <a:prstGeom prst="rect">
            <a:avLst/>
          </a:prstGeom>
        </p:spPr>
      </p:pic>
      <p:graphicFrame>
        <p:nvGraphicFramePr>
          <p:cNvPr id="21" name="Picture Placeholder 20"/>
          <p:cNvGraphicFramePr>
            <a:graphicFrameLocks noGrp="1"/>
          </p:cNvGraphicFramePr>
          <p:nvPr>
            <p:ph type="pic" idx="1"/>
          </p:nvPr>
        </p:nvGraphicFramePr>
        <p:xfrm>
          <a:off x="1066801" y="1143000"/>
          <a:ext cx="7239001" cy="2335693"/>
        </p:xfrm>
        <a:graphic>
          <a:graphicData uri="http://schemas.openxmlformats.org/drawingml/2006/table">
            <a:tbl>
              <a:tblPr/>
              <a:tblGrid>
                <a:gridCol w="636523"/>
                <a:gridCol w="1654959"/>
                <a:gridCol w="976484"/>
                <a:gridCol w="1041583"/>
                <a:gridCol w="976484"/>
                <a:gridCol w="976484"/>
                <a:gridCol w="976484"/>
              </a:tblGrid>
              <a:tr h="347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№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Сумын нэр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2010  он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2011  он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2012  он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2013  он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  он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31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Сүхбаатар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31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Мандал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31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Сайхан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31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Ерөө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31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Шаамар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3131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Аймгийн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дүн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33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34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34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34</a:t>
                      </a:r>
                      <a:endParaRPr lang="en-US" sz="10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34</a:t>
                      </a:r>
                      <a:endParaRPr lang="en-US" sz="10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59206" marR="5920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6800" y="3505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Дээрх сумдаас бусад сумд тус бүр 1 цэцэрлэгтэй байна.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0480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05400" y="1524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6477000"/>
            <a:ext cx="15335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0" y="6477000"/>
            <a:ext cx="1731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81400" y="74295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33875" y="74295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81400" y="74295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33875" y="74295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676775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333875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924300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581400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38200" y="609600"/>
            <a:ext cx="7696200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/>
            <a:r>
              <a:rPr lang="mn-MN" sz="1400" b="1" dirty="0" smtClean="0">
                <a:solidFill>
                  <a:srgbClr val="000000"/>
                </a:solidFill>
                <a:latin typeface="Arial"/>
              </a:rPr>
              <a:t>ЕРӨНХИЙ БОЛОВСРОЛЫН СУРГУУЛИЙН НИЙТ АЖИЛЛАГСАД</a:t>
            </a:r>
            <a:endParaRPr lang="mn-MN" sz="1400" b="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3" name="Chart 42"/>
          <p:cNvGraphicFramePr/>
          <p:nvPr/>
        </p:nvGraphicFramePr>
        <p:xfrm>
          <a:off x="1524000" y="3733800"/>
          <a:ext cx="6553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066801" y="1143000"/>
          <a:ext cx="7315199" cy="2590802"/>
        </p:xfrm>
        <a:graphic>
          <a:graphicData uri="http://schemas.openxmlformats.org/drawingml/2006/table">
            <a:tbl>
              <a:tblPr/>
              <a:tblGrid>
                <a:gridCol w="398878"/>
                <a:gridCol w="1317395"/>
                <a:gridCol w="1185656"/>
                <a:gridCol w="1119785"/>
                <a:gridCol w="1119785"/>
                <a:gridCol w="1053915"/>
                <a:gridCol w="1119785"/>
              </a:tblGrid>
              <a:tr h="310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№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Сумын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нэр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2010 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он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2011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2012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2013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258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Сүхбаатар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357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363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369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379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370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258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Мандал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355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357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369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363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377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258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Сайхан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155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258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Ерөө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106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258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Шаамар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66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258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Орхонтуул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56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58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2580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Аймгийн дүн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1594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1571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1645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1671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1665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0480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05400" y="1524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6477000"/>
            <a:ext cx="15335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0" y="6477000"/>
            <a:ext cx="1731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81400" y="74295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33875" y="74295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38200" y="609600"/>
            <a:ext cx="76962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/>
            <a:r>
              <a:rPr lang="mn-MN" sz="1400" b="1" dirty="0" smtClean="0">
                <a:solidFill>
                  <a:srgbClr val="000000"/>
                </a:solidFill>
                <a:latin typeface="Arial"/>
              </a:rPr>
              <a:t>ЕРӨНХИЙ БОЛОВСРОЛЫН СУРГУУЛИЙН ЭМЭГТЭЙ АЖИЛЛАГСАД</a:t>
            </a:r>
            <a:endParaRPr lang="mn-MN" sz="1400" b="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581400" y="74295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33875" y="74295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337" name="Picture 1" descr="D:\My Documents\sudalgaa\bolovsrol\багү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962400"/>
            <a:ext cx="5867400" cy="2286000"/>
          </a:xfrm>
          <a:prstGeom prst="rect">
            <a:avLst/>
          </a:prstGeom>
          <a:noFill/>
        </p:spPr>
      </p:pic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143001" y="1143000"/>
          <a:ext cx="7162799" cy="2590796"/>
        </p:xfrm>
        <a:graphic>
          <a:graphicData uri="http://schemas.openxmlformats.org/drawingml/2006/table">
            <a:tbl>
              <a:tblPr/>
              <a:tblGrid>
                <a:gridCol w="601457"/>
                <a:gridCol w="1927395"/>
                <a:gridCol w="970531"/>
                <a:gridCol w="929525"/>
                <a:gridCol w="956863"/>
                <a:gridCol w="888514"/>
                <a:gridCol w="888514"/>
              </a:tblGrid>
              <a:tr h="401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№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Сумын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нэр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2010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2011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2012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2013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127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Сүхбаатар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285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127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Мандал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285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276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289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127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Сайхан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129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133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127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Ерөө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79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127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Шаамар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52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127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Орхонтуул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47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1273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Аймгийн дүн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1236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1228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1285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1298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1299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pic>
        <p:nvPicPr>
          <p:cNvPr id="2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838200" y="609600"/>
            <a:ext cx="76962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400" b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ЕРӨНХИЙ БОЛОВСРОЛЫН СУРГУУЛИЙН СУРАГЧДЫН ТОО</a:t>
            </a:r>
            <a:endParaRPr lang="mn-MN" sz="1400" b="1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3733800"/>
            <a:ext cx="6248400" cy="243839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66799" y="1066800"/>
          <a:ext cx="7162800" cy="2397196"/>
        </p:xfrm>
        <a:graphic>
          <a:graphicData uri="http://schemas.openxmlformats.org/drawingml/2006/table">
            <a:tbl>
              <a:tblPr/>
              <a:tblGrid>
                <a:gridCol w="601457"/>
                <a:gridCol w="1927394"/>
                <a:gridCol w="970532"/>
                <a:gridCol w="929524"/>
                <a:gridCol w="956863"/>
                <a:gridCol w="888515"/>
                <a:gridCol w="888515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№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Сумын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нэр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2010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2011 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он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2012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2013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880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Сүхбаатар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4363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4219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3999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4000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3955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880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Мандал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4946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4927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4782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4701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4697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880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Сайхан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2026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1959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1897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1793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1833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880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Ерөө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1163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1144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1099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1068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1068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880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Шаамар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622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614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585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603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880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Орхонтуул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573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588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570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560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560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8802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Аймгийн дүн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18905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18501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17817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17580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17502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8600"/>
            <a:ext cx="3352800" cy="2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477001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858000" y="6477000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1524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69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838200" y="609600"/>
            <a:ext cx="75438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400" b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ЕРӨНХИЙ БОЛОВСРОЛЫН СУРГУУЛИЙН ЭМЭГТЭЙ СУРАГЧДЫН ТОО</a:t>
            </a:r>
            <a:endParaRPr lang="mn-MN" sz="1400" b="1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3745166"/>
            <a:ext cx="4419601" cy="260959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43000" y="1066800"/>
          <a:ext cx="7086598" cy="2625233"/>
        </p:xfrm>
        <a:graphic>
          <a:graphicData uri="http://schemas.openxmlformats.org/drawingml/2006/table">
            <a:tbl>
              <a:tblPr/>
              <a:tblGrid>
                <a:gridCol w="595057"/>
                <a:gridCol w="1906891"/>
                <a:gridCol w="960207"/>
                <a:gridCol w="919635"/>
                <a:gridCol w="946682"/>
                <a:gridCol w="879063"/>
                <a:gridCol w="879063"/>
              </a:tblGrid>
              <a:tr h="420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№ 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Сумын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нэр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2010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2011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2012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2013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149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Сүхбаатар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2219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2135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1977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1941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1992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149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Мандал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2500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2461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2413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2373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2349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149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Сайхан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1038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1000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967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916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884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149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Ерөө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584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570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539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522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523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149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Шаамар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309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300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287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297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300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149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Орхонтуул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270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264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262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260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259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1493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Аймгийн дүн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9515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9247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8877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8670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8705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2821" marR="62821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477000"/>
            <a:ext cx="3352800" cy="2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28600"/>
            <a:ext cx="3352800" cy="2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858000" y="6477000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1524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39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838200" y="609600"/>
            <a:ext cx="76962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1400" b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ЕРӨНХИЙ БОЛОВСРОЛЫН СУРГУУЛИЙН НИЙТ БАГШИЙН ТОО</a:t>
            </a:r>
            <a:endParaRPr lang="mn-MN" sz="1400" b="1" dirty="0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1143001"/>
          <a:ext cx="6858000" cy="2514602"/>
        </p:xfrm>
        <a:graphic>
          <a:graphicData uri="http://schemas.openxmlformats.org/drawingml/2006/table">
            <a:tbl>
              <a:tblPr/>
              <a:tblGrid>
                <a:gridCol w="618344"/>
                <a:gridCol w="1475594"/>
                <a:gridCol w="997783"/>
                <a:gridCol w="955624"/>
                <a:gridCol w="983729"/>
                <a:gridCol w="913463"/>
                <a:gridCol w="913463"/>
              </a:tblGrid>
              <a:tr h="408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№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Сумын нэр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2010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2011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2012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2013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0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Сүхбаатар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216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213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211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219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224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0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Мандал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243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00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Сайхан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0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Ерөө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65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66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63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63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63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00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Шаамар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0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Орхонтуул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34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0087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Аймгийн дүн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963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938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958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964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983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371600" y="3733800"/>
          <a:ext cx="66294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8600"/>
            <a:ext cx="3352800" cy="2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477000"/>
            <a:ext cx="3352800" cy="2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934200" y="6477000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524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0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838200" y="609600"/>
            <a:ext cx="77724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1400" b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ЕРӨНХИЙ БОЛОВСРОЛЫН СУРГУУЛИЙН ЭМЭГТЭЙ БАГШИЙН ТОО</a:t>
            </a:r>
            <a:endParaRPr lang="mn-MN" sz="1400" b="1" dirty="0">
              <a:solidFill>
                <a:prstClr val="black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3886200"/>
            <a:ext cx="5334000" cy="236219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199" y="1142999"/>
          <a:ext cx="6858000" cy="2438403"/>
        </p:xfrm>
        <a:graphic>
          <a:graphicData uri="http://schemas.openxmlformats.org/drawingml/2006/table">
            <a:tbl>
              <a:tblPr/>
              <a:tblGrid>
                <a:gridCol w="618344"/>
                <a:gridCol w="1475594"/>
                <a:gridCol w="997783"/>
                <a:gridCol w="955623"/>
                <a:gridCol w="983730"/>
                <a:gridCol w="913463"/>
                <a:gridCol w="913463"/>
              </a:tblGrid>
              <a:tr h="4120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№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Сумын нэр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2010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2011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2012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2013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  он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89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Сүхбаатар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89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Мандал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89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Сайхан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89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Ерөө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89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Шаамар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894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Орхонтуул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8948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Аймгийн дүн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786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765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782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773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793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477000"/>
            <a:ext cx="3352800" cy="2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3352800" cy="2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315200" y="6477000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524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036429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3763</TotalTime>
  <Words>846</Words>
  <Application>Microsoft Office PowerPoint</Application>
  <PresentationFormat>On-screen Show (4:3)</PresentationFormat>
  <Paragraphs>647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Theme2</vt:lpstr>
      <vt:lpstr>СЭЛЭНГЭ -БОЛОВСРОЛ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Top</dc:creator>
  <cp:lastModifiedBy>Miigaa</cp:lastModifiedBy>
  <cp:revision>361</cp:revision>
  <dcterms:created xsi:type="dcterms:W3CDTF">2015-01-22T08:43:17Z</dcterms:created>
  <dcterms:modified xsi:type="dcterms:W3CDTF">2015-05-29T08:22:28Z</dcterms:modified>
</cp:coreProperties>
</file>