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89" r:id="rId2"/>
    <p:sldId id="265" r:id="rId3"/>
    <p:sldId id="270" r:id="rId4"/>
    <p:sldId id="291" r:id="rId5"/>
    <p:sldId id="293" r:id="rId6"/>
    <p:sldId id="294" r:id="rId7"/>
    <p:sldId id="295" r:id="rId8"/>
    <p:sldId id="296" r:id="rId9"/>
    <p:sldId id="290" r:id="rId1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7D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89" d="100"/>
          <a:sy n="89" d="100"/>
        </p:scale>
        <p:origin x="-135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maksnota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0"/>
  <c:chart>
    <c:autoTitleDeleted val="1"/>
    <c:view3D>
      <c:rotX val="30"/>
      <c:perspective val="30"/>
    </c:view3D>
    <c:plotArea>
      <c:layout>
        <c:manualLayout>
          <c:layoutTarget val="inner"/>
          <c:xMode val="edge"/>
          <c:yMode val="edge"/>
          <c:x val="5.1931008623922005E-2"/>
          <c:y val="0.10597826086956517"/>
          <c:w val="0.54676294927419788"/>
          <c:h val="0.79528985507246353"/>
        </c:manualLayout>
      </c:layout>
      <c:pie3DChart>
        <c:varyColors val="1"/>
        <c:ser>
          <c:idx val="0"/>
          <c:order val="0"/>
          <c:dLbls>
            <c:showPercent val="1"/>
          </c:dLbls>
          <c:cat>
            <c:strRef>
              <c:f>Sheet1!$A$3:$A$8</c:f>
              <c:strCache>
                <c:ptCount val="6"/>
                <c:pt idx="0">
                  <c:v>Зүрх судасны тогтолцооны өвчин</c:v>
                </c:pt>
                <c:pt idx="1">
                  <c:v>Гэмтэл, хордлого ба гадны шалтгаант бусад тодорхой эмгэг</c:v>
                </c:pt>
                <c:pt idx="2">
                  <c:v>Хоол боловсруулах тогтолцооны өвчин</c:v>
                </c:pt>
                <c:pt idx="3">
                  <c:v>Амьсгалын тогтолцооны өвчин</c:v>
                </c:pt>
                <c:pt idx="4">
                  <c:v>Хавдар </c:v>
                </c:pt>
                <c:pt idx="5">
                  <c:v>Бусад</c:v>
                </c:pt>
              </c:strCache>
            </c:strRef>
          </c:cat>
          <c:val>
            <c:numRef>
              <c:f>Sheet1!$B$3:$B$8</c:f>
              <c:numCache>
                <c:formatCode>General</c:formatCode>
                <c:ptCount val="6"/>
                <c:pt idx="0">
                  <c:v>128</c:v>
                </c:pt>
                <c:pt idx="1">
                  <c:v>51</c:v>
                </c:pt>
                <c:pt idx="2">
                  <c:v>39</c:v>
                </c:pt>
                <c:pt idx="3">
                  <c:v>9</c:v>
                </c:pt>
                <c:pt idx="4">
                  <c:v>126</c:v>
                </c:pt>
                <c:pt idx="5">
                  <c:v>131</c:v>
                </c:pt>
              </c:numCache>
            </c:numRef>
          </c:val>
        </c:ser>
        <c:dLbls>
          <c:showPercent val="1"/>
        </c:dLbls>
      </c:pie3DChart>
    </c:plotArea>
    <c:legend>
      <c:legendPos val="r"/>
      <c:layout>
        <c:manualLayout>
          <c:xMode val="edge"/>
          <c:yMode val="edge"/>
          <c:x val="0.60397830018083265"/>
          <c:y val="8.8082166812481794E-2"/>
          <c:w val="0.3815551537070529"/>
          <c:h val="0.76365011665208693"/>
        </c:manualLayout>
      </c:layout>
      <c:txPr>
        <a:bodyPr/>
        <a:lstStyle/>
        <a:p>
          <a:pPr>
            <a:defRPr sz="1200">
              <a:latin typeface="Arial" pitchFamily="34" charset="0"/>
              <a:cs typeface="Arial" pitchFamily="34" charset="0"/>
            </a:defRPr>
          </a:pPr>
          <a:endParaRPr lang="en-US"/>
        </a:p>
      </c:txPr>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C644F536-1ADE-4E29-BD1D-AEAA1BBC2D74}" type="datetimeFigureOut">
              <a:rPr lang="en-US" smtClean="0"/>
              <a:pPr/>
              <a:t>4/29/2015</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DC90BD40-00F0-4E1B-A468-AA36B7B4105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330CE9-D743-4594-903C-00EF8C723024}" type="datetimeFigureOut">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30CE9-D743-4594-903C-00EF8C723024}" type="datetimeFigureOut">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30CE9-D743-4594-903C-00EF8C723024}" type="datetimeFigureOut">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30CE9-D743-4594-903C-00EF8C723024}" type="datetimeFigureOut">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330CE9-D743-4594-903C-00EF8C723024}" type="datetimeFigureOut">
              <a:rPr lang="en-US" smtClean="0"/>
              <a:pPr/>
              <a:t>4/29/2015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330CE9-D743-4594-903C-00EF8C723024}" type="datetimeFigureOut">
              <a:rPr lang="en-US" smtClean="0"/>
              <a:pPr/>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330CE9-D743-4594-903C-00EF8C723024}" type="datetimeFigureOut">
              <a:rPr lang="en-US" smtClean="0"/>
              <a:pPr/>
              <a:t>4/29/2015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330CE9-D743-4594-903C-00EF8C723024}" type="datetimeFigureOut">
              <a:rPr lang="en-US" smtClean="0"/>
              <a:pPr/>
              <a:t>4/29/2015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30CE9-D743-4594-903C-00EF8C723024}" type="datetimeFigureOut">
              <a:rPr lang="en-US" smtClean="0"/>
              <a:pPr/>
              <a:t>4/29/2015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30CE9-D743-4594-903C-00EF8C723024}" type="datetimeFigureOut">
              <a:rPr lang="en-US" smtClean="0"/>
              <a:pPr/>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30CE9-D743-4594-903C-00EF8C723024}" type="datetimeFigureOut">
              <a:rPr lang="en-US" smtClean="0"/>
              <a:pPr/>
              <a:t>4/29/2015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04FB6-A013-4396-A304-57FAFAAEE505}" type="slidenum">
              <a:rPr lang="en-US" smtClean="0"/>
              <a:pPr/>
              <a:t>‹#›</a:t>
            </a:fld>
            <a:endParaRPr lang="en-US"/>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30CE9-D743-4594-903C-00EF8C723024}" type="datetimeFigureOut">
              <a:rPr lang="en-US" smtClean="0"/>
              <a:pPr/>
              <a:t>4/29/2015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04FB6-A013-4396-A304-57FAFAAEE5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cover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email"/>
          <a:srcRect/>
          <a:stretch>
            <a:fillRect/>
          </a:stretch>
        </p:blipFill>
        <p:spPr bwMode="auto">
          <a:xfrm>
            <a:off x="2590800" y="3648951"/>
            <a:ext cx="5029200" cy="2904250"/>
          </a:xfrm>
          <a:prstGeom prst="rect">
            <a:avLst/>
          </a:prstGeom>
          <a:noFill/>
          <a:ln w="9525">
            <a:noFill/>
            <a:miter lim="800000"/>
            <a:headEnd/>
            <a:tailEnd/>
          </a:ln>
          <a:effectLst/>
        </p:spPr>
      </p:pic>
      <p:pic>
        <p:nvPicPr>
          <p:cNvPr id="4" name="Picture 5" descr="D:\2013\10. October 2013\ЕБС-д хичээл заах\toonhuu.jpg"/>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1219200" y="3429000"/>
            <a:ext cx="1358900" cy="3187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7" descr="D:\2013\10. October 2013\ЕБС-д хичээл заах\burtgeljin.jpg"/>
          <p:cNvPicPr>
            <a:picLocks noChangeAspect="1" noChangeArrowheads="1"/>
          </p:cNvPicPr>
          <p:nvPr/>
        </p:nvPicPr>
        <p:blipFill>
          <a:blip r:embed="rId4" cstate="email">
            <a:extLst>
              <a:ext uri="{28A0092B-C50C-407E-A947-70E740481C1C}">
                <a14:useLocalDpi xmlns="" xmlns:a14="http://schemas.microsoft.com/office/drawing/2010/main" val="0"/>
              </a:ext>
            </a:extLst>
          </a:blip>
          <a:srcRect/>
          <a:stretch>
            <a:fillRect/>
          </a:stretch>
        </p:blipFill>
        <p:spPr bwMode="auto">
          <a:xfrm>
            <a:off x="7543800" y="3505200"/>
            <a:ext cx="1358900" cy="312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 descr="Selenge-Stat-logo.jpg"/>
          <p:cNvPicPr>
            <a:picLocks noChangeAspect="1"/>
          </p:cNvPicPr>
          <p:nvPr/>
        </p:nvPicPr>
        <p:blipFill>
          <a:blip r:embed="rId5" cstate="email"/>
          <a:stretch>
            <a:fillRect/>
          </a:stretch>
        </p:blipFill>
        <p:spPr>
          <a:xfrm>
            <a:off x="762000" y="462399"/>
            <a:ext cx="914400" cy="910501"/>
          </a:xfrm>
          <a:prstGeom prst="rect">
            <a:avLst/>
          </a:prstGeom>
        </p:spPr>
      </p:pic>
      <p:sp>
        <p:nvSpPr>
          <p:cNvPr id="11" name="TextBox 10"/>
          <p:cNvSpPr txBox="1"/>
          <p:nvPr/>
        </p:nvSpPr>
        <p:spPr>
          <a:xfrm>
            <a:off x="1752600" y="533400"/>
            <a:ext cx="7010400" cy="769441"/>
          </a:xfrm>
          <a:prstGeom prst="rect">
            <a:avLst/>
          </a:prstGeom>
          <a:noFill/>
        </p:spPr>
        <p:txBody>
          <a:bodyPr wrap="square" rtlCol="0">
            <a:spAutoFit/>
          </a:bodyPr>
          <a:lstStyle/>
          <a:p>
            <a:pPr algn="ctr"/>
            <a:r>
              <a:rPr lang="mn-MN" sz="2200" b="1" dirty="0" smtClean="0">
                <a:solidFill>
                  <a:srgbClr val="0070C0"/>
                </a:solidFill>
                <a:latin typeface="Arial" pitchFamily="34" charset="0"/>
                <a:cs typeface="Arial" pitchFamily="34" charset="0"/>
              </a:rPr>
              <a:t>СЭЛЭНГЭ АЙМГИЙН ЗАСАГ ДАРГЫН ДЭРГЭДЭХ</a:t>
            </a:r>
          </a:p>
          <a:p>
            <a:pPr algn="ctr"/>
            <a:r>
              <a:rPr lang="mn-MN" sz="2200" b="1" dirty="0" smtClean="0">
                <a:solidFill>
                  <a:srgbClr val="0070C0"/>
                </a:solidFill>
                <a:latin typeface="Arial" pitchFamily="34" charset="0"/>
                <a:cs typeface="Arial" pitchFamily="34" charset="0"/>
              </a:rPr>
              <a:t>СТАТИСТИКИЙН ХЭЛТЭС</a:t>
            </a:r>
            <a:endParaRPr lang="en-US" sz="2200" b="1" dirty="0">
              <a:solidFill>
                <a:srgbClr val="0070C0"/>
              </a:solidFill>
              <a:latin typeface="Arial" pitchFamily="34" charset="0"/>
              <a:cs typeface="Arial" pitchFamily="34" charset="0"/>
            </a:endParaRPr>
          </a:p>
        </p:txBody>
      </p:sp>
      <p:sp>
        <p:nvSpPr>
          <p:cNvPr id="12" name="TextBox 11"/>
          <p:cNvSpPr txBox="1"/>
          <p:nvPr/>
        </p:nvSpPr>
        <p:spPr>
          <a:xfrm>
            <a:off x="1143000" y="2133600"/>
            <a:ext cx="7543800" cy="1015663"/>
          </a:xfrm>
          <a:prstGeom prst="rect">
            <a:avLst/>
          </a:prstGeom>
          <a:noFill/>
        </p:spPr>
        <p:txBody>
          <a:bodyPr wrap="square" rtlCol="0">
            <a:spAutoFit/>
          </a:bodyPr>
          <a:lstStyle/>
          <a:p>
            <a:pPr algn="ctr"/>
            <a:r>
              <a:rPr lang="mn-MN" sz="3000" b="1" i="1" dirty="0" smtClean="0">
                <a:solidFill>
                  <a:srgbClr val="0070C0"/>
                </a:solidFill>
                <a:latin typeface="Times New Roman" pitchFamily="18" charset="0"/>
                <a:cs typeface="Times New Roman" pitchFamily="18" charset="0"/>
              </a:rPr>
              <a:t>СЭЛЭНГЭ АЙМГИЙН ЭРҮҮЛ МЭНДИЙН САЛБАРЫН ТОВЧ ТАНИЛЦУУЛГА</a:t>
            </a:r>
            <a:endParaRPr lang="en-US" sz="3000" b="1" i="1" dirty="0">
              <a:solidFill>
                <a:srgbClr val="0070C0"/>
              </a:solidFill>
              <a:latin typeface="Times New Roman" pitchFamily="18" charset="0"/>
              <a:cs typeface="Times New Roman" pitchFamily="18" charset="0"/>
            </a:endParaRPr>
          </a:p>
        </p:txBody>
      </p:sp>
    </p:spTree>
  </p:cSld>
  <p:clrMapOvr>
    <a:masterClrMapping/>
  </p:clrMapOvr>
  <p:transition spd="med">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itle 42"/>
          <p:cNvSpPr>
            <a:spLocks noGrp="1"/>
          </p:cNvSpPr>
          <p:nvPr>
            <p:ph type="ctrTitle"/>
          </p:nvPr>
        </p:nvSpPr>
        <p:spPr>
          <a:xfrm>
            <a:off x="838200" y="1143000"/>
            <a:ext cx="8001000" cy="5257800"/>
          </a:xfrm>
        </p:spPr>
        <p:txBody>
          <a:bodyPr>
            <a:noAutofit/>
          </a:bodyPr>
          <a:lstStyle/>
          <a:p>
            <a:pPr algn="l"/>
            <a:r>
              <a:rPr lang="mn-MN" sz="1600" dirty="0" smtClean="0">
                <a:latin typeface="Arial" pitchFamily="34" charset="0"/>
                <a:cs typeface="Arial" pitchFamily="34" charset="0"/>
              </a:rPr>
              <a:t>Эрүүл мэндийн статистикт төрөлт, нас баралт, эх нялхсын эндэгдэл, халдварт өвчин, өвчлөгчдийн тоо зэрэг үндсэн үзүүлэлтүүдийг авч үздэг.</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mn-MN" sz="1600" dirty="0" smtClean="0">
                <a:latin typeface="Arial" pitchFamily="34" charset="0"/>
                <a:cs typeface="Arial" pitchFamily="34" charset="0"/>
              </a:rPr>
              <a:t/>
            </a:r>
            <a:br>
              <a:rPr lang="mn-MN" sz="1600" dirty="0" smtClean="0">
                <a:latin typeface="Arial" pitchFamily="34" charset="0"/>
                <a:cs typeface="Arial" pitchFamily="34" charset="0"/>
              </a:rPr>
            </a:br>
            <a:r>
              <a:rPr lang="mn-MN" sz="1600" i="1" dirty="0" smtClean="0">
                <a:solidFill>
                  <a:schemeClr val="accent1"/>
                </a:solidFill>
                <a:latin typeface="Arial" pitchFamily="34" charset="0"/>
                <a:cs typeface="Arial" pitchFamily="34" charset="0"/>
              </a:rPr>
              <a:t>ЭРҮҮЛ МЭНД</a:t>
            </a:r>
            <a:r>
              <a:rPr lang="mn-MN" sz="1600" i="1" dirty="0" smtClean="0">
                <a:latin typeface="Arial" pitchFamily="34" charset="0"/>
                <a:cs typeface="Arial" pitchFamily="34" charset="0"/>
              </a:rPr>
              <a:t>:</a:t>
            </a:r>
            <a:r>
              <a:rPr lang="en-US" sz="1600" i="1" dirty="0" smtClean="0">
                <a:latin typeface="Arial" pitchFamily="34" charset="0"/>
                <a:cs typeface="Arial" pitchFamily="34" charset="0"/>
              </a:rPr>
              <a:t> </a:t>
            </a:r>
            <a:r>
              <a:rPr lang="mn-MN" sz="1600" dirty="0" smtClean="0">
                <a:latin typeface="Arial" pitchFamily="34" charset="0"/>
                <a:cs typeface="Arial" pitchFamily="34" charset="0"/>
              </a:rPr>
              <a:t>Хүн өвчин, эмгэггүй, бие бялдар, оюун санаа, нийгмийн амьдралын хувьд сайн сайхан байхыг хэлнэ.</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mn-MN" sz="1600" dirty="0" smtClean="0">
                <a:latin typeface="Arial" pitchFamily="34" charset="0"/>
                <a:cs typeface="Arial" pitchFamily="34" charset="0"/>
              </a:rPr>
              <a:t/>
            </a:r>
            <a:br>
              <a:rPr lang="mn-MN" sz="1600" dirty="0" smtClean="0">
                <a:latin typeface="Arial" pitchFamily="34" charset="0"/>
                <a:cs typeface="Arial" pitchFamily="34" charset="0"/>
              </a:rPr>
            </a:br>
            <a:r>
              <a:rPr lang="mn-MN" sz="1600" i="1" dirty="0" smtClean="0">
                <a:solidFill>
                  <a:schemeClr val="accent1"/>
                </a:solidFill>
                <a:latin typeface="Arial" pitchFamily="34" charset="0"/>
                <a:cs typeface="Arial" pitchFamily="34" charset="0"/>
              </a:rPr>
              <a:t>ЭРҮҮЛ МЭНДИЙН БАЙГУУЛЛАГА </a:t>
            </a:r>
            <a:r>
              <a:rPr lang="mn-MN" sz="1600" i="1" dirty="0" smtClean="0">
                <a:latin typeface="Arial" pitchFamily="34" charset="0"/>
                <a:cs typeface="Arial" pitchFamily="34" charset="0"/>
              </a:rPr>
              <a:t>: </a:t>
            </a:r>
            <a:r>
              <a:rPr lang="mn-MN" sz="1600" dirty="0" smtClean="0">
                <a:latin typeface="Arial" pitchFamily="34" charset="0"/>
                <a:cs typeface="Arial" pitchFamily="34" charset="0"/>
              </a:rPr>
              <a:t>Хүн амд эрүүл мэндийн тусламж, үйлчилгээ үзүүлэх зорилого, үндсэн чиг үүрэг бүхий хуулийн этгээдийг хэлнэ.</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mn-MN" sz="1600" dirty="0" smtClean="0">
                <a:latin typeface="Arial" pitchFamily="34" charset="0"/>
                <a:cs typeface="Arial" pitchFamily="34" charset="0"/>
              </a:rPr>
              <a:t/>
            </a:r>
            <a:br>
              <a:rPr lang="mn-MN" sz="1600" dirty="0" smtClean="0">
                <a:latin typeface="Arial" pitchFamily="34" charset="0"/>
                <a:cs typeface="Arial" pitchFamily="34" charset="0"/>
              </a:rPr>
            </a:br>
            <a:r>
              <a:rPr lang="mn-MN" sz="1600" i="1" dirty="0" smtClean="0">
                <a:solidFill>
                  <a:schemeClr val="accent1"/>
                </a:solidFill>
                <a:latin typeface="Arial" pitchFamily="34" charset="0"/>
                <a:cs typeface="Arial" pitchFamily="34" charset="0"/>
              </a:rPr>
              <a:t>ЭРҮҮЛ МЭНДИЙН АЖИЛТАН </a:t>
            </a:r>
            <a:r>
              <a:rPr lang="mn-MN" sz="1600" i="1" dirty="0" smtClean="0">
                <a:latin typeface="Arial" pitchFamily="34" charset="0"/>
                <a:cs typeface="Arial" pitchFamily="34" charset="0"/>
              </a:rPr>
              <a:t>: </a:t>
            </a:r>
            <a:r>
              <a:rPr lang="mn-MN" sz="1600" dirty="0" smtClean="0">
                <a:latin typeface="Arial" pitchFamily="34" charset="0"/>
                <a:cs typeface="Arial" pitchFamily="34" charset="0"/>
              </a:rPr>
              <a:t>Эмнэлгийн мэргэжилтэн болон эрүүл мэндийн байгууллагад ажилж байгаа бусад ажилтныг нийтэд нь ойлгоно.</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mn-MN" sz="1600" dirty="0" smtClean="0">
                <a:latin typeface="Arial" pitchFamily="34" charset="0"/>
                <a:cs typeface="Arial" pitchFamily="34" charset="0"/>
              </a:rPr>
              <a:t/>
            </a:r>
            <a:br>
              <a:rPr lang="mn-MN" sz="1600" dirty="0" smtClean="0">
                <a:latin typeface="Arial" pitchFamily="34" charset="0"/>
                <a:cs typeface="Arial" pitchFamily="34" charset="0"/>
              </a:rPr>
            </a:br>
            <a:r>
              <a:rPr lang="mn-MN" sz="1600" i="1" dirty="0" smtClean="0">
                <a:solidFill>
                  <a:schemeClr val="accent1"/>
                </a:solidFill>
                <a:latin typeface="Arial" pitchFamily="34" charset="0"/>
                <a:cs typeface="Arial" pitchFamily="34" charset="0"/>
              </a:rPr>
              <a:t>ЭМНЭЛГИЙН МЭРГЭЖИЛТЭН </a:t>
            </a:r>
            <a:r>
              <a:rPr lang="mn-MN" sz="1600" i="1" dirty="0" smtClean="0">
                <a:latin typeface="Arial" pitchFamily="34" charset="0"/>
                <a:cs typeface="Arial" pitchFamily="34" charset="0"/>
              </a:rPr>
              <a:t>:</a:t>
            </a:r>
            <a:r>
              <a:rPr lang="mn-MN" sz="1600" dirty="0" smtClean="0">
                <a:latin typeface="Arial" pitchFamily="34" charset="0"/>
                <a:cs typeface="Arial" pitchFamily="34" charset="0"/>
              </a:rPr>
              <a:t> Хүний их эмч, бага эмч, нүүр амны их эмч, сувилагч, эм зүйч, эх баригч, эм найруулагч,  нийгмийн эрүүл мэндийн анагаах ухааны боловсрол олгох их, дээд сургууль коллеж төгссөн эмнэлгийн бусад ажилтныг хэлнэ.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mn-MN" sz="1600" dirty="0" smtClean="0">
                <a:latin typeface="Arial" pitchFamily="34" charset="0"/>
                <a:cs typeface="Arial" pitchFamily="34" charset="0"/>
              </a:rPr>
              <a:t/>
            </a:r>
            <a:br>
              <a:rPr lang="mn-MN" sz="1600" dirty="0" smtClean="0">
                <a:latin typeface="Arial" pitchFamily="34" charset="0"/>
                <a:cs typeface="Arial" pitchFamily="34" charset="0"/>
              </a:rPr>
            </a:br>
            <a:r>
              <a:rPr lang="mn-MN" sz="1600" i="1" dirty="0" smtClean="0">
                <a:solidFill>
                  <a:schemeClr val="accent1"/>
                </a:solidFill>
                <a:latin typeface="Arial" pitchFamily="34" charset="0"/>
                <a:cs typeface="Arial" pitchFamily="34" charset="0"/>
              </a:rPr>
              <a:t>ЭМЧ</a:t>
            </a:r>
            <a:r>
              <a:rPr lang="mn-MN" sz="1600" i="1" dirty="0" smtClean="0">
                <a:latin typeface="Arial" pitchFamily="34" charset="0"/>
                <a:cs typeface="Arial" pitchFamily="34" charset="0"/>
              </a:rPr>
              <a:t> : </a:t>
            </a:r>
            <a:r>
              <a:rPr lang="mn-MN" sz="1600" dirty="0" smtClean="0">
                <a:latin typeface="Arial" pitchFamily="34" charset="0"/>
                <a:cs typeface="Arial" pitchFamily="34" charset="0"/>
              </a:rPr>
              <a:t>Анагаах ухааны чиглэлээр эх орондоо болон гадаадад дээд боловсрол эзэмшсэн, хүн эмчлэх эрхтэй хүнийг болон тухайн мэргэжлийг хэлнэ.</a:t>
            </a:r>
            <a:br>
              <a:rPr lang="mn-MN" sz="1600" dirty="0" smtClean="0">
                <a:latin typeface="Arial" pitchFamily="34" charset="0"/>
                <a:cs typeface="Arial" pitchFamily="34" charset="0"/>
              </a:rPr>
            </a:br>
            <a:r>
              <a:rPr lang="mn-MN" sz="1600" dirty="0" smtClean="0">
                <a:latin typeface="Arial" pitchFamily="34" charset="0"/>
                <a:cs typeface="Arial" pitchFamily="34" charset="0"/>
              </a:rPr>
              <a:t> </a:t>
            </a:r>
            <a:br>
              <a:rPr lang="mn-MN" sz="1600" dirty="0" smtClean="0">
                <a:latin typeface="Arial" pitchFamily="34" charset="0"/>
                <a:cs typeface="Arial" pitchFamily="34" charset="0"/>
              </a:rPr>
            </a:br>
            <a:endParaRPr lang="en-US" sz="1600" i="1" dirty="0">
              <a:latin typeface="Arial" pitchFamily="34" charset="0"/>
              <a:cs typeface="Arial" pitchFamily="34" charset="0"/>
            </a:endParaRPr>
          </a:p>
        </p:txBody>
      </p:sp>
      <p:sp>
        <p:nvSpPr>
          <p:cNvPr id="46" name="Subtitle 45"/>
          <p:cNvSpPr>
            <a:spLocks noGrp="1"/>
          </p:cNvSpPr>
          <p:nvPr>
            <p:ph type="subTitle" idx="1"/>
          </p:nvPr>
        </p:nvSpPr>
        <p:spPr>
          <a:xfrm>
            <a:off x="1295400" y="609600"/>
            <a:ext cx="7162800" cy="533400"/>
          </a:xfrm>
        </p:spPr>
        <p:txBody>
          <a:bodyPr>
            <a:normAutofit/>
          </a:bodyPr>
          <a:lstStyle/>
          <a:p>
            <a:r>
              <a:rPr lang="mn-MN" sz="2400" b="1" dirty="0" smtClean="0">
                <a:solidFill>
                  <a:srgbClr val="257DFF"/>
                </a:solidFill>
                <a:latin typeface="Arial" pitchFamily="34" charset="0"/>
                <a:cs typeface="Arial" pitchFamily="34" charset="0"/>
              </a:rPr>
              <a:t>ЭРҮҮЛ МЭНД</a:t>
            </a:r>
            <a:endParaRPr lang="en-US" sz="2400" b="1" dirty="0">
              <a:solidFill>
                <a:srgbClr val="257DFF"/>
              </a:solidFill>
              <a:latin typeface="Arial" pitchFamily="34" charset="0"/>
              <a:cs typeface="Arial" pitchFamily="34" charset="0"/>
            </a:endParaRPr>
          </a:p>
        </p:txBody>
      </p:sp>
    </p:spTree>
  </p:cSld>
  <p:clrMapOvr>
    <a:masterClrMapping/>
  </p:clrMapOvr>
  <p:transition spd="med">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85800" y="609601"/>
            <a:ext cx="7772400" cy="4267199"/>
          </a:xfrm>
        </p:spPr>
        <p:txBody>
          <a:bodyPr>
            <a:noAutofit/>
          </a:bodyPr>
          <a:lstStyle/>
          <a:p>
            <a:pPr marL="0" indent="0" algn="just">
              <a:lnSpc>
                <a:spcPct val="120000"/>
              </a:lnSpc>
              <a:spcBef>
                <a:spcPts val="0"/>
              </a:spcBef>
              <a:buNone/>
            </a:pPr>
            <a:r>
              <a:rPr lang="mn-MN" sz="1600" i="1" dirty="0" smtClean="0">
                <a:latin typeface="Arial" pitchFamily="34" charset="0"/>
                <a:cs typeface="Arial" pitchFamily="34" charset="0"/>
              </a:rPr>
              <a:t>      </a:t>
            </a:r>
            <a:r>
              <a:rPr lang="mn-MN" sz="1600" i="1" dirty="0" smtClean="0">
                <a:solidFill>
                  <a:schemeClr val="accent1"/>
                </a:solidFill>
                <a:latin typeface="Arial" pitchFamily="34" charset="0"/>
                <a:cs typeface="Arial" pitchFamily="34" charset="0"/>
              </a:rPr>
              <a:t>СУВИЛАГЧ</a:t>
            </a:r>
            <a:r>
              <a:rPr lang="en-US" sz="1600" i="1" dirty="0" smtClean="0">
                <a:solidFill>
                  <a:schemeClr val="accent1"/>
                </a:solidFill>
                <a:latin typeface="Arial" pitchFamily="34" charset="0"/>
                <a:cs typeface="Arial" pitchFamily="34" charset="0"/>
              </a:rPr>
              <a:t> </a:t>
            </a:r>
            <a:r>
              <a:rPr lang="mn-MN" sz="1600" i="1" dirty="0" smtClean="0">
                <a:latin typeface="Arial" pitchFamily="34" charset="0"/>
                <a:cs typeface="Arial" pitchFamily="34" charset="0"/>
              </a:rPr>
              <a:t>: </a:t>
            </a:r>
            <a:r>
              <a:rPr lang="mn-MN" sz="1600" dirty="0" smtClean="0">
                <a:latin typeface="Arial" pitchFamily="34" charset="0"/>
                <a:cs typeface="Arial" pitchFamily="34" charset="0"/>
              </a:rPr>
              <a:t>Өвчтөнийг асарч сувилах, эм, тариаг эмчийн заасан цагт хийх үүрэг хүлээсэн эмнэлгийн дунд мэргэжилтэн юм.</a:t>
            </a:r>
            <a:endParaRPr lang="en-US" sz="1600" dirty="0" smtClean="0">
              <a:latin typeface="Arial" pitchFamily="34" charset="0"/>
              <a:cs typeface="Arial" pitchFamily="34" charset="0"/>
            </a:endParaRPr>
          </a:p>
          <a:p>
            <a:pPr marL="0" indent="0" algn="just">
              <a:lnSpc>
                <a:spcPct val="120000"/>
              </a:lnSpc>
              <a:spcBef>
                <a:spcPts val="0"/>
              </a:spcBef>
              <a:buNone/>
            </a:pPr>
            <a:endParaRPr lang="mn-MN" sz="1600" dirty="0" smtClean="0">
              <a:latin typeface="Arial" pitchFamily="34" charset="0"/>
              <a:cs typeface="Arial" pitchFamily="34" charset="0"/>
            </a:endParaRPr>
          </a:p>
          <a:p>
            <a:pPr marL="0" indent="0" algn="just">
              <a:lnSpc>
                <a:spcPct val="120000"/>
              </a:lnSpc>
              <a:spcBef>
                <a:spcPts val="0"/>
              </a:spcBef>
              <a:buNone/>
            </a:pPr>
            <a:r>
              <a:rPr lang="mn-MN" sz="1600" i="1" dirty="0" smtClean="0">
                <a:latin typeface="Arial" pitchFamily="34" charset="0"/>
                <a:cs typeface="Arial" pitchFamily="34" charset="0"/>
              </a:rPr>
              <a:t>     </a:t>
            </a:r>
            <a:r>
              <a:rPr lang="mn-MN" sz="1600" i="1" dirty="0" smtClean="0">
                <a:solidFill>
                  <a:schemeClr val="accent1"/>
                </a:solidFill>
                <a:latin typeface="Arial" pitchFamily="34" charset="0"/>
                <a:cs typeface="Arial" pitchFamily="34" charset="0"/>
              </a:rPr>
              <a:t>АМЬД ТӨРӨЛТ </a:t>
            </a:r>
            <a:r>
              <a:rPr lang="mn-MN" sz="1600" i="1" dirty="0" smtClean="0">
                <a:latin typeface="Arial" pitchFamily="34" charset="0"/>
                <a:cs typeface="Arial" pitchFamily="34" charset="0"/>
              </a:rPr>
              <a:t>: </a:t>
            </a:r>
            <a:r>
              <a:rPr lang="mn-MN" sz="1600" dirty="0" smtClean="0">
                <a:latin typeface="Arial" pitchFamily="34" charset="0"/>
                <a:cs typeface="Arial" pitchFamily="34" charset="0"/>
              </a:rPr>
              <a:t>Жирэмслэлтийн хугацаанаас хамаарахгүйгээр ердийн төрөлтөөр эсвэл мэс ажилбараар ургийг умайнаас  гарган авсны дараа нярай амьсгалж байсан эсвэл амьдын бусад ямар нэгэн шинж тэмдэг, өөрөөр хэлбэл зүрхний цохилт, хүйний судасны лугшилт, булчингийн тодорхой хөдөлгөөн илэрч байвал хүй эсвэл эхэсийг нь салгасан эсэхийг нь харгалзахгүйгээр амьд төрөлтөд тооцно. </a:t>
            </a:r>
            <a:endParaRPr lang="en-US" sz="1600" dirty="0" smtClean="0">
              <a:latin typeface="Arial" pitchFamily="34" charset="0"/>
              <a:cs typeface="Arial" pitchFamily="34" charset="0"/>
            </a:endParaRPr>
          </a:p>
          <a:p>
            <a:pPr marL="0" indent="0" algn="just">
              <a:lnSpc>
                <a:spcPct val="120000"/>
              </a:lnSpc>
              <a:spcBef>
                <a:spcPts val="0"/>
              </a:spcBef>
              <a:buNone/>
            </a:pPr>
            <a:endParaRPr lang="mn-MN" sz="1600" dirty="0" smtClean="0">
              <a:latin typeface="Arial" pitchFamily="34" charset="0"/>
              <a:cs typeface="Arial" pitchFamily="34" charset="0"/>
            </a:endParaRPr>
          </a:p>
          <a:p>
            <a:pPr marL="0" indent="0" algn="just">
              <a:lnSpc>
                <a:spcPct val="120000"/>
              </a:lnSpc>
              <a:spcBef>
                <a:spcPts val="0"/>
              </a:spcBef>
              <a:buNone/>
            </a:pPr>
            <a:r>
              <a:rPr lang="mn-MN" sz="1600" i="1" dirty="0" smtClean="0">
                <a:latin typeface="Arial" pitchFamily="34" charset="0"/>
                <a:cs typeface="Arial" pitchFamily="34" charset="0"/>
              </a:rPr>
              <a:t>      </a:t>
            </a:r>
            <a:r>
              <a:rPr lang="mn-MN" sz="1600" i="1" dirty="0" smtClean="0">
                <a:solidFill>
                  <a:schemeClr val="accent1"/>
                </a:solidFill>
                <a:latin typeface="Arial" pitchFamily="34" charset="0"/>
                <a:cs typeface="Arial" pitchFamily="34" charset="0"/>
              </a:rPr>
              <a:t>ЭНДСЭН ЭХ </a:t>
            </a:r>
            <a:r>
              <a:rPr lang="mn-MN" sz="1600" i="1" dirty="0" smtClean="0">
                <a:latin typeface="Arial" pitchFamily="34" charset="0"/>
                <a:cs typeface="Arial" pitchFamily="34" charset="0"/>
              </a:rPr>
              <a:t>:  </a:t>
            </a:r>
            <a:r>
              <a:rPr lang="mn-MN" sz="1600" dirty="0" smtClean="0">
                <a:latin typeface="Arial" pitchFamily="34" charset="0"/>
                <a:cs typeface="Arial" pitchFamily="34" charset="0"/>
              </a:rPr>
              <a:t>Жирэмсний хугацаанд болон төрөх үедээ эсвэл төрснөөс хойш 42 хоногийн дотор жирэмслэлтийн байрлал, үргэлжилсэн хугацаанаас үл хамааран жирэмслэлт, төрөлт болон түүнийг удирдахтай холбоо бүхий шалтгаанаар энлсэн эхийг хамааруулна.</a:t>
            </a:r>
          </a:p>
          <a:p>
            <a:pPr marL="0" indent="0" algn="just">
              <a:lnSpc>
                <a:spcPct val="120000"/>
              </a:lnSpc>
              <a:spcBef>
                <a:spcPts val="0"/>
              </a:spcBef>
              <a:buNone/>
            </a:pPr>
            <a:endParaRPr lang="mn-MN" sz="1600" dirty="0" smtClean="0">
              <a:latin typeface="Arial" pitchFamily="34" charset="0"/>
              <a:cs typeface="Arial" pitchFamily="34" charset="0"/>
            </a:endParaRPr>
          </a:p>
          <a:p>
            <a:pPr marL="0" indent="0" algn="just">
              <a:lnSpc>
                <a:spcPct val="120000"/>
              </a:lnSpc>
              <a:spcBef>
                <a:spcPts val="0"/>
              </a:spcBef>
              <a:buNone/>
            </a:pPr>
            <a:endParaRPr lang="mn-MN" sz="1600" dirty="0" smtClean="0">
              <a:latin typeface="Arial" pitchFamily="34" charset="0"/>
              <a:cs typeface="Arial" pitchFamily="34" charset="0"/>
            </a:endParaRPr>
          </a:p>
          <a:p>
            <a:pPr marL="0" indent="0" algn="just">
              <a:lnSpc>
                <a:spcPct val="120000"/>
              </a:lnSpc>
              <a:spcBef>
                <a:spcPts val="0"/>
              </a:spcBef>
              <a:buNone/>
            </a:pPr>
            <a:r>
              <a:rPr lang="mn-MN" sz="1600" dirty="0" smtClean="0">
                <a:latin typeface="Arial" pitchFamily="34" charset="0"/>
                <a:cs typeface="Arial" pitchFamily="34" charset="0"/>
              </a:rPr>
              <a:t>      </a:t>
            </a:r>
          </a:p>
          <a:p>
            <a:pPr marL="0" indent="0" algn="just">
              <a:lnSpc>
                <a:spcPct val="120000"/>
              </a:lnSpc>
              <a:spcBef>
                <a:spcPts val="0"/>
              </a:spcBef>
              <a:buNone/>
            </a:pPr>
            <a:endParaRPr lang="en-US" sz="1600" dirty="0">
              <a:latin typeface="Arial" pitchFamily="34" charset="0"/>
              <a:cs typeface="Arial" pitchFamily="34" charset="0"/>
            </a:endParaRPr>
          </a:p>
        </p:txBody>
      </p:sp>
    </p:spTree>
  </p:cSld>
  <p:clrMapOvr>
    <a:masterClrMapping/>
  </p:clrMapOvr>
  <p:transition spd="med">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848600" cy="609600"/>
          </a:xfrm>
        </p:spPr>
        <p:txBody>
          <a:bodyPr>
            <a:noAutofit/>
          </a:bodyPr>
          <a:lstStyle/>
          <a:p>
            <a:r>
              <a:rPr lang="mn-MN" sz="2000" dirty="0" smtClean="0">
                <a:latin typeface="Arial" pitchFamily="34" charset="0"/>
                <a:cs typeface="Arial" pitchFamily="34" charset="0"/>
              </a:rPr>
              <a:t>1.</a:t>
            </a:r>
            <a:r>
              <a:rPr lang="en-US" sz="2000" dirty="0" smtClean="0">
                <a:latin typeface="Arial" pitchFamily="34" charset="0"/>
                <a:cs typeface="Arial" pitchFamily="34" charset="0"/>
              </a:rPr>
              <a:t> </a:t>
            </a:r>
            <a:r>
              <a:rPr lang="mn-MN" sz="2000" dirty="0" smtClean="0">
                <a:latin typeface="Arial" pitchFamily="34" charset="0"/>
                <a:cs typeface="Arial" pitchFamily="34" charset="0"/>
              </a:rPr>
              <a:t>АЙМГИЙН ЭРҮҮЛ МЭНДИЙН САЛБАРЫН ЗАРИМ ҮЗҮҮЛЭЛТ</a:t>
            </a:r>
            <a:endParaRPr lang="en-US" sz="2000"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914402" y="1295401"/>
          <a:ext cx="8001000" cy="3124199"/>
        </p:xfrm>
        <a:graphic>
          <a:graphicData uri="http://schemas.openxmlformats.org/drawingml/2006/table">
            <a:tbl>
              <a:tblPr firstRow="1" bandRow="1">
                <a:tableStyleId>{5C22544A-7EE6-4342-B048-85BDC9FD1C3A}</a:tableStyleId>
              </a:tblPr>
              <a:tblGrid>
                <a:gridCol w="3428998"/>
                <a:gridCol w="762000"/>
                <a:gridCol w="762000"/>
                <a:gridCol w="762000"/>
                <a:gridCol w="762000"/>
                <a:gridCol w="685800"/>
                <a:gridCol w="838202"/>
              </a:tblGrid>
              <a:tr h="616148">
                <a:tc>
                  <a:txBody>
                    <a:bodyPr/>
                    <a:lstStyle/>
                    <a:p>
                      <a:pPr algn="ctr"/>
                      <a:r>
                        <a:rPr lang="mn-MN" sz="1600" dirty="0" smtClean="0">
                          <a:latin typeface="Arial" pitchFamily="34" charset="0"/>
                          <a:cs typeface="Arial" pitchFamily="34" charset="0"/>
                        </a:rPr>
                        <a:t>Үзүүлэлт</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2010</a:t>
                      </a:r>
                    </a:p>
                    <a:p>
                      <a:pPr algn="ct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2011</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2012</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2013</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2014</a:t>
                      </a:r>
                      <a:endParaRPr lang="en-US" sz="1600" dirty="0">
                        <a:latin typeface="Arial" pitchFamily="34" charset="0"/>
                        <a:cs typeface="Arial" pitchFamily="34" charset="0"/>
                      </a:endParaRPr>
                    </a:p>
                  </a:txBody>
                  <a:tcPr/>
                </a:tc>
                <a:tc>
                  <a:txBody>
                    <a:bodyPr/>
                    <a:lstStyle/>
                    <a:p>
                      <a:pPr algn="ctr"/>
                      <a:r>
                        <a:rPr lang="en-US" sz="1600" dirty="0" smtClean="0"/>
                        <a:t>2014</a:t>
                      </a:r>
                      <a:r>
                        <a:rPr lang="en-US" sz="1600" baseline="0" dirty="0" smtClean="0"/>
                        <a:t>     </a:t>
                      </a:r>
                      <a:r>
                        <a:rPr lang="en-US" sz="1600" dirty="0" smtClean="0"/>
                        <a:t>2010</a:t>
                      </a:r>
                      <a:endParaRPr lang="en-US" sz="1600" dirty="0"/>
                    </a:p>
                  </a:txBody>
                  <a:tcPr/>
                </a:tc>
              </a:tr>
              <a:tr h="358293">
                <a:tc>
                  <a:txBody>
                    <a:bodyPr/>
                    <a:lstStyle/>
                    <a:p>
                      <a:r>
                        <a:rPr lang="mn-MN" sz="1600" dirty="0" smtClean="0">
                          <a:latin typeface="Arial" pitchFamily="34" charset="0"/>
                          <a:cs typeface="Arial" pitchFamily="34" charset="0"/>
                        </a:rPr>
                        <a:t>Байгууллагын</a:t>
                      </a:r>
                      <a:r>
                        <a:rPr lang="mn-MN" sz="1600" baseline="0" dirty="0" smtClean="0">
                          <a:latin typeface="Arial" pitchFamily="34" charset="0"/>
                          <a:cs typeface="Arial" pitchFamily="34" charset="0"/>
                        </a:rPr>
                        <a:t> тоо</a:t>
                      </a:r>
                      <a:endParaRPr lang="en-US" sz="16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89</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86</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86</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98</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98</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110.1%</a:t>
                      </a:r>
                      <a:endParaRPr lang="en-US" sz="1400" dirty="0">
                        <a:latin typeface="Arial" pitchFamily="34" charset="0"/>
                        <a:cs typeface="Arial" pitchFamily="34" charset="0"/>
                      </a:endParaRPr>
                    </a:p>
                  </a:txBody>
                  <a:tcPr/>
                </a:tc>
              </a:tr>
              <a:tr h="358293">
                <a:tc>
                  <a:txBody>
                    <a:bodyPr/>
                    <a:lstStyle/>
                    <a:p>
                      <a:r>
                        <a:rPr lang="mn-MN" sz="1600" dirty="0" smtClean="0">
                          <a:latin typeface="Arial" pitchFamily="34" charset="0"/>
                          <a:cs typeface="Arial" pitchFamily="34" charset="0"/>
                        </a:rPr>
                        <a:t>Их эмч</a:t>
                      </a:r>
                      <a:endParaRPr lang="en-US" sz="16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161</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166</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160</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182</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189</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117.9%</a:t>
                      </a:r>
                      <a:endParaRPr lang="en-US" sz="1400" dirty="0">
                        <a:latin typeface="Arial" pitchFamily="34" charset="0"/>
                        <a:cs typeface="Arial" pitchFamily="34" charset="0"/>
                      </a:endParaRPr>
                    </a:p>
                  </a:txBody>
                  <a:tcPr/>
                </a:tc>
              </a:tr>
              <a:tr h="358293">
                <a:tc>
                  <a:txBody>
                    <a:bodyPr/>
                    <a:lstStyle/>
                    <a:p>
                      <a:r>
                        <a:rPr lang="mn-MN" sz="1600" dirty="0" smtClean="0">
                          <a:latin typeface="Arial" pitchFamily="34" charset="0"/>
                          <a:cs typeface="Arial" pitchFamily="34" charset="0"/>
                        </a:rPr>
                        <a:t>Эм</a:t>
                      </a:r>
                      <a:r>
                        <a:rPr lang="mn-MN" sz="1600" baseline="0" dirty="0" smtClean="0">
                          <a:latin typeface="Arial" pitchFamily="34" charset="0"/>
                          <a:cs typeface="Arial" pitchFamily="34" charset="0"/>
                        </a:rPr>
                        <a:t> зүйч</a:t>
                      </a:r>
                      <a:endParaRPr lang="en-US" sz="16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12</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12</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16</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15</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125.0%</a:t>
                      </a:r>
                      <a:endParaRPr lang="en-US" sz="1400" dirty="0">
                        <a:latin typeface="Arial" pitchFamily="34" charset="0"/>
                        <a:cs typeface="Arial" pitchFamily="34" charset="0"/>
                      </a:endParaRPr>
                    </a:p>
                  </a:txBody>
                  <a:tcPr/>
                </a:tc>
              </a:tr>
              <a:tr h="358293">
                <a:tc>
                  <a:txBody>
                    <a:bodyPr/>
                    <a:lstStyle/>
                    <a:p>
                      <a:r>
                        <a:rPr lang="mn-MN" sz="1600" dirty="0" smtClean="0">
                          <a:latin typeface="Arial" pitchFamily="34" charset="0"/>
                          <a:cs typeface="Arial" pitchFamily="34" charset="0"/>
                        </a:rPr>
                        <a:t>Тусгай мэргэжлийн мэргэжилтэн</a:t>
                      </a:r>
                      <a:endParaRPr lang="en-US" sz="16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537</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510</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507</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545</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534</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99.4%</a:t>
                      </a:r>
                      <a:endParaRPr lang="en-US" sz="1400" dirty="0">
                        <a:latin typeface="Arial" pitchFamily="34" charset="0"/>
                        <a:cs typeface="Arial" pitchFamily="34" charset="0"/>
                      </a:endParaRPr>
                    </a:p>
                  </a:txBody>
                  <a:tcPr/>
                </a:tc>
              </a:tr>
              <a:tr h="358293">
                <a:tc>
                  <a:txBody>
                    <a:bodyPr/>
                    <a:lstStyle/>
                    <a:p>
                      <a:r>
                        <a:rPr lang="mn-MN" sz="1600" dirty="0" smtClean="0">
                          <a:latin typeface="Arial" pitchFamily="34" charset="0"/>
                          <a:cs typeface="Arial" pitchFamily="34" charset="0"/>
                        </a:rPr>
                        <a:t>Бусад ажилтан</a:t>
                      </a:r>
                      <a:endParaRPr lang="en-US" sz="16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344</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343</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349</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370</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441</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128.2%</a:t>
                      </a:r>
                      <a:endParaRPr lang="en-US" sz="1400" dirty="0">
                        <a:latin typeface="Arial" pitchFamily="34" charset="0"/>
                        <a:cs typeface="Arial" pitchFamily="34" charset="0"/>
                      </a:endParaRPr>
                    </a:p>
                  </a:txBody>
                  <a:tcPr/>
                </a:tc>
              </a:tr>
              <a:tr h="358293">
                <a:tc>
                  <a:txBody>
                    <a:bodyPr/>
                    <a:lstStyle/>
                    <a:p>
                      <a:r>
                        <a:rPr lang="mn-MN" sz="1600" dirty="0" smtClean="0">
                          <a:latin typeface="Arial" pitchFamily="34" charset="0"/>
                          <a:cs typeface="Arial" pitchFamily="34" charset="0"/>
                        </a:rPr>
                        <a:t>Эмнэлгийн орны тоо</a:t>
                      </a:r>
                      <a:endParaRPr lang="en-US" sz="16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624</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624</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661</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624</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621</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99.5%</a:t>
                      </a:r>
                      <a:endParaRPr lang="en-US" sz="1400" dirty="0">
                        <a:latin typeface="Arial" pitchFamily="34" charset="0"/>
                        <a:cs typeface="Arial" pitchFamily="34" charset="0"/>
                      </a:endParaRPr>
                    </a:p>
                  </a:txBody>
                  <a:tcPr/>
                </a:tc>
              </a:tr>
              <a:tr h="358293">
                <a:tc>
                  <a:txBody>
                    <a:bodyPr/>
                    <a:lstStyle/>
                    <a:p>
                      <a:r>
                        <a:rPr lang="mn-MN" sz="1600" dirty="0" smtClean="0">
                          <a:latin typeface="Arial" pitchFamily="34" charset="0"/>
                          <a:cs typeface="Arial" pitchFamily="34" charset="0"/>
                        </a:rPr>
                        <a:t>Стационарт эмчлэгдсэн хүний тоо</a:t>
                      </a:r>
                      <a:endParaRPr lang="en-US" sz="1600" dirty="0">
                        <a:latin typeface="Arial" pitchFamily="34" charset="0"/>
                        <a:cs typeface="Arial" pitchFamily="34" charset="0"/>
                      </a:endParaRPr>
                    </a:p>
                  </a:txBody>
                  <a:tcPr/>
                </a:tc>
                <a:tc>
                  <a:txBody>
                    <a:bodyPr/>
                    <a:lstStyle/>
                    <a:p>
                      <a:pPr algn="ctr"/>
                      <a:r>
                        <a:rPr lang="mn-MN" sz="1400" dirty="0" smtClean="0">
                          <a:latin typeface="Arial" pitchFamily="34" charset="0"/>
                          <a:cs typeface="Arial" pitchFamily="34" charset="0"/>
                        </a:rPr>
                        <a:t>23338</a:t>
                      </a:r>
                      <a:endParaRPr lang="en-US" sz="1400" dirty="0">
                        <a:latin typeface="Arial" pitchFamily="34" charset="0"/>
                        <a:cs typeface="Arial" pitchFamily="34" charset="0"/>
                      </a:endParaRPr>
                    </a:p>
                  </a:txBody>
                  <a:tcPr/>
                </a:tc>
                <a:tc>
                  <a:txBody>
                    <a:bodyPr/>
                    <a:lstStyle/>
                    <a:p>
                      <a:pPr algn="ctr"/>
                      <a:r>
                        <a:rPr lang="mn-MN" sz="1400" dirty="0" smtClean="0">
                          <a:latin typeface="Arial" pitchFamily="34" charset="0"/>
                          <a:cs typeface="Arial" pitchFamily="34" charset="0"/>
                        </a:rPr>
                        <a:t>21902</a:t>
                      </a:r>
                      <a:endParaRPr lang="en-US" sz="1400" dirty="0">
                        <a:latin typeface="Arial" pitchFamily="34" charset="0"/>
                        <a:cs typeface="Arial" pitchFamily="34" charset="0"/>
                      </a:endParaRPr>
                    </a:p>
                  </a:txBody>
                  <a:tcPr/>
                </a:tc>
                <a:tc>
                  <a:txBody>
                    <a:bodyPr/>
                    <a:lstStyle/>
                    <a:p>
                      <a:pPr algn="ctr"/>
                      <a:r>
                        <a:rPr lang="mn-MN" sz="1400" dirty="0" smtClean="0">
                          <a:latin typeface="Arial" pitchFamily="34" charset="0"/>
                          <a:cs typeface="Arial" pitchFamily="34" charset="0"/>
                        </a:rPr>
                        <a:t>22131</a:t>
                      </a:r>
                      <a:endParaRPr lang="en-US" sz="1400" dirty="0">
                        <a:latin typeface="Arial" pitchFamily="34" charset="0"/>
                        <a:cs typeface="Arial" pitchFamily="34" charset="0"/>
                      </a:endParaRPr>
                    </a:p>
                  </a:txBody>
                  <a:tcPr/>
                </a:tc>
                <a:tc>
                  <a:txBody>
                    <a:bodyPr/>
                    <a:lstStyle/>
                    <a:p>
                      <a:pPr algn="ctr"/>
                      <a:r>
                        <a:rPr lang="mn-MN" sz="1400" dirty="0" smtClean="0">
                          <a:latin typeface="Arial" pitchFamily="34" charset="0"/>
                          <a:cs typeface="Arial" pitchFamily="34" charset="0"/>
                        </a:rPr>
                        <a:t>20257</a:t>
                      </a:r>
                      <a:endParaRPr lang="en-US" sz="1400" dirty="0">
                        <a:latin typeface="Arial" pitchFamily="34" charset="0"/>
                        <a:cs typeface="Arial" pitchFamily="34" charset="0"/>
                      </a:endParaRPr>
                    </a:p>
                  </a:txBody>
                  <a:tcPr/>
                </a:tc>
                <a:tc>
                  <a:txBody>
                    <a:bodyPr/>
                    <a:lstStyle/>
                    <a:p>
                      <a:pPr algn="ctr"/>
                      <a:r>
                        <a:rPr lang="en-US" sz="1400" dirty="0" smtClean="0">
                          <a:latin typeface="Arial" pitchFamily="34" charset="0"/>
                          <a:cs typeface="Arial" pitchFamily="34" charset="0"/>
                        </a:rPr>
                        <a:t>20976</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89.8%</a:t>
                      </a:r>
                      <a:endParaRPr lang="en-US" sz="1400" dirty="0">
                        <a:latin typeface="Arial" pitchFamily="34" charset="0"/>
                        <a:cs typeface="Arial" pitchFamily="34" charset="0"/>
                      </a:endParaRPr>
                    </a:p>
                  </a:txBody>
                  <a:tcPr/>
                </a:tc>
              </a:tr>
            </a:tbl>
          </a:graphicData>
        </a:graphic>
      </p:graphicFrame>
      <p:sp>
        <p:nvSpPr>
          <p:cNvPr id="5" name="TextBox 4"/>
          <p:cNvSpPr txBox="1"/>
          <p:nvPr/>
        </p:nvSpPr>
        <p:spPr>
          <a:xfrm>
            <a:off x="914400" y="4823936"/>
            <a:ext cx="8001000" cy="738664"/>
          </a:xfrm>
          <a:prstGeom prst="rect">
            <a:avLst/>
          </a:prstGeom>
          <a:noFill/>
        </p:spPr>
        <p:txBody>
          <a:bodyPr wrap="square" rtlCol="0">
            <a:spAutoFit/>
          </a:bodyPr>
          <a:lstStyle/>
          <a:p>
            <a:r>
              <a:rPr lang="mn-MN" sz="1400" dirty="0" smtClean="0">
                <a:latin typeface="Arial" pitchFamily="34" charset="0"/>
                <a:cs typeface="Arial" pitchFamily="34" charset="0"/>
              </a:rPr>
              <a:t>Сэлэнгэ аймагт их эмчийн тоо сүүлийн жилүүдэд тогтмол нэмэгдэж, 2014 онд 2013 оныхоос 7-оор буюу 3,7 хувиар нэмэгдсэн байна. Эмнэлгийн орны тоо 2014 онд өмнөх оныхоос 3-аар багассан байна. Мөн эмнэлэгт хэвтэн эмчлүүлэгчдийн тоо 2013 оноос 3,4 хувиар буурчээ.</a:t>
            </a:r>
            <a:endParaRPr lang="en-US" sz="1400" dirty="0">
              <a:latin typeface="Arial" pitchFamily="34" charset="0"/>
              <a:cs typeface="Arial" pitchFamily="34" charset="0"/>
            </a:endParaRPr>
          </a:p>
        </p:txBody>
      </p:sp>
      <p:cxnSp>
        <p:nvCxnSpPr>
          <p:cNvPr id="7" name="Straight Connector 6"/>
          <p:cNvCxnSpPr/>
          <p:nvPr/>
        </p:nvCxnSpPr>
        <p:spPr>
          <a:xfrm>
            <a:off x="8229600" y="1447800"/>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229600" y="1600200"/>
            <a:ext cx="533400"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533400"/>
          </a:xfrm>
        </p:spPr>
        <p:txBody>
          <a:bodyPr>
            <a:noAutofit/>
          </a:bodyPr>
          <a:lstStyle/>
          <a:p>
            <a:r>
              <a:rPr lang="en-US" sz="2400" smtClean="0">
                <a:latin typeface="Arial" pitchFamily="34" charset="0"/>
                <a:cs typeface="Arial" pitchFamily="34" charset="0"/>
              </a:rPr>
              <a:t>2</a:t>
            </a:r>
            <a:r>
              <a:rPr lang="mn-MN" sz="2400" smtClean="0">
                <a:latin typeface="Arial" pitchFamily="34" charset="0"/>
                <a:cs typeface="Arial" pitchFamily="34" charset="0"/>
              </a:rPr>
              <a:t>.</a:t>
            </a:r>
            <a:r>
              <a:rPr lang="mn-MN" sz="2000" smtClean="0">
                <a:latin typeface="Arial" pitchFamily="34" charset="0"/>
                <a:cs typeface="Arial" pitchFamily="34" charset="0"/>
              </a:rPr>
              <a:t> АМЬД ТӨРСӨН ХҮҮХЭД БА НЯЛХСЫН ЭНДЭГДЭЛ</a:t>
            </a:r>
            <a:endParaRPr lang="en-US" sz="2400"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838200" y="1143001"/>
          <a:ext cx="8077198" cy="1600201"/>
        </p:xfrm>
        <a:graphic>
          <a:graphicData uri="http://schemas.openxmlformats.org/drawingml/2006/table">
            <a:tbl>
              <a:tblPr firstRow="1" bandRow="1">
                <a:tableStyleId>{5C22544A-7EE6-4342-B048-85BDC9FD1C3A}</a:tableStyleId>
              </a:tblPr>
              <a:tblGrid>
                <a:gridCol w="3505200"/>
                <a:gridCol w="762000"/>
                <a:gridCol w="685800"/>
                <a:gridCol w="762000"/>
                <a:gridCol w="838200"/>
                <a:gridCol w="716281"/>
                <a:gridCol w="807717"/>
              </a:tblGrid>
              <a:tr h="618565">
                <a:tc>
                  <a:txBody>
                    <a:bodyPr/>
                    <a:lstStyle/>
                    <a:p>
                      <a:pPr algn="ctr"/>
                      <a:r>
                        <a:rPr lang="mn-MN" sz="1600" dirty="0" smtClean="0">
                          <a:latin typeface="Arial" pitchFamily="34" charset="0"/>
                          <a:cs typeface="Arial" pitchFamily="34" charset="0"/>
                        </a:rPr>
                        <a:t>Үзүүлэлт</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2010</a:t>
                      </a:r>
                    </a:p>
                  </a:txBody>
                  <a:tcPr/>
                </a:tc>
                <a:tc>
                  <a:txBody>
                    <a:bodyPr/>
                    <a:lstStyle/>
                    <a:p>
                      <a:pPr algn="ctr"/>
                      <a:r>
                        <a:rPr lang="en-US" sz="1600" dirty="0" smtClean="0">
                          <a:latin typeface="Arial" pitchFamily="34" charset="0"/>
                          <a:cs typeface="Arial" pitchFamily="34" charset="0"/>
                        </a:rPr>
                        <a:t>2011</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2012</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2013</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2014</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2014</a:t>
                      </a:r>
                      <a:r>
                        <a:rPr lang="en-US" sz="1600" baseline="0" dirty="0" smtClean="0">
                          <a:latin typeface="Arial" pitchFamily="34" charset="0"/>
                          <a:cs typeface="Arial" pitchFamily="34" charset="0"/>
                        </a:rPr>
                        <a:t> </a:t>
                      </a:r>
                      <a:r>
                        <a:rPr lang="en-US" sz="1600" dirty="0" smtClean="0">
                          <a:latin typeface="Arial" pitchFamily="34" charset="0"/>
                          <a:cs typeface="Arial" pitchFamily="34" charset="0"/>
                        </a:rPr>
                        <a:t>2010</a:t>
                      </a:r>
                      <a:endParaRPr lang="en-US" sz="1600" dirty="0">
                        <a:latin typeface="Arial" pitchFamily="34" charset="0"/>
                        <a:cs typeface="Arial" pitchFamily="34" charset="0"/>
                      </a:endParaRPr>
                    </a:p>
                  </a:txBody>
                  <a:tcPr/>
                </a:tc>
              </a:tr>
              <a:tr h="327212">
                <a:tc>
                  <a:txBody>
                    <a:bodyPr/>
                    <a:lstStyle/>
                    <a:p>
                      <a:r>
                        <a:rPr lang="mn-MN" sz="1400" dirty="0" smtClean="0">
                          <a:latin typeface="Arial" pitchFamily="34" charset="0"/>
                          <a:cs typeface="Arial" pitchFamily="34" charset="0"/>
                        </a:rPr>
                        <a:t>Амьд</a:t>
                      </a:r>
                      <a:r>
                        <a:rPr lang="mn-MN" sz="1400" baseline="0" dirty="0" smtClean="0">
                          <a:latin typeface="Arial" pitchFamily="34" charset="0"/>
                          <a:cs typeface="Arial" pitchFamily="34" charset="0"/>
                        </a:rPr>
                        <a:t> төрсөн хүүхдийн тоо</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 1909</a:t>
                      </a:r>
                    </a:p>
                  </a:txBody>
                  <a:tcPr/>
                </a:tc>
                <a:tc>
                  <a:txBody>
                    <a:bodyPr/>
                    <a:lstStyle/>
                    <a:p>
                      <a:pPr algn="r"/>
                      <a:r>
                        <a:rPr lang="en-US" sz="1400" dirty="0" smtClean="0">
                          <a:latin typeface="Arial" pitchFamily="34" charset="0"/>
                          <a:cs typeface="Arial" pitchFamily="34" charset="0"/>
                        </a:rPr>
                        <a:t>1958</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1940</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1934</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2029</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106.2%</a:t>
                      </a:r>
                      <a:endParaRPr lang="en-US" sz="1400" dirty="0">
                        <a:latin typeface="Arial" pitchFamily="34" charset="0"/>
                        <a:cs typeface="Arial" pitchFamily="34" charset="0"/>
                      </a:endParaRPr>
                    </a:p>
                  </a:txBody>
                  <a:tcPr/>
                </a:tc>
              </a:tr>
              <a:tr h="327212">
                <a:tc>
                  <a:txBody>
                    <a:bodyPr/>
                    <a:lstStyle/>
                    <a:p>
                      <a:r>
                        <a:rPr lang="mn-MN" sz="1400" dirty="0" smtClean="0">
                          <a:latin typeface="Arial" pitchFamily="34" charset="0"/>
                          <a:cs typeface="Arial" pitchFamily="34" charset="0"/>
                        </a:rPr>
                        <a:t>1</a:t>
                      </a:r>
                      <a:r>
                        <a:rPr lang="mn-MN" sz="1400" baseline="0" dirty="0" smtClean="0">
                          <a:latin typeface="Arial" pitchFamily="34" charset="0"/>
                          <a:cs typeface="Arial" pitchFamily="34" charset="0"/>
                        </a:rPr>
                        <a:t> хүртэл насны хүүхдийн эндэгдэл</a:t>
                      </a:r>
                      <a:endParaRPr lang="en-US" sz="1400" dirty="0">
                        <a:latin typeface="Arial" pitchFamily="34" charset="0"/>
                        <a:cs typeface="Arial" pitchFamily="34" charset="0"/>
                      </a:endParaRPr>
                    </a:p>
                  </a:txBody>
                  <a:tcPr/>
                </a:tc>
                <a:tc>
                  <a:txBody>
                    <a:bodyPr/>
                    <a:lstStyle/>
                    <a:p>
                      <a:pPr algn="r"/>
                      <a:r>
                        <a:rPr lang="en-US" sz="1400" baseline="0" dirty="0" smtClean="0">
                          <a:latin typeface="Arial" pitchFamily="34" charset="0"/>
                          <a:cs typeface="Arial" pitchFamily="34" charset="0"/>
                        </a:rPr>
                        <a:t>  </a:t>
                      </a:r>
                      <a:r>
                        <a:rPr lang="en-US" sz="1400" dirty="0" smtClean="0">
                          <a:latin typeface="Arial" pitchFamily="34" charset="0"/>
                          <a:cs typeface="Arial" pitchFamily="34" charset="0"/>
                        </a:rPr>
                        <a:t>16</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10</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13</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15</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13</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81.2%</a:t>
                      </a:r>
                      <a:endParaRPr lang="en-US" sz="1400" dirty="0">
                        <a:latin typeface="Arial" pitchFamily="34" charset="0"/>
                        <a:cs typeface="Arial" pitchFamily="34" charset="0"/>
                      </a:endParaRPr>
                    </a:p>
                  </a:txBody>
                  <a:tcPr/>
                </a:tc>
              </a:tr>
              <a:tr h="327212">
                <a:tc>
                  <a:txBody>
                    <a:bodyPr/>
                    <a:lstStyle/>
                    <a:p>
                      <a:r>
                        <a:rPr lang="mn-MN" sz="1400" dirty="0" smtClean="0">
                          <a:latin typeface="Arial" pitchFamily="34" charset="0"/>
                          <a:cs typeface="Arial" pitchFamily="34" charset="0"/>
                        </a:rPr>
                        <a:t>1-5 </a:t>
                      </a:r>
                      <a:r>
                        <a:rPr lang="mn-MN" sz="1400" baseline="0" dirty="0" smtClean="0">
                          <a:latin typeface="Arial" pitchFamily="34" charset="0"/>
                          <a:cs typeface="Arial" pitchFamily="34" charset="0"/>
                        </a:rPr>
                        <a:t>хүртэл насны хүүхдийн эндэгдэл</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9</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8</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7</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7</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5</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55.5%</a:t>
                      </a:r>
                      <a:endParaRPr lang="en-US" sz="1400" dirty="0">
                        <a:latin typeface="Arial" pitchFamily="34" charset="0"/>
                        <a:cs typeface="Arial" pitchFamily="34" charset="0"/>
                      </a:endParaRPr>
                    </a:p>
                  </a:txBody>
                  <a:tcPr/>
                </a:tc>
              </a:tr>
            </a:tbl>
          </a:graphicData>
        </a:graphic>
      </p:graphicFrame>
      <p:sp>
        <p:nvSpPr>
          <p:cNvPr id="7" name="TextBox 6"/>
          <p:cNvSpPr txBox="1"/>
          <p:nvPr/>
        </p:nvSpPr>
        <p:spPr>
          <a:xfrm>
            <a:off x="914400" y="2895601"/>
            <a:ext cx="8001000" cy="2677656"/>
          </a:xfrm>
          <a:prstGeom prst="rect">
            <a:avLst/>
          </a:prstGeom>
          <a:noFill/>
        </p:spPr>
        <p:txBody>
          <a:bodyPr wrap="square" rtlCol="0">
            <a:spAutoFit/>
          </a:bodyPr>
          <a:lstStyle/>
          <a:p>
            <a:pPr>
              <a:buFont typeface="Wingdings" pitchFamily="2" charset="2"/>
              <a:buChar char="§"/>
            </a:pPr>
            <a:r>
              <a:rPr lang="mn-MN" sz="1400" dirty="0" smtClean="0">
                <a:latin typeface="Arial" pitchFamily="34" charset="0"/>
                <a:cs typeface="Arial" pitchFamily="34" charset="0"/>
              </a:rPr>
              <a:t>  Сэлэнгэ аймгийн хэмжээнд амьд төрсөн хүүхдийн тоо 2014 онд 2029 байгаа нь 2010 оноос 120 хүүхэдээр буюу 6,0 хувиар өссөн байна. </a:t>
            </a:r>
            <a:r>
              <a:rPr lang="en-US" sz="1400" dirty="0" smtClean="0">
                <a:latin typeface="Arial" pitchFamily="34" charset="0"/>
                <a:cs typeface="Arial" pitchFamily="34" charset="0"/>
              </a:rPr>
              <a:t>2014 </a:t>
            </a:r>
            <a:r>
              <a:rPr lang="mn-MN" sz="1400" dirty="0" smtClean="0">
                <a:latin typeface="Arial" pitchFamily="34" charset="0"/>
                <a:cs typeface="Arial" pitchFamily="34" charset="0"/>
              </a:rPr>
              <a:t>онд амьд төрсөн хүүхдийн 52,0 хувийг эрэгтэй, 48,0 хувийг эмэгтэй хүүхэд эзэлж байна.</a:t>
            </a:r>
          </a:p>
          <a:p>
            <a:pPr>
              <a:buFont typeface="Wingdings" pitchFamily="2" charset="2"/>
              <a:buChar char="§"/>
            </a:pPr>
            <a:r>
              <a:rPr lang="mn-MN" sz="1400" dirty="0" smtClean="0">
                <a:latin typeface="Arial" pitchFamily="34" charset="0"/>
                <a:cs typeface="Arial" pitchFamily="34" charset="0"/>
              </a:rPr>
              <a:t> 0-1 хүртлэх насны хүүхдийн эндэгдэл 2014 онд 13 байгаа нь 2010 оноос 3-н тохиолдолоор буурсан байна. 2014 онд Сүхбаатар суманд 7, Мандал суманд 5, Ерөө суманд 1 хүүхэд эндэсэн байна. Сүүлийн 5-н жилд Орхон, Сант, Цагааннуур, Баянгол, Орхонтуул, Шаамар, Баруунбүрэн, Жавхлант, Хушаат сумдад нэг хүртлэх хүүхдийн эндэгдэл огт гараагүй байгаа нь талархалтай хэрэг юм.</a:t>
            </a:r>
          </a:p>
          <a:p>
            <a:pPr>
              <a:buFont typeface="Wingdings" pitchFamily="2" charset="2"/>
              <a:buChar char="§"/>
            </a:pPr>
            <a:r>
              <a:rPr lang="mn-MN" sz="1400" dirty="0" smtClean="0">
                <a:latin typeface="Arial" pitchFamily="34" charset="0"/>
                <a:cs typeface="Arial" pitchFamily="34" charset="0"/>
              </a:rPr>
              <a:t> 2010-2014 онд Алтанбулаг, Мандал, Сант, Цагааннуур, Баянгол, Сайхан, Орхонтуул, Баруунбүрэн, Шаамар, Хүдэр, Сүхбаатар сумдад1-5 хүртлэх хүүхдийн эндэгдэл 1-2 тохиолдол бүртгэгдсэн байна.</a:t>
            </a:r>
          </a:p>
          <a:p>
            <a:endParaRPr lang="en-US" sz="1400" dirty="0" smtClean="0">
              <a:latin typeface="Arial" pitchFamily="34" charset="0"/>
              <a:cs typeface="Arial" pitchFamily="34" charset="0"/>
            </a:endParaRPr>
          </a:p>
        </p:txBody>
      </p:sp>
      <p:cxnSp>
        <p:nvCxnSpPr>
          <p:cNvPr id="9" name="Straight Connector 8"/>
          <p:cNvCxnSpPr/>
          <p:nvPr/>
        </p:nvCxnSpPr>
        <p:spPr>
          <a:xfrm>
            <a:off x="8229600" y="1447800"/>
            <a:ext cx="5334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848600" cy="533400"/>
          </a:xfrm>
        </p:spPr>
        <p:txBody>
          <a:bodyPr>
            <a:noAutofit/>
          </a:bodyPr>
          <a:lstStyle/>
          <a:p>
            <a:r>
              <a:rPr lang="mn-MN" sz="2000" dirty="0" smtClean="0">
                <a:latin typeface="Arial" pitchFamily="34" charset="0"/>
                <a:cs typeface="Arial" pitchFamily="34" charset="0"/>
              </a:rPr>
              <a:t>3. НАС БАРСАН ХҮНИЙ ТОО /Зонхилох өвчний ангиллаар/</a:t>
            </a:r>
            <a:endParaRPr lang="en-US" sz="2000"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838200" y="1066801"/>
          <a:ext cx="7848603" cy="3451530"/>
        </p:xfrm>
        <a:graphic>
          <a:graphicData uri="http://schemas.openxmlformats.org/drawingml/2006/table">
            <a:tbl>
              <a:tblPr firstRow="1" bandRow="1">
                <a:tableStyleId>{5C22544A-7EE6-4342-B048-85BDC9FD1C3A}</a:tableStyleId>
              </a:tblPr>
              <a:tblGrid>
                <a:gridCol w="3276600"/>
                <a:gridCol w="762000"/>
                <a:gridCol w="762000"/>
                <a:gridCol w="762000"/>
                <a:gridCol w="762000"/>
                <a:gridCol w="685800"/>
                <a:gridCol w="838203"/>
              </a:tblGrid>
              <a:tr h="626165">
                <a:tc>
                  <a:txBody>
                    <a:bodyPr/>
                    <a:lstStyle/>
                    <a:p>
                      <a:pPr algn="ctr"/>
                      <a:r>
                        <a:rPr lang="mn-MN" sz="1600" dirty="0" smtClean="0">
                          <a:latin typeface="Arial" pitchFamily="34" charset="0"/>
                          <a:cs typeface="Arial" pitchFamily="34" charset="0"/>
                        </a:rPr>
                        <a:t>Үзүүлэлт</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2010</a:t>
                      </a:r>
                    </a:p>
                  </a:txBody>
                  <a:tcPr/>
                </a:tc>
                <a:tc>
                  <a:txBody>
                    <a:bodyPr/>
                    <a:lstStyle/>
                    <a:p>
                      <a:pPr algn="ctr"/>
                      <a:r>
                        <a:rPr lang="en-US" sz="1600" dirty="0" smtClean="0">
                          <a:latin typeface="Arial" pitchFamily="34" charset="0"/>
                          <a:cs typeface="Arial" pitchFamily="34" charset="0"/>
                        </a:rPr>
                        <a:t>2011</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2012</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2013</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2014</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2014</a:t>
                      </a:r>
                      <a:r>
                        <a:rPr lang="en-US" sz="1600" baseline="0" dirty="0" smtClean="0">
                          <a:latin typeface="Arial" pitchFamily="34" charset="0"/>
                          <a:cs typeface="Arial" pitchFamily="34" charset="0"/>
                        </a:rPr>
                        <a:t> </a:t>
                      </a:r>
                      <a:r>
                        <a:rPr lang="en-US" sz="1600" dirty="0" smtClean="0">
                          <a:latin typeface="Arial" pitchFamily="34" charset="0"/>
                          <a:cs typeface="Arial" pitchFamily="34" charset="0"/>
                        </a:rPr>
                        <a:t>2010</a:t>
                      </a:r>
                      <a:endParaRPr lang="en-US" sz="1600" dirty="0">
                        <a:latin typeface="Arial" pitchFamily="34" charset="0"/>
                        <a:cs typeface="Arial" pitchFamily="34" charset="0"/>
                      </a:endParaRPr>
                    </a:p>
                  </a:txBody>
                  <a:tcPr/>
                </a:tc>
              </a:tr>
              <a:tr h="357809">
                <a:tc>
                  <a:txBody>
                    <a:bodyPr/>
                    <a:lstStyle/>
                    <a:p>
                      <a:r>
                        <a:rPr lang="mn-MN" sz="1400" dirty="0" smtClean="0">
                          <a:latin typeface="Arial" pitchFamily="34" charset="0"/>
                          <a:cs typeface="Arial" pitchFamily="34" charset="0"/>
                        </a:rPr>
                        <a:t>Зүрх</a:t>
                      </a:r>
                      <a:r>
                        <a:rPr lang="mn-MN" sz="1400" baseline="0" dirty="0" smtClean="0">
                          <a:latin typeface="Arial" pitchFamily="34" charset="0"/>
                          <a:cs typeface="Arial" pitchFamily="34" charset="0"/>
                        </a:rPr>
                        <a:t> судасны тогтолцооны өвчин</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272</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234</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261</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203</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128</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47.0%</a:t>
                      </a:r>
                      <a:endParaRPr lang="en-US" sz="1400" dirty="0">
                        <a:latin typeface="Arial" pitchFamily="34" charset="0"/>
                        <a:cs typeface="Arial" pitchFamily="34" charset="0"/>
                      </a:endParaRPr>
                    </a:p>
                  </a:txBody>
                  <a:tcPr/>
                </a:tc>
              </a:tr>
              <a:tr h="506896">
                <a:tc>
                  <a:txBody>
                    <a:bodyPr/>
                    <a:lstStyle/>
                    <a:p>
                      <a:r>
                        <a:rPr lang="mn-MN" sz="1400" dirty="0" smtClean="0">
                          <a:latin typeface="Arial" pitchFamily="34" charset="0"/>
                          <a:cs typeface="Arial" pitchFamily="34" charset="0"/>
                        </a:rPr>
                        <a:t>Гэмтэл, хордлого ба гадны шалтгаант бусад тодорхой эмгэг</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57</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76</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73</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76</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51</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89.5%</a:t>
                      </a:r>
                      <a:endParaRPr lang="en-US" sz="1400" dirty="0">
                        <a:latin typeface="Arial" pitchFamily="34" charset="0"/>
                        <a:cs typeface="Arial" pitchFamily="34" charset="0"/>
                      </a:endParaRPr>
                    </a:p>
                  </a:txBody>
                  <a:tcPr/>
                </a:tc>
              </a:tr>
              <a:tr h="506896">
                <a:tc>
                  <a:txBody>
                    <a:bodyPr/>
                    <a:lstStyle/>
                    <a:p>
                      <a:r>
                        <a:rPr lang="mn-MN" sz="1400" dirty="0" smtClean="0">
                          <a:latin typeface="Arial" pitchFamily="34" charset="0"/>
                          <a:cs typeface="Arial" pitchFamily="34" charset="0"/>
                        </a:rPr>
                        <a:t>Хоол боловсруулах тогтолцооны өвчин</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45</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52</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62</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63</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39</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86.6%</a:t>
                      </a:r>
                      <a:endParaRPr lang="en-US" sz="1400" dirty="0">
                        <a:latin typeface="Arial" pitchFamily="34" charset="0"/>
                        <a:cs typeface="Arial" pitchFamily="34" charset="0"/>
                      </a:endParaRPr>
                    </a:p>
                  </a:txBody>
                  <a:tcPr/>
                </a:tc>
              </a:tr>
              <a:tr h="357809">
                <a:tc>
                  <a:txBody>
                    <a:bodyPr/>
                    <a:lstStyle/>
                    <a:p>
                      <a:r>
                        <a:rPr lang="mn-MN" sz="1400" dirty="0" smtClean="0">
                          <a:latin typeface="Arial" pitchFamily="34" charset="0"/>
                          <a:cs typeface="Arial" pitchFamily="34" charset="0"/>
                        </a:rPr>
                        <a:t>Амьсгалын тогтолцооны өвчин</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19</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13</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7</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10</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9</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47.3%</a:t>
                      </a:r>
                      <a:endParaRPr lang="en-US" sz="1400" dirty="0">
                        <a:latin typeface="Arial" pitchFamily="34" charset="0"/>
                        <a:cs typeface="Arial" pitchFamily="34" charset="0"/>
                      </a:endParaRPr>
                    </a:p>
                  </a:txBody>
                  <a:tcPr/>
                </a:tc>
              </a:tr>
              <a:tr h="357809">
                <a:tc>
                  <a:txBody>
                    <a:bodyPr/>
                    <a:lstStyle/>
                    <a:p>
                      <a:r>
                        <a:rPr lang="mn-MN" sz="1400" dirty="0" smtClean="0">
                          <a:latin typeface="Arial" pitchFamily="34" charset="0"/>
                          <a:cs typeface="Arial" pitchFamily="34" charset="0"/>
                        </a:rPr>
                        <a:t>Хавдар</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114</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78</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90</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111</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126</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110.5%</a:t>
                      </a:r>
                      <a:endParaRPr lang="en-US" sz="1400" dirty="0">
                        <a:latin typeface="Arial" pitchFamily="34" charset="0"/>
                        <a:cs typeface="Arial" pitchFamily="34" charset="0"/>
                      </a:endParaRPr>
                    </a:p>
                  </a:txBody>
                  <a:tcPr/>
                </a:tc>
              </a:tr>
              <a:tr h="357809">
                <a:tc>
                  <a:txBody>
                    <a:bodyPr/>
                    <a:lstStyle/>
                    <a:p>
                      <a:r>
                        <a:rPr lang="mn-MN" sz="1400" dirty="0" smtClean="0">
                          <a:latin typeface="Arial" pitchFamily="34" charset="0"/>
                          <a:cs typeface="Arial" pitchFamily="34" charset="0"/>
                        </a:rPr>
                        <a:t>Бусад</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41</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49</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43</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50</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131</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319.5%</a:t>
                      </a:r>
                      <a:endParaRPr lang="en-US" sz="1400" dirty="0">
                        <a:latin typeface="Arial" pitchFamily="34" charset="0"/>
                        <a:cs typeface="Arial" pitchFamily="34" charset="0"/>
                      </a:endParaRPr>
                    </a:p>
                  </a:txBody>
                  <a:tcPr/>
                </a:tc>
              </a:tr>
              <a:tr h="357809">
                <a:tc>
                  <a:txBody>
                    <a:bodyPr/>
                    <a:lstStyle/>
                    <a:p>
                      <a:pPr algn="ctr"/>
                      <a:r>
                        <a:rPr lang="mn-MN" sz="1400" b="1" dirty="0" smtClean="0">
                          <a:latin typeface="Arial" pitchFamily="34" charset="0"/>
                          <a:cs typeface="Arial" pitchFamily="34" charset="0"/>
                        </a:rPr>
                        <a:t>Нийт</a:t>
                      </a:r>
                      <a:endParaRPr lang="en-US" sz="1400" b="1" dirty="0">
                        <a:latin typeface="Arial" pitchFamily="34" charset="0"/>
                        <a:cs typeface="Arial" pitchFamily="34" charset="0"/>
                      </a:endParaRPr>
                    </a:p>
                  </a:txBody>
                  <a:tcPr/>
                </a:tc>
                <a:tc>
                  <a:txBody>
                    <a:bodyPr/>
                    <a:lstStyle/>
                    <a:p>
                      <a:pPr algn="r"/>
                      <a:r>
                        <a:rPr lang="mn-MN" sz="1400" b="1" dirty="0" smtClean="0">
                          <a:latin typeface="Arial" pitchFamily="34" charset="0"/>
                          <a:cs typeface="Arial" pitchFamily="34" charset="0"/>
                        </a:rPr>
                        <a:t>548</a:t>
                      </a:r>
                      <a:endParaRPr lang="en-US" sz="1400" b="1" dirty="0">
                        <a:latin typeface="Arial" pitchFamily="34" charset="0"/>
                        <a:cs typeface="Arial" pitchFamily="34" charset="0"/>
                      </a:endParaRPr>
                    </a:p>
                  </a:txBody>
                  <a:tcPr/>
                </a:tc>
                <a:tc>
                  <a:txBody>
                    <a:bodyPr/>
                    <a:lstStyle/>
                    <a:p>
                      <a:pPr algn="r"/>
                      <a:r>
                        <a:rPr lang="mn-MN" sz="1400" b="1" dirty="0" smtClean="0">
                          <a:latin typeface="Arial" pitchFamily="34" charset="0"/>
                          <a:cs typeface="Arial" pitchFamily="34" charset="0"/>
                        </a:rPr>
                        <a:t>502</a:t>
                      </a:r>
                      <a:endParaRPr lang="en-US" sz="1400" b="1" dirty="0">
                        <a:latin typeface="Arial" pitchFamily="34" charset="0"/>
                        <a:cs typeface="Arial" pitchFamily="34" charset="0"/>
                      </a:endParaRPr>
                    </a:p>
                  </a:txBody>
                  <a:tcPr/>
                </a:tc>
                <a:tc>
                  <a:txBody>
                    <a:bodyPr/>
                    <a:lstStyle/>
                    <a:p>
                      <a:pPr algn="r"/>
                      <a:r>
                        <a:rPr lang="mn-MN" sz="1400" b="1" dirty="0" smtClean="0">
                          <a:latin typeface="Arial" pitchFamily="34" charset="0"/>
                          <a:cs typeface="Arial" pitchFamily="34" charset="0"/>
                        </a:rPr>
                        <a:t>536</a:t>
                      </a:r>
                      <a:endParaRPr lang="en-US" sz="1400" b="1" dirty="0">
                        <a:latin typeface="Arial" pitchFamily="34" charset="0"/>
                        <a:cs typeface="Arial" pitchFamily="34" charset="0"/>
                      </a:endParaRPr>
                    </a:p>
                  </a:txBody>
                  <a:tcPr/>
                </a:tc>
                <a:tc>
                  <a:txBody>
                    <a:bodyPr/>
                    <a:lstStyle/>
                    <a:p>
                      <a:pPr algn="r"/>
                      <a:r>
                        <a:rPr lang="mn-MN" sz="1400" b="1" dirty="0" smtClean="0">
                          <a:latin typeface="Arial" pitchFamily="34" charset="0"/>
                          <a:cs typeface="Arial" pitchFamily="34" charset="0"/>
                        </a:rPr>
                        <a:t>513</a:t>
                      </a:r>
                      <a:endParaRPr lang="en-US" sz="1400" b="1" dirty="0">
                        <a:latin typeface="Arial" pitchFamily="34" charset="0"/>
                        <a:cs typeface="Arial" pitchFamily="34" charset="0"/>
                      </a:endParaRPr>
                    </a:p>
                  </a:txBody>
                  <a:tcPr/>
                </a:tc>
                <a:tc>
                  <a:txBody>
                    <a:bodyPr/>
                    <a:lstStyle/>
                    <a:p>
                      <a:pPr algn="r"/>
                      <a:r>
                        <a:rPr lang="en-US" sz="1400" b="1" dirty="0" smtClean="0">
                          <a:latin typeface="Arial" pitchFamily="34" charset="0"/>
                          <a:cs typeface="Arial" pitchFamily="34" charset="0"/>
                        </a:rPr>
                        <a:t>484</a:t>
                      </a:r>
                      <a:endParaRPr lang="en-US" sz="1400" b="1" dirty="0">
                        <a:latin typeface="Arial" pitchFamily="34" charset="0"/>
                        <a:cs typeface="Arial" pitchFamily="34" charset="0"/>
                      </a:endParaRPr>
                    </a:p>
                  </a:txBody>
                  <a:tcPr/>
                </a:tc>
                <a:tc>
                  <a:txBody>
                    <a:bodyPr/>
                    <a:lstStyle/>
                    <a:p>
                      <a:pPr algn="r"/>
                      <a:r>
                        <a:rPr lang="en-US" sz="1400" b="1" dirty="0" smtClean="0">
                          <a:latin typeface="Arial" pitchFamily="34" charset="0"/>
                          <a:cs typeface="Arial" pitchFamily="34" charset="0"/>
                        </a:rPr>
                        <a:t>88.3%</a:t>
                      </a:r>
                      <a:endParaRPr lang="en-US" sz="1400" b="1" dirty="0">
                        <a:latin typeface="Arial" pitchFamily="34" charset="0"/>
                        <a:cs typeface="Arial" pitchFamily="34" charset="0"/>
                      </a:endParaRPr>
                    </a:p>
                  </a:txBody>
                  <a:tcPr/>
                </a:tc>
              </a:tr>
            </a:tbl>
          </a:graphicData>
        </a:graphic>
      </p:graphicFrame>
      <p:cxnSp>
        <p:nvCxnSpPr>
          <p:cNvPr id="6" name="Straight Connector 5"/>
          <p:cNvCxnSpPr/>
          <p:nvPr/>
        </p:nvCxnSpPr>
        <p:spPr>
          <a:xfrm>
            <a:off x="8077200" y="1371600"/>
            <a:ext cx="457200" cy="1588"/>
          </a:xfrm>
          <a:prstGeom prst="line">
            <a:avLst/>
          </a:prstGeom>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838200" y="4572000"/>
            <a:ext cx="7848600" cy="1384995"/>
          </a:xfrm>
          <a:prstGeom prst="rect">
            <a:avLst/>
          </a:prstGeom>
          <a:noFill/>
        </p:spPr>
        <p:txBody>
          <a:bodyPr wrap="square" rtlCol="0">
            <a:spAutoFit/>
          </a:bodyPr>
          <a:lstStyle/>
          <a:p>
            <a:r>
              <a:rPr lang="mn-MN" sz="1400" dirty="0" smtClean="0">
                <a:latin typeface="Arial" pitchFamily="34" charset="0"/>
                <a:cs typeface="Arial" pitchFamily="34" charset="0"/>
              </a:rPr>
              <a:t>2014 онд нас барсан хүний тоо 5,6 хувиар буурсаны дотор зүрх судасны өвчнөөр нас барагчдын тоо 36,9 хувиар буурсан байна. Харин хавдар болон бусад төрлийн өвчнөөр нас барагчдын тоо 11,9-61,8 хувиар нэмэгджээ. Нас баралтыг шалтгаанаар авч үзвэл зүрх судасны тогтолцооны өвчин хавдар тус бүр 26,0 хувь, гэмтэл, хордлого ба гадны шалтгаант бусад тодорхой эмгэг 11,0 хувийг эзэлж байна. 2014 онд нийт нас барсан хүний 58,0 хувийг эрэгтэйчүүд эзэлж байна.</a:t>
            </a:r>
            <a:endParaRPr lang="en-US" sz="1400" dirty="0">
              <a:latin typeface="Arial" pitchFamily="34" charset="0"/>
              <a:cs typeface="Arial" pitchFamily="34" charset="0"/>
            </a:endParaRPr>
          </a:p>
        </p:txBody>
      </p:sp>
    </p:spTree>
  </p:cSld>
  <p:clrMapOvr>
    <a:masterClrMapping/>
  </p:clrMapOvr>
  <p:transition spd="med">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533400"/>
          </a:xfrm>
        </p:spPr>
        <p:txBody>
          <a:bodyPr>
            <a:noAutofit/>
          </a:bodyPr>
          <a:lstStyle/>
          <a:p>
            <a:r>
              <a:rPr lang="en-US" sz="2000" dirty="0" smtClean="0">
                <a:latin typeface="Arial" pitchFamily="34" charset="0"/>
                <a:cs typeface="Arial" pitchFamily="34" charset="0"/>
              </a:rPr>
              <a:t>3.1 </a:t>
            </a:r>
            <a:r>
              <a:rPr lang="mn-MN" sz="2000" dirty="0" smtClean="0">
                <a:latin typeface="Arial" pitchFamily="34" charset="0"/>
                <a:cs typeface="Arial" pitchFamily="34" charset="0"/>
              </a:rPr>
              <a:t>НАС БАРСАН ШАЛТГААН /</a:t>
            </a:r>
            <a:r>
              <a:rPr lang="mn-MN" sz="1400" dirty="0" smtClean="0">
                <a:latin typeface="Arial" pitchFamily="34" charset="0"/>
                <a:cs typeface="Arial" pitchFamily="34" charset="0"/>
              </a:rPr>
              <a:t>зонхилох өвчний ангиллаар,хувиар 2014 он/</a:t>
            </a:r>
            <a:endParaRPr lang="en-US" sz="2000"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1219200" y="1524000"/>
          <a:ext cx="7467600" cy="3505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457200"/>
          </a:xfrm>
        </p:spPr>
        <p:txBody>
          <a:bodyPr>
            <a:noAutofit/>
          </a:bodyPr>
          <a:lstStyle/>
          <a:p>
            <a:r>
              <a:rPr lang="en-US" sz="2000" dirty="0" smtClean="0">
                <a:latin typeface="Arial" pitchFamily="34" charset="0"/>
                <a:cs typeface="Arial" pitchFamily="34" charset="0"/>
              </a:rPr>
              <a:t>4</a:t>
            </a:r>
            <a:r>
              <a:rPr lang="mn-MN" sz="2000" dirty="0" smtClean="0">
                <a:latin typeface="Arial" pitchFamily="34" charset="0"/>
                <a:cs typeface="Arial" pitchFamily="34" charset="0"/>
              </a:rPr>
              <a:t>. ХАЛДВАРТ ӨВЧНӨӨР ӨВЧЛӨГЧИД / өвчний төрлөөр /</a:t>
            </a:r>
            <a:endParaRPr lang="en-US" sz="2000" dirty="0">
              <a:latin typeface="Arial" pitchFamily="34" charset="0"/>
              <a:cs typeface="Arial" pitchFamily="34" charset="0"/>
            </a:endParaRPr>
          </a:p>
        </p:txBody>
      </p:sp>
      <p:graphicFrame>
        <p:nvGraphicFramePr>
          <p:cNvPr id="13" name="Content Placeholder 12"/>
          <p:cNvGraphicFramePr>
            <a:graphicFrameLocks noGrp="1"/>
          </p:cNvGraphicFramePr>
          <p:nvPr>
            <p:ph idx="1"/>
          </p:nvPr>
        </p:nvGraphicFramePr>
        <p:xfrm>
          <a:off x="838200" y="990597"/>
          <a:ext cx="7848603" cy="3363097"/>
        </p:xfrm>
        <a:graphic>
          <a:graphicData uri="http://schemas.openxmlformats.org/drawingml/2006/table">
            <a:tbl>
              <a:tblPr firstRow="1" bandRow="1">
                <a:tableStyleId>{5C22544A-7EE6-4342-B048-85BDC9FD1C3A}</a:tableStyleId>
              </a:tblPr>
              <a:tblGrid>
                <a:gridCol w="3200400"/>
                <a:gridCol w="762000"/>
                <a:gridCol w="762000"/>
                <a:gridCol w="762000"/>
                <a:gridCol w="762000"/>
                <a:gridCol w="685800"/>
                <a:gridCol w="914403"/>
              </a:tblGrid>
              <a:tr h="619897">
                <a:tc>
                  <a:txBody>
                    <a:bodyPr/>
                    <a:lstStyle/>
                    <a:p>
                      <a:pPr algn="ctr"/>
                      <a:r>
                        <a:rPr lang="mn-MN" sz="1600" dirty="0" smtClean="0">
                          <a:latin typeface="Arial" pitchFamily="34" charset="0"/>
                          <a:cs typeface="Arial" pitchFamily="34" charset="0"/>
                        </a:rPr>
                        <a:t>Үзүүлэлт</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2010</a:t>
                      </a:r>
                    </a:p>
                  </a:txBody>
                  <a:tcPr/>
                </a:tc>
                <a:tc>
                  <a:txBody>
                    <a:bodyPr/>
                    <a:lstStyle/>
                    <a:p>
                      <a:pPr algn="ctr"/>
                      <a:r>
                        <a:rPr lang="en-US" sz="1600" dirty="0" smtClean="0">
                          <a:latin typeface="Arial" pitchFamily="34" charset="0"/>
                          <a:cs typeface="Arial" pitchFamily="34" charset="0"/>
                        </a:rPr>
                        <a:t>2011</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2012</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2013</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2014</a:t>
                      </a:r>
                      <a:endParaRPr lang="en-US"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2014</a:t>
                      </a:r>
                      <a:r>
                        <a:rPr lang="en-US" sz="1600" baseline="0" dirty="0" smtClean="0">
                          <a:latin typeface="Arial" pitchFamily="34" charset="0"/>
                          <a:cs typeface="Arial" pitchFamily="34" charset="0"/>
                        </a:rPr>
                        <a:t> </a:t>
                      </a:r>
                      <a:r>
                        <a:rPr lang="en-US" sz="1600" dirty="0" smtClean="0">
                          <a:latin typeface="Arial" pitchFamily="34" charset="0"/>
                          <a:cs typeface="Arial" pitchFamily="34" charset="0"/>
                        </a:rPr>
                        <a:t>2010</a:t>
                      </a:r>
                      <a:endParaRPr lang="en-US" sz="1600" dirty="0">
                        <a:latin typeface="Arial" pitchFamily="34" charset="0"/>
                        <a:cs typeface="Arial" pitchFamily="34" charset="0"/>
                      </a:endParaRPr>
                    </a:p>
                  </a:txBody>
                  <a:tcPr/>
                </a:tc>
              </a:tr>
              <a:tr h="295190">
                <a:tc>
                  <a:txBody>
                    <a:bodyPr/>
                    <a:lstStyle/>
                    <a:p>
                      <a:r>
                        <a:rPr lang="mn-MN" sz="1400" dirty="0" smtClean="0">
                          <a:latin typeface="Arial" pitchFamily="34" charset="0"/>
                          <a:cs typeface="Arial" pitchFamily="34" charset="0"/>
                        </a:rPr>
                        <a:t>Цусан</a:t>
                      </a:r>
                      <a:r>
                        <a:rPr lang="mn-MN" sz="1400" baseline="0" dirty="0" smtClean="0">
                          <a:latin typeface="Arial" pitchFamily="34" charset="0"/>
                          <a:cs typeface="Arial" pitchFamily="34" charset="0"/>
                        </a:rPr>
                        <a:t> суулга</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55</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28</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14</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8</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7</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12.7%</a:t>
                      </a:r>
                      <a:endParaRPr lang="en-US" sz="1400" dirty="0">
                        <a:latin typeface="Arial" pitchFamily="34" charset="0"/>
                        <a:cs typeface="Arial" pitchFamily="34" charset="0"/>
                      </a:endParaRPr>
                    </a:p>
                  </a:txBody>
                  <a:tcPr/>
                </a:tc>
              </a:tr>
              <a:tr h="295190">
                <a:tc>
                  <a:txBody>
                    <a:bodyPr/>
                    <a:lstStyle/>
                    <a:p>
                      <a:r>
                        <a:rPr lang="mn-MN" sz="1400" dirty="0" smtClean="0">
                          <a:latin typeface="Arial" pitchFamily="34" charset="0"/>
                          <a:cs typeface="Arial" pitchFamily="34" charset="0"/>
                        </a:rPr>
                        <a:t>Сүрьеэ</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251</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247</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209</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231</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230</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91.6%</a:t>
                      </a:r>
                      <a:endParaRPr lang="en-US" sz="1400" dirty="0">
                        <a:latin typeface="Arial" pitchFamily="34" charset="0"/>
                        <a:cs typeface="Arial" pitchFamily="34" charset="0"/>
                      </a:endParaRPr>
                    </a:p>
                  </a:txBody>
                  <a:tcPr/>
                </a:tc>
              </a:tr>
              <a:tr h="295190">
                <a:tc>
                  <a:txBody>
                    <a:bodyPr/>
                    <a:lstStyle/>
                    <a:p>
                      <a:r>
                        <a:rPr lang="mn-MN" sz="1400" dirty="0" smtClean="0">
                          <a:latin typeface="Arial" pitchFamily="34" charset="0"/>
                          <a:cs typeface="Arial" pitchFamily="34" charset="0"/>
                        </a:rPr>
                        <a:t>Салхинцэцэг</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4</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21</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8</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11</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25</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625%</a:t>
                      </a:r>
                      <a:endParaRPr lang="en-US" sz="1400" dirty="0">
                        <a:latin typeface="Arial" pitchFamily="34" charset="0"/>
                        <a:cs typeface="Arial" pitchFamily="34" charset="0"/>
                      </a:endParaRPr>
                    </a:p>
                  </a:txBody>
                  <a:tcPr/>
                </a:tc>
              </a:tr>
              <a:tr h="295190">
                <a:tc>
                  <a:txBody>
                    <a:bodyPr/>
                    <a:lstStyle/>
                    <a:p>
                      <a:r>
                        <a:rPr lang="mn-MN" sz="1400" dirty="0" smtClean="0">
                          <a:latin typeface="Arial" pitchFamily="34" charset="0"/>
                          <a:cs typeface="Arial" pitchFamily="34" charset="0"/>
                        </a:rPr>
                        <a:t>Гепатит</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207</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406</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333</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146</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28</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13.5%</a:t>
                      </a:r>
                      <a:endParaRPr lang="en-US" sz="1400" dirty="0">
                        <a:latin typeface="Arial" pitchFamily="34" charset="0"/>
                        <a:cs typeface="Arial" pitchFamily="34" charset="0"/>
                      </a:endParaRPr>
                    </a:p>
                  </a:txBody>
                  <a:tcPr/>
                </a:tc>
              </a:tr>
              <a:tr h="295190">
                <a:tc>
                  <a:txBody>
                    <a:bodyPr/>
                    <a:lstStyle/>
                    <a:p>
                      <a:r>
                        <a:rPr lang="mn-MN" sz="1400" dirty="0" smtClean="0">
                          <a:latin typeface="Arial" pitchFamily="34" charset="0"/>
                          <a:cs typeface="Arial" pitchFamily="34" charset="0"/>
                        </a:rPr>
                        <a:t>Бэлгийн</a:t>
                      </a:r>
                      <a:r>
                        <a:rPr lang="mn-MN" sz="1400" baseline="0" dirty="0" smtClean="0">
                          <a:latin typeface="Arial" pitchFamily="34" charset="0"/>
                          <a:cs typeface="Arial" pitchFamily="34" charset="0"/>
                        </a:rPr>
                        <a:t> замын халдварт өвчин</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470</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427</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348</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479</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527</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112.1%</a:t>
                      </a:r>
                      <a:endParaRPr lang="en-US" sz="1400" dirty="0">
                        <a:latin typeface="Arial" pitchFamily="34" charset="0"/>
                        <a:cs typeface="Arial" pitchFamily="34" charset="0"/>
                      </a:endParaRPr>
                    </a:p>
                  </a:txBody>
                  <a:tcPr/>
                </a:tc>
              </a:tr>
              <a:tr h="295190">
                <a:tc>
                  <a:txBody>
                    <a:bodyPr/>
                    <a:lstStyle/>
                    <a:p>
                      <a:r>
                        <a:rPr lang="mn-MN" sz="1400" dirty="0" smtClean="0">
                          <a:latin typeface="Arial" pitchFamily="34" charset="0"/>
                          <a:cs typeface="Arial" pitchFamily="34" charset="0"/>
                        </a:rPr>
                        <a:t>Гахайн хавдар</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0</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0</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15</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15</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0</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tc>
              </a:tr>
              <a:tr h="295190">
                <a:tc>
                  <a:txBody>
                    <a:bodyPr/>
                    <a:lstStyle/>
                    <a:p>
                      <a:r>
                        <a:rPr lang="mn-MN" sz="1400" dirty="0" smtClean="0">
                          <a:latin typeface="Arial" pitchFamily="34" charset="0"/>
                          <a:cs typeface="Arial" pitchFamily="34" charset="0"/>
                        </a:rPr>
                        <a:t>Боом</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27</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0</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0</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0</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0</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0%</a:t>
                      </a:r>
                      <a:endParaRPr lang="en-US" sz="1400" dirty="0">
                        <a:latin typeface="Arial" pitchFamily="34" charset="0"/>
                        <a:cs typeface="Arial" pitchFamily="34" charset="0"/>
                      </a:endParaRPr>
                    </a:p>
                  </a:txBody>
                  <a:tcPr/>
                </a:tc>
              </a:tr>
              <a:tr h="295190">
                <a:tc>
                  <a:txBody>
                    <a:bodyPr/>
                    <a:lstStyle/>
                    <a:p>
                      <a:r>
                        <a:rPr lang="mn-MN" sz="1400" dirty="0" smtClean="0">
                          <a:latin typeface="Arial" pitchFamily="34" charset="0"/>
                          <a:cs typeface="Arial" pitchFamily="34" charset="0"/>
                        </a:rPr>
                        <a:t>Бусад </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33</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6</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15</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7</a:t>
                      </a:r>
                      <a:endParaRPr lang="en-US" sz="1400" dirty="0">
                        <a:latin typeface="Arial" pitchFamily="34" charset="0"/>
                        <a:cs typeface="Arial" pitchFamily="34" charset="0"/>
                      </a:endParaRPr>
                    </a:p>
                  </a:txBody>
                  <a:tcPr/>
                </a:tc>
                <a:tc>
                  <a:txBody>
                    <a:bodyPr/>
                    <a:lstStyle/>
                    <a:p>
                      <a:pPr algn="r"/>
                      <a:r>
                        <a:rPr lang="mn-MN" sz="1400" dirty="0" smtClean="0">
                          <a:latin typeface="Arial" pitchFamily="34" charset="0"/>
                          <a:cs typeface="Arial" pitchFamily="34" charset="0"/>
                        </a:rPr>
                        <a:t>26</a:t>
                      </a:r>
                      <a:endParaRPr lang="en-US" sz="1400" dirty="0">
                        <a:latin typeface="Arial" pitchFamily="34" charset="0"/>
                        <a:cs typeface="Arial" pitchFamily="34" charset="0"/>
                      </a:endParaRPr>
                    </a:p>
                  </a:txBody>
                  <a:tcPr/>
                </a:tc>
                <a:tc>
                  <a:txBody>
                    <a:bodyPr/>
                    <a:lstStyle/>
                    <a:p>
                      <a:pPr algn="r"/>
                      <a:r>
                        <a:rPr lang="en-US" sz="1400" dirty="0" smtClean="0">
                          <a:latin typeface="Arial" pitchFamily="34" charset="0"/>
                          <a:cs typeface="Arial" pitchFamily="34" charset="0"/>
                        </a:rPr>
                        <a:t>78.7%</a:t>
                      </a:r>
                      <a:endParaRPr lang="en-US" sz="1400" dirty="0">
                        <a:latin typeface="Arial" pitchFamily="34" charset="0"/>
                        <a:cs typeface="Arial" pitchFamily="34" charset="0"/>
                      </a:endParaRPr>
                    </a:p>
                  </a:txBody>
                  <a:tcPr/>
                </a:tc>
              </a:tr>
              <a:tr h="295190">
                <a:tc>
                  <a:txBody>
                    <a:bodyPr/>
                    <a:lstStyle/>
                    <a:p>
                      <a:pPr algn="ctr"/>
                      <a:r>
                        <a:rPr lang="mn-MN" sz="1400" b="1" dirty="0" smtClean="0">
                          <a:latin typeface="Arial" pitchFamily="34" charset="0"/>
                          <a:cs typeface="Arial" pitchFamily="34" charset="0"/>
                        </a:rPr>
                        <a:t>НИЙТ</a:t>
                      </a:r>
                      <a:endParaRPr lang="en-US" sz="1400" b="1" dirty="0">
                        <a:latin typeface="Arial" pitchFamily="34" charset="0"/>
                        <a:cs typeface="Arial" pitchFamily="34" charset="0"/>
                      </a:endParaRPr>
                    </a:p>
                  </a:txBody>
                  <a:tcPr/>
                </a:tc>
                <a:tc>
                  <a:txBody>
                    <a:bodyPr/>
                    <a:lstStyle/>
                    <a:p>
                      <a:pPr algn="r"/>
                      <a:r>
                        <a:rPr lang="mn-MN" sz="1400" b="1" dirty="0" smtClean="0">
                          <a:latin typeface="Arial" pitchFamily="34" charset="0"/>
                          <a:cs typeface="Arial" pitchFamily="34" charset="0"/>
                        </a:rPr>
                        <a:t>1047</a:t>
                      </a:r>
                      <a:endParaRPr lang="en-US" sz="1400" b="1" dirty="0">
                        <a:latin typeface="Arial" pitchFamily="34" charset="0"/>
                        <a:cs typeface="Arial" pitchFamily="34" charset="0"/>
                      </a:endParaRPr>
                    </a:p>
                  </a:txBody>
                  <a:tcPr/>
                </a:tc>
                <a:tc>
                  <a:txBody>
                    <a:bodyPr/>
                    <a:lstStyle/>
                    <a:p>
                      <a:pPr algn="r"/>
                      <a:r>
                        <a:rPr lang="mn-MN" sz="1400" b="1" dirty="0" smtClean="0">
                          <a:latin typeface="Arial" pitchFamily="34" charset="0"/>
                          <a:cs typeface="Arial" pitchFamily="34" charset="0"/>
                        </a:rPr>
                        <a:t>1135</a:t>
                      </a:r>
                      <a:endParaRPr lang="en-US" sz="1400" b="1" dirty="0">
                        <a:latin typeface="Arial" pitchFamily="34" charset="0"/>
                        <a:cs typeface="Arial" pitchFamily="34" charset="0"/>
                      </a:endParaRPr>
                    </a:p>
                  </a:txBody>
                  <a:tcPr/>
                </a:tc>
                <a:tc>
                  <a:txBody>
                    <a:bodyPr/>
                    <a:lstStyle/>
                    <a:p>
                      <a:pPr algn="r"/>
                      <a:r>
                        <a:rPr lang="mn-MN" sz="1400" b="1" dirty="0" smtClean="0">
                          <a:latin typeface="Arial" pitchFamily="34" charset="0"/>
                          <a:cs typeface="Arial" pitchFamily="34" charset="0"/>
                        </a:rPr>
                        <a:t>942</a:t>
                      </a:r>
                      <a:endParaRPr lang="en-US" sz="1400" b="1" dirty="0">
                        <a:latin typeface="Arial" pitchFamily="34" charset="0"/>
                        <a:cs typeface="Arial" pitchFamily="34" charset="0"/>
                      </a:endParaRPr>
                    </a:p>
                  </a:txBody>
                  <a:tcPr/>
                </a:tc>
                <a:tc>
                  <a:txBody>
                    <a:bodyPr/>
                    <a:lstStyle/>
                    <a:p>
                      <a:pPr algn="r"/>
                      <a:r>
                        <a:rPr lang="mn-MN" sz="1400" b="1" dirty="0" smtClean="0">
                          <a:latin typeface="Arial" pitchFamily="34" charset="0"/>
                          <a:cs typeface="Arial" pitchFamily="34" charset="0"/>
                        </a:rPr>
                        <a:t>897</a:t>
                      </a:r>
                      <a:endParaRPr lang="en-US" sz="1400" b="1" dirty="0">
                        <a:latin typeface="Arial" pitchFamily="34" charset="0"/>
                        <a:cs typeface="Arial" pitchFamily="34" charset="0"/>
                      </a:endParaRPr>
                    </a:p>
                  </a:txBody>
                  <a:tcPr/>
                </a:tc>
                <a:tc>
                  <a:txBody>
                    <a:bodyPr/>
                    <a:lstStyle/>
                    <a:p>
                      <a:pPr algn="r"/>
                      <a:r>
                        <a:rPr lang="mn-MN" sz="1400" b="1" dirty="0" smtClean="0">
                          <a:latin typeface="Arial" pitchFamily="34" charset="0"/>
                          <a:cs typeface="Arial" pitchFamily="34" charset="0"/>
                        </a:rPr>
                        <a:t>843</a:t>
                      </a:r>
                      <a:endParaRPr lang="en-US" sz="1400" b="1" dirty="0">
                        <a:latin typeface="Arial" pitchFamily="34" charset="0"/>
                        <a:cs typeface="Arial" pitchFamily="34" charset="0"/>
                      </a:endParaRPr>
                    </a:p>
                  </a:txBody>
                  <a:tcPr/>
                </a:tc>
                <a:tc>
                  <a:txBody>
                    <a:bodyPr/>
                    <a:lstStyle/>
                    <a:p>
                      <a:pPr algn="r"/>
                      <a:r>
                        <a:rPr lang="en-US" sz="1400" b="1" dirty="0" smtClean="0">
                          <a:latin typeface="Arial" pitchFamily="34" charset="0"/>
                          <a:cs typeface="Arial" pitchFamily="34" charset="0"/>
                        </a:rPr>
                        <a:t>80.5%</a:t>
                      </a:r>
                      <a:endParaRPr lang="en-US" sz="1400" b="1" dirty="0">
                        <a:latin typeface="Arial" pitchFamily="34" charset="0"/>
                        <a:cs typeface="Arial" pitchFamily="34" charset="0"/>
                      </a:endParaRPr>
                    </a:p>
                  </a:txBody>
                  <a:tcPr/>
                </a:tc>
              </a:tr>
            </a:tbl>
          </a:graphicData>
        </a:graphic>
      </p:graphicFrame>
      <p:sp>
        <p:nvSpPr>
          <p:cNvPr id="14" name="TextBox 13"/>
          <p:cNvSpPr txBox="1"/>
          <p:nvPr/>
        </p:nvSpPr>
        <p:spPr>
          <a:xfrm>
            <a:off x="914400" y="4495800"/>
            <a:ext cx="7772400" cy="954107"/>
          </a:xfrm>
          <a:prstGeom prst="rect">
            <a:avLst/>
          </a:prstGeom>
          <a:noFill/>
        </p:spPr>
        <p:txBody>
          <a:bodyPr wrap="square" rtlCol="0">
            <a:spAutoFit/>
          </a:bodyPr>
          <a:lstStyle/>
          <a:p>
            <a:r>
              <a:rPr lang="mn-MN" sz="1400" dirty="0" smtClean="0">
                <a:latin typeface="Arial" pitchFamily="34" charset="0"/>
                <a:cs typeface="Arial" pitchFamily="34" charset="0"/>
              </a:rPr>
              <a:t>Сэлэнгэ аймагт халдварт өвчнөөр өвчлөгчдийн тоо 2011 оноос тогтвортой буурч байгаа бөгөөд үүний дотор вирүст гепатитаар өвчлөгчдийн тоо 2014 онд өмнөх оноос 118-аар буюу 80,8 хувиар буурсан байна. Нийт халдварт өвчний дотор вирүст гепатит 3,3 хувь, Сүрьеэ 27,2 хувь, бэлгийн замаар дамжих халдварт өвчин 62,5 хувийг эзэлж байна.</a:t>
            </a:r>
            <a:endParaRPr lang="en-US" sz="1400" dirty="0">
              <a:latin typeface="Arial" pitchFamily="34" charset="0"/>
              <a:cs typeface="Arial" pitchFamily="34" charset="0"/>
            </a:endParaRPr>
          </a:p>
        </p:txBody>
      </p:sp>
      <p:cxnSp>
        <p:nvCxnSpPr>
          <p:cNvPr id="6" name="Straight Connector 5"/>
          <p:cNvCxnSpPr/>
          <p:nvPr/>
        </p:nvCxnSpPr>
        <p:spPr>
          <a:xfrm>
            <a:off x="8001000" y="1295400"/>
            <a:ext cx="457200"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ransition spd="med">
    <p:cover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2013\10. October 2013\ЕБС-д хичээл заах\smiley-face.jpg"/>
          <p:cNvPicPr>
            <a:picLocks noChangeAspect="1" noChangeArrowheads="1"/>
          </p:cNvPicPr>
          <p:nvPr/>
        </p:nvPicPr>
        <p:blipFill>
          <a:blip r:embed="rId2" cstate="email">
            <a:extLst>
              <a:ext uri="{28A0092B-C50C-407E-A947-70E740481C1C}">
                <a14:useLocalDpi xmlns="" xmlns:a14="http://schemas.microsoft.com/office/drawing/2010/main" val="0"/>
              </a:ext>
            </a:extLst>
          </a:blip>
          <a:srcRect/>
          <a:stretch>
            <a:fillRect/>
          </a:stretch>
        </p:blipFill>
        <p:spPr bwMode="auto">
          <a:xfrm>
            <a:off x="3689350" y="712787"/>
            <a:ext cx="2105025" cy="2106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Rectangle 2"/>
          <p:cNvSpPr>
            <a:spLocks noChangeArrowheads="1"/>
          </p:cNvSpPr>
          <p:nvPr/>
        </p:nvSpPr>
        <p:spPr bwMode="auto">
          <a:xfrm>
            <a:off x="914400" y="2852916"/>
            <a:ext cx="7924800" cy="6771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80000"/>
              <a:buFont typeface="Wingdings" pitchFamily="2" charset="2"/>
              <a:buChar char="Ø"/>
              <a:defRPr sz="3200">
                <a:solidFill>
                  <a:schemeClr val="tx1"/>
                </a:solidFill>
                <a:latin typeface="Arial" charset="0"/>
              </a:defRPr>
            </a:lvl1pPr>
            <a:lvl2pPr marL="742950" indent="-285750">
              <a:spcBef>
                <a:spcPct val="20000"/>
              </a:spcBef>
              <a:buClr>
                <a:schemeClr val="tx2"/>
              </a:buClr>
              <a:buSzPct val="50000"/>
              <a:buFont typeface="Wingdings" pitchFamily="2" charset="2"/>
              <a:buChar char="l"/>
              <a:defRPr sz="2800">
                <a:solidFill>
                  <a:schemeClr val="tx1"/>
                </a:solidFill>
                <a:latin typeface="Arial" charset="0"/>
              </a:defRPr>
            </a:lvl2pPr>
            <a:lvl3pPr marL="1143000" indent="-228600">
              <a:spcBef>
                <a:spcPct val="20000"/>
              </a:spcBef>
              <a:buClr>
                <a:schemeClr val="accent2"/>
              </a:buClr>
              <a:buChar char="•"/>
              <a:defRPr sz="2400">
                <a:solidFill>
                  <a:schemeClr val="tx1"/>
                </a:solidFill>
                <a:latin typeface="Arial" charset="0"/>
              </a:defRPr>
            </a:lvl3pPr>
            <a:lvl4pPr marL="1600200" indent="-228600">
              <a:spcBef>
                <a:spcPct val="20000"/>
              </a:spcBef>
              <a:buClr>
                <a:schemeClr val="folHlink"/>
              </a:buClr>
              <a:buSzPct val="50000"/>
              <a:buFont typeface="Wingdings" pitchFamily="2" charset="2"/>
              <a:buChar char="l"/>
              <a:defRPr sz="2000">
                <a:solidFill>
                  <a:schemeClr val="tx1"/>
                </a:solidFill>
                <a:latin typeface="Arial" charset="0"/>
              </a:defRPr>
            </a:lvl4pPr>
            <a:lvl5pPr marL="2057400" indent="-228600">
              <a:spcBef>
                <a:spcPct val="20000"/>
              </a:spcBef>
              <a:buClr>
                <a:schemeClr val="hlink"/>
              </a:buClr>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charset="0"/>
              </a:defRPr>
            </a:lvl9pPr>
          </a:lstStyle>
          <a:p>
            <a:pPr algn="ctr" eaLnBrk="1" hangingPunct="1">
              <a:spcBef>
                <a:spcPct val="0"/>
              </a:spcBef>
              <a:buClrTx/>
              <a:buSzTx/>
              <a:buFontTx/>
              <a:buNone/>
            </a:pPr>
            <a:r>
              <a:rPr lang="mn-MN" altLang="en-US" sz="3800" b="1" dirty="0" smtClean="0">
                <a:solidFill>
                  <a:srgbClr val="0070C0"/>
                </a:solidFill>
                <a:latin typeface="Arial Unicode MS" pitchFamily="34" charset="-128"/>
                <a:ea typeface="Arial Unicode MS" pitchFamily="34" charset="-128"/>
                <a:cs typeface="Arial Unicode MS" pitchFamily="34" charset="-128"/>
              </a:rPr>
              <a:t>Анхаарал тавьсанд талархлаа</a:t>
            </a:r>
            <a:endParaRPr lang="en-US" altLang="en-US" sz="3800" b="1" dirty="0">
              <a:solidFill>
                <a:srgbClr val="0070C0"/>
              </a:solidFill>
              <a:latin typeface="Arial Unicode MS" pitchFamily="34" charset="-128"/>
              <a:ea typeface="Arial Unicode MS" pitchFamily="34" charset="-128"/>
              <a:cs typeface="Arial Unicode MS" pitchFamily="34" charset="-128"/>
            </a:endParaRPr>
          </a:p>
        </p:txBody>
      </p:sp>
    </p:spTree>
  </p:cSld>
  <p:clrMapOvr>
    <a:masterClrMapping/>
  </p:clrMapOvr>
  <p:transition spd="med">
    <p:cover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1900</TotalTime>
  <Words>795</Words>
  <Application>Microsoft Office PowerPoint</Application>
  <PresentationFormat>On-screen Show (4:3)</PresentationFormat>
  <Paragraphs>235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Эрүүл мэндийн статистикт төрөлт, нас баралт, эх нялхсын эндэгдэл, халдварт өвчин, өвчлөгчдийн тоо зэрэг үндсэн үзүүлэлтүүдийг авч үздэг.  ЭРҮҮЛ МЭНД: Хүн өвчин, эмгэггүй, бие бялдар, оюун санаа, нийгмийн амьдралын хувьд сайн сайхан байхыг хэлнэ.  ЭРҮҮЛ МЭНДИЙН БАЙГУУЛЛАГА : Хүн амд эрүүл мэндийн тусламж, үйлчилгээ үзүүлэх зорилого, үндсэн чиг үүрэг бүхий хуулийн этгээдийг хэлнэ.  ЭРҮҮЛ МЭНДИЙН АЖИЛТАН : Эмнэлгийн мэргэжилтэн болон эрүүл мэндийн байгууллагад ажилж байгаа бусад ажилтныг нийтэд нь ойлгоно.  ЭМНЭЛГИЙН МЭРГЭЖИЛТЭН : Хүний их эмч, бага эмч, нүүр амны их эмч, сувилагч, эм зүйч, эх баригч, эм найруулагч,  нийгмийн эрүүл мэндийн анагаах ухааны боловсрол олгох их, дээд сургууль коллеж төгссөн эмнэлгийн бусад ажилтныг хэлнэ.   ЭМЧ : Анагаах ухааны чиглэлээр эх орондоо болон гадаадад дээд боловсрол эзэмшсэн, хүн эмчлэх эрхтэй хүнийг болон тухайн мэргэжлийг хэлнэ.   </vt:lpstr>
      <vt:lpstr>Slide 3</vt:lpstr>
      <vt:lpstr>1. АЙМГИЙН ЭРҮҮЛ МЭНДИЙН САЛБАРЫН ЗАРИМ ҮЗҮҮЛЭЛТ</vt:lpstr>
      <vt:lpstr>2. АМЬД ТӨРСӨН ХҮҮХЭД БА НЯЛХСЫН ЭНДЭГДЭЛ</vt:lpstr>
      <vt:lpstr>3. НАС БАРСАН ХҮНИЙ ТОО /Зонхилох өвчний ангиллаар/</vt:lpstr>
      <vt:lpstr>3.1 НАС БАРСАН ШАЛТГААН /зонхилох өвчний ангиллаар,хувиар 2014 он/</vt:lpstr>
      <vt:lpstr>4. ХАЛДВАРТ ӨВЧНӨӨР ӨВЧЛӨГЧИД / өвчний төрлөөр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Miigaa</dc:creator>
  <cp:lastModifiedBy>Miigaa</cp:lastModifiedBy>
  <cp:revision>317</cp:revision>
  <dcterms:created xsi:type="dcterms:W3CDTF">2014-11-12T02:05:56Z</dcterms:created>
  <dcterms:modified xsi:type="dcterms:W3CDTF">2015-04-29T07:56:05Z</dcterms:modified>
</cp:coreProperties>
</file>